
<file path=[Content_Types].xml><?xml version="1.0" encoding="utf-8"?>
<Types xmlns="http://schemas.openxmlformats.org/package/2006/content-types">
  <Default Extension="fntdata" ContentType="application/x-fontdata"/>
  <Default Extension="jpg" ContentType="image/jpeg"/>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ppt/commentAuthors.xml" ContentType="application/vnd.openxmlformats-officedocument.presentationml.commentAuthors+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5"/>
    <p:sldMasterId id="2147483671"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00" r:id="rId52"/>
    <p:sldId id="301" r:id="rId53"/>
    <p:sldId id="302" r:id="rId54"/>
    <p:sldId id="303" r:id="rId55"/>
    <p:sldId id="304" r:id="rId56"/>
    <p:sldId id="305" r:id="rId57"/>
    <p:sldId id="306" r:id="rId58"/>
    <p:sldId id="307" r:id="rId59"/>
    <p:sldId id="308" r:id="rId60"/>
    <p:sldId id="309" r:id="rId61"/>
    <p:sldId id="310" r:id="rId62"/>
    <p:sldId id="311" r:id="rId63"/>
    <p:sldId id="312" r:id="rId64"/>
    <p:sldId id="313" r:id="rId65"/>
    <p:sldId id="314" r:id="rId66"/>
    <p:sldId id="315" r:id="rId67"/>
    <p:sldId id="316" r:id="rId68"/>
    <p:sldId id="317" r:id="rId69"/>
    <p:sldId id="318" r:id="rId70"/>
    <p:sldId id="319" r:id="rId71"/>
    <p:sldId id="320" r:id="rId72"/>
    <p:sldId id="321" r:id="rId73"/>
    <p:sldId id="322" r:id="rId74"/>
    <p:sldId id="323" r:id="rId75"/>
    <p:sldId id="324" r:id="rId76"/>
    <p:sldId id="325" r:id="rId77"/>
    <p:sldId id="326" r:id="rId78"/>
    <p:sldId id="327" r:id="rId79"/>
    <p:sldId id="328" r:id="rId80"/>
    <p:sldId id="329" r:id="rId81"/>
    <p:sldId id="330" r:id="rId82"/>
    <p:sldId id="331" r:id="rId83"/>
    <p:sldId id="332" r:id="rId84"/>
    <p:sldId id="333" r:id="rId85"/>
    <p:sldId id="334" r:id="rId86"/>
    <p:sldId id="335" r:id="rId87"/>
    <p:sldId id="336" r:id="rId88"/>
    <p:sldId id="337" r:id="rId89"/>
    <p:sldId id="338" r:id="rId90"/>
    <p:sldId id="339" r:id="rId91"/>
    <p:sldId id="340" r:id="rId92"/>
    <p:sldId id="341" r:id="rId93"/>
    <p:sldId id="342" r:id="rId94"/>
    <p:sldId id="343" r:id="rId95"/>
    <p:sldId id="344" r:id="rId96"/>
  </p:sldIdLst>
  <p:sldSz cy="5143500" cx="9144000"/>
  <p:notesSz cx="6858000" cy="9144000"/>
  <p:embeddedFontLst>
    <p:embeddedFont>
      <p:font typeface="Roboto"/>
      <p:regular r:id="rId97"/>
      <p:bold r:id="rId98"/>
      <p:italic r:id="rId99"/>
      <p:boldItalic r:id="rId10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Abbigail Harris"/>
  <p:cmAuthor clrIdx="1" id="1" initials="" lastIdx="1" name="Michelle Keller"/>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42" Type="http://schemas.openxmlformats.org/officeDocument/2006/relationships/slide" Target="slides/slide35.xml"/><Relationship Id="rId47" Type="http://schemas.openxmlformats.org/officeDocument/2006/relationships/slide" Target="slides/slide40.xml"/><Relationship Id="rId21" Type="http://schemas.openxmlformats.org/officeDocument/2006/relationships/slide" Target="slides/slide14.xml"/><Relationship Id="rId84" Type="http://schemas.openxmlformats.org/officeDocument/2006/relationships/slide" Target="slides/slide77.xml"/><Relationship Id="rId89" Type="http://schemas.openxmlformats.org/officeDocument/2006/relationships/slide" Target="slides/slide82.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32" Type="http://schemas.openxmlformats.org/officeDocument/2006/relationships/slide" Target="slides/slide25.xml"/><Relationship Id="rId37" Type="http://schemas.openxmlformats.org/officeDocument/2006/relationships/slide" Target="slides/slide30.xml"/><Relationship Id="rId11" Type="http://schemas.openxmlformats.org/officeDocument/2006/relationships/slide" Target="slides/slide4.xml"/><Relationship Id="rId74" Type="http://schemas.openxmlformats.org/officeDocument/2006/relationships/slide" Target="slides/slide67.xml"/><Relationship Id="rId79" Type="http://schemas.openxmlformats.org/officeDocument/2006/relationships/slide" Target="slides/slide72.xml"/><Relationship Id="rId53" Type="http://schemas.openxmlformats.org/officeDocument/2006/relationships/slide" Target="slides/slide46.xml"/><Relationship Id="rId58" Type="http://schemas.openxmlformats.org/officeDocument/2006/relationships/slide" Target="slides/slide51.xml"/><Relationship Id="rId102" Type="http://schemas.openxmlformats.org/officeDocument/2006/relationships/customXml" Target="../customXml/item2.xml"/><Relationship Id="rId95" Type="http://schemas.openxmlformats.org/officeDocument/2006/relationships/slide" Target="slides/slide88.xml"/><Relationship Id="rId90" Type="http://schemas.openxmlformats.org/officeDocument/2006/relationships/slide" Target="slides/slide83.xml"/><Relationship Id="rId5" Type="http://schemas.openxmlformats.org/officeDocument/2006/relationships/slideMaster" Target="slideMasters/slideMaster1.xml"/><Relationship Id="rId43" Type="http://schemas.openxmlformats.org/officeDocument/2006/relationships/slide" Target="slides/slide36.xml"/><Relationship Id="rId48" Type="http://schemas.openxmlformats.org/officeDocument/2006/relationships/slide" Target="slides/slide41.xml"/><Relationship Id="rId22" Type="http://schemas.openxmlformats.org/officeDocument/2006/relationships/slide" Target="slides/slide15.xml"/><Relationship Id="rId27" Type="http://schemas.openxmlformats.org/officeDocument/2006/relationships/slide" Target="slides/slide20.xml"/><Relationship Id="rId64" Type="http://schemas.openxmlformats.org/officeDocument/2006/relationships/slide" Target="slides/slide57.xml"/><Relationship Id="rId69" Type="http://schemas.openxmlformats.org/officeDocument/2006/relationships/slide" Target="slides/slide62.xml"/><Relationship Id="rId85" Type="http://schemas.openxmlformats.org/officeDocument/2006/relationships/slide" Target="slides/slide78.xml"/><Relationship Id="rId80" Type="http://schemas.openxmlformats.org/officeDocument/2006/relationships/slide" Target="slides/slide73.xml"/><Relationship Id="rId46" Type="http://schemas.openxmlformats.org/officeDocument/2006/relationships/slide" Target="slides/slide39.xml"/><Relationship Id="rId33" Type="http://schemas.openxmlformats.org/officeDocument/2006/relationships/slide" Target="slides/slide26.xml"/><Relationship Id="rId38" Type="http://schemas.openxmlformats.org/officeDocument/2006/relationships/slide" Target="slides/slide31.xml"/><Relationship Id="rId25" Type="http://schemas.openxmlformats.org/officeDocument/2006/relationships/slide" Target="slides/slide18.xml"/><Relationship Id="rId12" Type="http://schemas.openxmlformats.org/officeDocument/2006/relationships/slide" Target="slides/slide5.xml"/><Relationship Id="rId17" Type="http://schemas.openxmlformats.org/officeDocument/2006/relationships/slide" Target="slides/slide10.xml"/><Relationship Id="rId67" Type="http://schemas.openxmlformats.org/officeDocument/2006/relationships/slide" Target="slides/slide60.xml"/><Relationship Id="rId59" Type="http://schemas.openxmlformats.org/officeDocument/2006/relationships/slide" Target="slides/slide52.xml"/><Relationship Id="rId103" Type="http://schemas.openxmlformats.org/officeDocument/2006/relationships/customXml" Target="../customXml/item3.xml"/><Relationship Id="rId41" Type="http://schemas.openxmlformats.org/officeDocument/2006/relationships/slide" Target="slides/slide34.xml"/><Relationship Id="rId20" Type="http://schemas.openxmlformats.org/officeDocument/2006/relationships/slide" Target="slides/slide13.xml"/><Relationship Id="rId96" Type="http://schemas.openxmlformats.org/officeDocument/2006/relationships/slide" Target="slides/slide89.xml"/><Relationship Id="rId91" Type="http://schemas.openxmlformats.org/officeDocument/2006/relationships/slide" Target="slides/slide84.xml"/><Relationship Id="rId83" Type="http://schemas.openxmlformats.org/officeDocument/2006/relationships/slide" Target="slides/slide76.xml"/><Relationship Id="rId88" Type="http://schemas.openxmlformats.org/officeDocument/2006/relationships/slide" Target="slides/slide81.xml"/><Relationship Id="rId75" Type="http://schemas.openxmlformats.org/officeDocument/2006/relationships/slide" Target="slides/slide68.xml"/><Relationship Id="rId70" Type="http://schemas.openxmlformats.org/officeDocument/2006/relationships/slide" Target="slides/slide63.xml"/><Relationship Id="rId62" Type="http://schemas.openxmlformats.org/officeDocument/2006/relationships/slide" Target="slides/slide55.xml"/><Relationship Id="rId54" Type="http://schemas.openxmlformats.org/officeDocument/2006/relationships/slide" Target="slides/slide47.xml"/><Relationship Id="rId1" Type="http://schemas.openxmlformats.org/officeDocument/2006/relationships/theme" Target="theme/theme1.xml"/><Relationship Id="rId6" Type="http://schemas.openxmlformats.org/officeDocument/2006/relationships/slideMaster" Target="slideMasters/slideMaster2.xml"/><Relationship Id="rId49" Type="http://schemas.openxmlformats.org/officeDocument/2006/relationships/slide" Target="slides/slide42.xml"/><Relationship Id="rId36" Type="http://schemas.openxmlformats.org/officeDocument/2006/relationships/slide" Target="slides/slide29.xml"/><Relationship Id="rId23" Type="http://schemas.openxmlformats.org/officeDocument/2006/relationships/slide" Target="slides/slide16.xml"/><Relationship Id="rId28" Type="http://schemas.openxmlformats.org/officeDocument/2006/relationships/slide" Target="slides/slide21.xml"/><Relationship Id="rId15" Type="http://schemas.openxmlformats.org/officeDocument/2006/relationships/slide" Target="slides/slide8.xml"/><Relationship Id="rId57" Type="http://schemas.openxmlformats.org/officeDocument/2006/relationships/slide" Target="slides/slide50.xml"/><Relationship Id="rId44" Type="http://schemas.openxmlformats.org/officeDocument/2006/relationships/slide" Target="slides/slide37.xml"/><Relationship Id="rId31" Type="http://schemas.openxmlformats.org/officeDocument/2006/relationships/slide" Target="slides/slide24.xml"/><Relationship Id="rId94" Type="http://schemas.openxmlformats.org/officeDocument/2006/relationships/slide" Target="slides/slide87.xml"/><Relationship Id="rId99" Type="http://schemas.openxmlformats.org/officeDocument/2006/relationships/font" Target="fonts/Roboto-italic.fntdata"/><Relationship Id="rId10" Type="http://schemas.openxmlformats.org/officeDocument/2006/relationships/slide" Target="slides/slide3.xml"/><Relationship Id="rId86" Type="http://schemas.openxmlformats.org/officeDocument/2006/relationships/slide" Target="slides/slide79.xml"/><Relationship Id="rId81" Type="http://schemas.openxmlformats.org/officeDocument/2006/relationships/slide" Target="slides/slide74.xml"/><Relationship Id="rId73" Type="http://schemas.openxmlformats.org/officeDocument/2006/relationships/slide" Target="slides/slide66.xml"/><Relationship Id="rId78" Type="http://schemas.openxmlformats.org/officeDocument/2006/relationships/slide" Target="slides/slide71.xml"/><Relationship Id="rId65" Type="http://schemas.openxmlformats.org/officeDocument/2006/relationships/slide" Target="slides/slide58.xml"/><Relationship Id="rId60" Type="http://schemas.openxmlformats.org/officeDocument/2006/relationships/slide" Target="slides/slide53.xml"/><Relationship Id="rId52" Type="http://schemas.openxmlformats.org/officeDocument/2006/relationships/slide" Target="slides/slide45.xml"/><Relationship Id="rId101" Type="http://schemas.openxmlformats.org/officeDocument/2006/relationships/customXml" Target="../customXml/item1.xml"/><Relationship Id="rId4" Type="http://schemas.openxmlformats.org/officeDocument/2006/relationships/commentAuthors" Target="commentAuthors.xml"/><Relationship Id="rId9" Type="http://schemas.openxmlformats.org/officeDocument/2006/relationships/slide" Target="slides/slide2.xml"/><Relationship Id="rId39" Type="http://schemas.openxmlformats.org/officeDocument/2006/relationships/slide" Target="slides/slide32.xml"/><Relationship Id="rId13" Type="http://schemas.openxmlformats.org/officeDocument/2006/relationships/slide" Target="slides/slide6.xml"/><Relationship Id="rId18" Type="http://schemas.openxmlformats.org/officeDocument/2006/relationships/slide" Target="slides/slide11.xml"/><Relationship Id="rId34" Type="http://schemas.openxmlformats.org/officeDocument/2006/relationships/slide" Target="slides/slide27.xml"/><Relationship Id="rId97" Type="http://schemas.openxmlformats.org/officeDocument/2006/relationships/font" Target="fonts/Roboto-regular.fntdata"/><Relationship Id="rId76" Type="http://schemas.openxmlformats.org/officeDocument/2006/relationships/slide" Target="slides/slide69.xml"/><Relationship Id="rId50" Type="http://schemas.openxmlformats.org/officeDocument/2006/relationships/slide" Target="slides/slide43.xml"/><Relationship Id="rId55" Type="http://schemas.openxmlformats.org/officeDocument/2006/relationships/slide" Target="slides/slide48.xml"/><Relationship Id="rId92" Type="http://schemas.openxmlformats.org/officeDocument/2006/relationships/slide" Target="slides/slide85.xml"/><Relationship Id="rId7" Type="http://schemas.openxmlformats.org/officeDocument/2006/relationships/notesMaster" Target="notesMasters/notesMaster1.xml"/><Relationship Id="rId71" Type="http://schemas.openxmlformats.org/officeDocument/2006/relationships/slide" Target="slides/slide64.xml"/><Relationship Id="rId29" Type="http://schemas.openxmlformats.org/officeDocument/2006/relationships/slide" Target="slides/slide22.xml"/><Relationship Id="rId2" Type="http://schemas.openxmlformats.org/officeDocument/2006/relationships/viewProps" Target="viewProps.xml"/><Relationship Id="rId40" Type="http://schemas.openxmlformats.org/officeDocument/2006/relationships/slide" Target="slides/slide33.xml"/><Relationship Id="rId45" Type="http://schemas.openxmlformats.org/officeDocument/2006/relationships/slide" Target="slides/slide38.xml"/><Relationship Id="rId24" Type="http://schemas.openxmlformats.org/officeDocument/2006/relationships/slide" Target="slides/slide17.xml"/><Relationship Id="rId87" Type="http://schemas.openxmlformats.org/officeDocument/2006/relationships/slide" Target="slides/slide80.xml"/><Relationship Id="rId66" Type="http://schemas.openxmlformats.org/officeDocument/2006/relationships/slide" Target="slides/slide59.xml"/><Relationship Id="rId82" Type="http://schemas.openxmlformats.org/officeDocument/2006/relationships/slide" Target="slides/slide75.xml"/><Relationship Id="rId61" Type="http://schemas.openxmlformats.org/officeDocument/2006/relationships/slide" Target="slides/slide54.xml"/><Relationship Id="rId19" Type="http://schemas.openxmlformats.org/officeDocument/2006/relationships/slide" Target="slides/slide12.xml"/><Relationship Id="rId100" Type="http://schemas.openxmlformats.org/officeDocument/2006/relationships/font" Target="fonts/Roboto-boldItalic.fntdata"/><Relationship Id="rId30" Type="http://schemas.openxmlformats.org/officeDocument/2006/relationships/slide" Target="slides/slide23.xml"/><Relationship Id="rId35" Type="http://schemas.openxmlformats.org/officeDocument/2006/relationships/slide" Target="slides/slide28.xml"/><Relationship Id="rId14" Type="http://schemas.openxmlformats.org/officeDocument/2006/relationships/slide" Target="slides/slide7.xml"/><Relationship Id="rId77" Type="http://schemas.openxmlformats.org/officeDocument/2006/relationships/slide" Target="slides/slide70.xml"/><Relationship Id="rId56" Type="http://schemas.openxmlformats.org/officeDocument/2006/relationships/slide" Target="slides/slide49.xml"/><Relationship Id="rId98" Type="http://schemas.openxmlformats.org/officeDocument/2006/relationships/font" Target="fonts/Roboto-bold.fntdata"/><Relationship Id="rId93" Type="http://schemas.openxmlformats.org/officeDocument/2006/relationships/slide" Target="slides/slide86.xml"/><Relationship Id="rId8" Type="http://schemas.openxmlformats.org/officeDocument/2006/relationships/slide" Target="slides/slide1.xml"/><Relationship Id="rId72" Type="http://schemas.openxmlformats.org/officeDocument/2006/relationships/slide" Target="slides/slide65.xml"/><Relationship Id="rId51" Type="http://schemas.openxmlformats.org/officeDocument/2006/relationships/slide" Target="slides/slide44.xml"/><Relationship Id="rId3"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12-07T18:42:27.266">
    <p:pos x="6000" y="0"/>
    <p:text>We might find a better video. This is a music video that doesn't tell a specific story, but focuses on how all children deserve what they need.</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4-12-10T15:55:39.339">
    <p:pos x="6000" y="0"/>
    <p:text>Optional activity:  small sample of class or all stand next to neighbor and then separate then link arms and try to carefully separate.</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4-12-07T18:56:06.464">
    <p:pos x="6000" y="0"/>
    <p:text>need an image</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xels.com/photo/ancient-concrete-temple-4819325/" TargetMode="Externa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F4kq8NWKmnM" TargetMode="Externa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xels.com/photo/ancient-concrete-temple-4819325/" TargetMode="Externa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acts-sharing/" TargetMode="External"/><Relationship Id="rId3" Type="http://schemas.openxmlformats.org/officeDocument/2006/relationships/hyperlink" Target="https://creativecommons.org/licenses/by-nc-nd/4.0/?ref=chooser-v1" TargetMode="External"/><Relationship Id="rId4" Type="http://schemas.openxmlformats.org/officeDocument/2006/relationships/hyperlink" Target="https://freebibleimages.org/illustrations/gnpi-043-jesus-storm/"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acts-sharing/" TargetMode="External"/><Relationship Id="rId3" Type="http://schemas.openxmlformats.org/officeDocument/2006/relationships/hyperlink" Target="https://creativecommons.org/licenses/by-nc-nd/4.0/?ref=chooser-v1" TargetMode="External"/><Relationship Id="rId4" Type="http://schemas.openxmlformats.org/officeDocument/2006/relationships/hyperlink" Target="https://freebibleimages.org/illustrations/gnpi-043-jesus-storm/" TargetMode="Externa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qxic0aMKAv0&amp;t=95s"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pexels.com/photo/ancient-concrete-temple-4819325/" TargetMode="Externa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acts-sharing/" TargetMode="External"/><Relationship Id="rId3" Type="http://schemas.openxmlformats.org/officeDocument/2006/relationships/hyperlink" Target="https://creativecommons.org/licenses/by-nc-nd/4.0/?ref=chooser-v1" TargetMode="External"/><Relationship Id="rId4" Type="http://schemas.openxmlformats.org/officeDocument/2006/relationships/hyperlink" Target="https://freebibleimages.org/illustrations/gnpi-acts-sharing/" TargetMode="Externa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acts-sharing/" TargetMode="External"/><Relationship Id="rId3" Type="http://schemas.openxmlformats.org/officeDocument/2006/relationships/hyperlink" Target="https://creativecommons.org/licenses/by-nc-nd/4.0/?ref=chooser-v1" TargetMode="External"/><Relationship Id="rId4" Type="http://schemas.openxmlformats.org/officeDocument/2006/relationships/hyperlink" Target="https://freebibleimages.org/illustrations/gnpi-acts-sharing/" TargetMode="Externa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DGv2LGGvfQ4" TargetMode="Externa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dreamstime.com/stock-photo-two-index-fingers-each-other-gesture-female-hand-showing-isolated-white-background-image71065519" TargetMode="External"/><Relationship Id="rId3" Type="http://schemas.openxmlformats.org/officeDocument/2006/relationships/hyperlink" Target="https://www.dreamstime.com/grashalex_info" TargetMode="External"/><Relationship Id="rId4" Type="http://schemas.openxmlformats.org/officeDocument/2006/relationships/hyperlink" Target="https://www.dreamstime.com/finger-finger-together-finger-lock-two-hands-held-together-fingers-people-harmony-concept-finger-finger-together-image186957682" TargetMode="External"/><Relationship Id="rId5" Type="http://schemas.openxmlformats.org/officeDocument/2006/relationships/hyperlink" Target="https://www.dreamstime.com/sablinstanislav_info" TargetMode="Externa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shutterstock.com/image-photo/portrait-happy-children-standing-side-by-258018014" TargetMode="External"/><Relationship Id="rId3" Type="http://schemas.openxmlformats.org/officeDocument/2006/relationships/hyperlink" Target="https://www.istockphoto.com/photo/three-little-boys-standing-with-arms-hooked-gm176768809-10735487" TargetMode="Externa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SLgnWwvaWJo&amp;t=306s" TargetMode="Externa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yo-jesus-tempted/" TargetMode="External"/><Relationship Id="rId3" Type="http://schemas.openxmlformats.org/officeDocument/2006/relationships/hyperlink" Target="https://creativecommons.org/licenses/by-nc-nd/4.0/?ref=chooser-v1" TargetMode="Externa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eebibleimages.org/illustrations/gnpi-081-wise-foolish-virgins/" TargetMode="External"/><Relationship Id="rId3" Type="http://schemas.openxmlformats.org/officeDocument/2006/relationships/hyperlink" Target="https://creativecommons.org/licenses/by-nc-nd/4.0/deed.en" TargetMode="Externa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eebibleimages.org/illustrations/gnpi-081-wise-foolish-virgins/" TargetMode="External"/><Relationship Id="rId3" Type="http://schemas.openxmlformats.org/officeDocument/2006/relationships/hyperlink" Target="https://creativecommons.org/licenses/by-nc-nd/4.0/deed.en" TargetMode="Externa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089-prayer-garden/" TargetMode="External"/><Relationship Id="rId3" Type="http://schemas.openxmlformats.org/officeDocument/2006/relationships/hyperlink" Target="https://creativecommons.org/licenses/by-nc-nd/4.0/?ref=chooser-v1" TargetMode="Externa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freebibleimages.org/illustrations/gnpi-081-wise-foolish-virgins/" TargetMode="External"/><Relationship Id="rId3" Type="http://schemas.openxmlformats.org/officeDocument/2006/relationships/hyperlink" Target="https://creativecommons.org/licenses/by-nc-nd/4.0/deed.en" TargetMode="Externa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LMIkrC09NpI&amp;t=1237s" TargetMode="Externa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mentimeter.com" TargetMode="Externa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rg-widow-coins/" TargetMode="External"/><Relationship Id="rId3" Type="http://schemas.openxmlformats.org/officeDocument/2006/relationships/hyperlink" Target="http://www.richardgunther.org/" TargetMode="External"/><Relationship Id="rId4" Type="http://schemas.openxmlformats.org/officeDocument/2006/relationships/hyperlink" Target="https://creativecommons.org/licenses/by-nc-nd/4.0/?ref=chooser-v1" TargetMode="Externa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aFU8cU-cICs&amp;t=802s" TargetMode="Externa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freebibleimages.org/illustrations/gnpi-096-jesus-crucifixion/" TargetMode="External"/><Relationship Id="rId3" Type="http://schemas.openxmlformats.org/officeDocument/2006/relationships/hyperlink" Target="https://creativecommons.org/licenses/by-nc-nd/4.0/?ref=chooser-v1" TargetMode="Externa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tock.adobe.com/images/%E5%A3%81%E3%81%AB%E8%B2%BC%E3%82%8A%E4%BB%98%E3%81%91%E3%81%9F%E3%82%AB%E3%83%A9%E3%83%95%E3%83%AB%E3%81%AA%E4%BB%98%E7%AE%8B/567252014?prev_url=detail" TargetMode="External"/><Relationship Id="rId3" Type="http://schemas.openxmlformats.org/officeDocument/2006/relationships/hyperlink" Target="https://stock.adobe.com/images/%E5%A3%81%E3%81%AB%E8%B2%BC%E3%82%8A%E4%BB%98%E3%81%91%E3%81%9F%E3%82%AB%E3%83%A9%E3%83%95%E3%83%AB%E3%81%AA%E4%BB%98%E7%AE%8B/567252014?prev_url=detail" TargetMode="Externa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youtube.com/watch?v=aFU8cU-cICs&amp;t=802s" TargetMode="Externa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youtu.be/dZPyYprEago?feature=shared"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1cbad9ff62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1cbad9ff62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the students to notice details about the building and guess how old it is.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Take your best guess! How old do you think the remains of this building are?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sz="1050">
                <a:solidFill>
                  <a:schemeClr val="dk1"/>
                </a:solidFill>
                <a:latin typeface="Roboto"/>
                <a:ea typeface="Roboto"/>
                <a:cs typeface="Roboto"/>
                <a:sym typeface="Roboto"/>
              </a:rPr>
              <a:t>Photo by Rachel Claire: </a:t>
            </a:r>
            <a:r>
              <a:rPr lang="en" sz="1050" u="sng">
                <a:solidFill>
                  <a:schemeClr val="hlink"/>
                </a:solidFill>
                <a:latin typeface="Roboto"/>
                <a:ea typeface="Roboto"/>
                <a:cs typeface="Roboto"/>
                <a:sym typeface="Roboto"/>
                <a:hlinkClick r:id="rId2"/>
              </a:rPr>
              <a:t>https://www.pexels.com/photo/ancient-concrete-temple-4819325/</a:t>
            </a:r>
            <a:endParaRPr sz="105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05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1cbad9ff62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31cbad9ff62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Connect the virtues to the pillars, emphasizing that the virtues are the foundation of a strong faith life.</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Think of the virtues as the foundation of a strong and meaningful life. Each virtue, like faith, hope, and kindness, supports the 3 Pillars of Lent. When we live out these virtues, we make the pillars of prayer, fasting, and almsgiving even stronger. Together, they help us build a closer relationship with God.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of 3 pillars: Found on Canva, edited to add in “Strong Relationship with God” and “Virtues”</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31cbad9ff62_0_2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6" name="Google Shape;186;g31cbad9ff62_0_2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the connection between virtues and the 3 pillars of Lent</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that virtues are the foundation of our faith and actions.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Help students understand that each virtue supports the pillars of prayer, fasting and almsgiving, making them more meaningful and effective.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During Lent, we’re going to focus on one virtue each week. Think of virtues like the foundation of a building—they make everything stable and strong. Each virtue helps us live out the pillars of Lent: prayer, fasting, and almsgiving.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For example, </a:t>
            </a:r>
            <a:r>
              <a:rPr b="1" lang="en">
                <a:solidFill>
                  <a:schemeClr val="dk1"/>
                </a:solidFill>
              </a:rPr>
              <a:t>faith</a:t>
            </a:r>
            <a:r>
              <a:rPr lang="en">
                <a:solidFill>
                  <a:schemeClr val="dk1"/>
                </a:solidFill>
              </a:rPr>
              <a:t> grounds prayer in trusting God and believing His teachings. </a:t>
            </a:r>
            <a:r>
              <a:rPr b="1" lang="en">
                <a:solidFill>
                  <a:schemeClr val="dk1"/>
                </a:solidFill>
              </a:rPr>
              <a:t>Hope</a:t>
            </a:r>
            <a:r>
              <a:rPr lang="en">
                <a:solidFill>
                  <a:schemeClr val="dk1"/>
                </a:solidFill>
              </a:rPr>
              <a:t> gives purpose to fasting, reminding us of God’s promises. </a:t>
            </a:r>
            <a:r>
              <a:rPr b="1" lang="en">
                <a:solidFill>
                  <a:schemeClr val="dk1"/>
                </a:solidFill>
              </a:rPr>
              <a:t>Justice</a:t>
            </a:r>
            <a:r>
              <a:rPr lang="en">
                <a:solidFill>
                  <a:schemeClr val="dk1"/>
                </a:solidFill>
              </a:rPr>
              <a:t>, or kindness, directs our almsgiving so we treat others fairly and help those in need. </a:t>
            </a:r>
            <a:r>
              <a:rPr b="1" lang="en">
                <a:solidFill>
                  <a:schemeClr val="dk1"/>
                </a:solidFill>
              </a:rPr>
              <a:t>Love of neighbor</a:t>
            </a:r>
            <a:r>
              <a:rPr lang="en">
                <a:solidFill>
                  <a:schemeClr val="dk1"/>
                </a:solidFill>
              </a:rPr>
              <a:t> motivates us to serve others and think beyond ourselves. </a:t>
            </a:r>
            <a:r>
              <a:rPr b="1" lang="en">
                <a:solidFill>
                  <a:schemeClr val="dk1"/>
                </a:solidFill>
              </a:rPr>
              <a:t>Wisdom</a:t>
            </a:r>
            <a:r>
              <a:rPr lang="en">
                <a:solidFill>
                  <a:schemeClr val="dk1"/>
                </a:solidFill>
              </a:rPr>
              <a:t> helps us make thoughtful choices about how we pray, fast, and give. And finally, </a:t>
            </a:r>
            <a:r>
              <a:rPr b="1" lang="en">
                <a:solidFill>
                  <a:schemeClr val="dk1"/>
                </a:solidFill>
              </a:rPr>
              <a:t>charity</a:t>
            </a:r>
            <a:r>
              <a:rPr lang="en">
                <a:solidFill>
                  <a:schemeClr val="dk1"/>
                </a:solidFill>
              </a:rPr>
              <a:t> infuses everything we do with love, making our actions selfless and meaningful.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Lent, as we build a stronger relationship with God, let’s think about how we can live out these virtues in our daily lives. Which one do you think might be easiest for you? Which one might be the hardest?</a:t>
            </a:r>
            <a:endParaRPr>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of 3 pillars: Found on Canva, edited to add in “Strong Relationship with God” and “Virtues”</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1e73a18b7a_1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1e73a18b7a_1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Please feel free to refer to this Mary’s Meals prayers if the students ever need to have a prayer to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Charity is something that we feel in our hearts that leads us to do something to act on that feeling. Let’s create a list of words that have the same, or a similar, meaning as the word charity (synonyms).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45720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g320d0c226f3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320d0c226f3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g31cc86ea025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31cc86ea025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31cc86ea025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1" name="Google Shape;221;g31cc86ea025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Define faith simply as trusting God and showing it through actions.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the idea of small acts of faith.</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Faith means trusting God loves us and has a plan for us. We show our faith by how we pray, act, and make choices every day. During Lent, we can strengthen our faith through little acts of love that help us grow closer to Him. Let’s talk about how faith can guide us through even the toughest challenges.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1: Mary’s Meals Brand Book, page 14</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g31cc86ea025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0" name="Google Shape;230;g31cc86ea025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Engage students in an interactive guessing activity while introducing the mustard tree, a symbol of faith in the Bible.</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observation and critical thinking to guess the tree type.</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Take a look at this picture. What kind of tree do you think this is? I’ll give you a few hints:</a:t>
            </a:r>
            <a:endParaRPr>
              <a:solidFill>
                <a:schemeClr val="dk1"/>
              </a:solidFill>
            </a:endParaRPr>
          </a:p>
          <a:p>
            <a:pPr indent="-298450" lvl="0" marL="457200" rtl="0" algn="l">
              <a:lnSpc>
                <a:spcPct val="115000"/>
              </a:lnSpc>
              <a:spcBef>
                <a:spcPts val="1200"/>
              </a:spcBef>
              <a:spcAft>
                <a:spcPts val="0"/>
              </a:spcAft>
              <a:buClr>
                <a:schemeClr val="dk1"/>
              </a:buClr>
              <a:buSzPts val="1100"/>
              <a:buChar char="●"/>
            </a:pPr>
            <a:r>
              <a:rPr lang="en">
                <a:solidFill>
                  <a:schemeClr val="dk1"/>
                </a:solidFill>
              </a:rPr>
              <a:t>This tree is mentioned in the Bible.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Its roots grow deep, helping it survive even in the desert.</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It produces small berries that have lots of seeds, which are often turned into a paste.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Take a moment to think, and if you have a guess, raise your hand!</a:t>
            </a:r>
            <a:endParaRPr>
              <a:solidFill>
                <a:schemeClr val="dk1"/>
              </a:solidFill>
            </a:endParaRPr>
          </a:p>
          <a:p>
            <a:pPr indent="0" lvl="0" marL="0" rtl="0" algn="l">
              <a:spcBef>
                <a:spcPts val="120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Image from Canva?</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g31cc86ea025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9" name="Google Shape;239;g31cc86ea025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Highlight the mustard tree’s resilience and connection to faith.</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This is a mustard tree! It might look small, but it’s incredibly strong and resilient, just like our faith. In the Bible, Jesus uses the mustard seed as an example of how even a tiny amount of faith can grow into something powerful. We’ll explore that idea more in the next few slides.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31cc86ea025_0_4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31cc86ea025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Use the mustard seed as a visual example of how small faith can grow into something powerful.</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Focus on encouragement and potential.</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You may bring a mustard seed for each children to have or see.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Jesus compared faith to a mustard seed—small, but able to grow into something great. Even if our faith feels tiny, God can do amazing things through us. What do you think Jesus meant when He said, 'Nothing will be impossible for you'? What are some challenges, or 'mountains,' that faith can help us overcome?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
              <a:t>Attribution</a:t>
            </a:r>
            <a:endParaRPr b="1"/>
          </a:p>
          <a:p>
            <a:pPr indent="0" lvl="0" marL="0" rtl="0" algn="l">
              <a:spcBef>
                <a:spcPts val="0"/>
              </a:spcBef>
              <a:spcAft>
                <a:spcPts val="0"/>
              </a:spcAft>
              <a:buNone/>
            </a:pPr>
            <a:r>
              <a:rPr lang="en"/>
              <a:t>Image from Canva</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31cc86ea025_0_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8" name="Google Shape;258;g31cc86ea025_0_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Facilitate a discussion that deepens understanding of faith using the mustard seed analogy from Matthew 17:20.</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that faith, even when small, has great potential to grow and overcome challenges.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Jesus uses everyday examples to make His teachings relatable and meaningful.</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faith helps us approach difficulties with trust in God’s power.</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Let’s reflect on the passage we just read from Matthew 17:20. Jesus says that even faith as small as a mustard seed can move mountains. Why do you think He compares faith to something so small?</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Pause for responses, guide them toward understanding how small things, like faith, can grow into something powerful</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Faith isn’t about how big it starts—it’s about how much we trust God to help it grow. Think about your own life. How does faith help you see challenges or 'mountains' differently?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Allow responses and connect them to the idea of relying on God’s strength.</a:t>
            </a:r>
            <a:endParaRPr i="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Finally, what are some 'mountains' in your life that faith can help you move? It could be something you’re worried about, a goal you want to achieve, or a problem you’re trying to solve. Let’s share a few examples so we can encourage each other to trust God to help us face these mountains.</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 name="Shape 105"/>
        <p:cNvGrpSpPr/>
        <p:nvPr/>
      </p:nvGrpSpPr>
      <p:grpSpPr>
        <a:xfrm>
          <a:off x="0" y="0"/>
          <a:ext cx="0" cy="0"/>
          <a:chOff x="0" y="0"/>
          <a:chExt cx="0" cy="0"/>
        </a:xfrm>
      </p:grpSpPr>
      <p:sp>
        <p:nvSpPr>
          <p:cNvPr id="106" name="Google Shape;106;g31cbad9ff62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 name="Google Shape;107;g31cbad9ff62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“Little Acts of Love for Lent” as a six-week experience that will start next week. This lesson is introducing the students to what the experience will be like.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Welcome, everyone! Over the next six weeks, we’re going to embark on a special journey together called </a:t>
            </a:r>
            <a:r>
              <a:rPr i="1" lang="en">
                <a:solidFill>
                  <a:schemeClr val="dk1"/>
                </a:solidFill>
              </a:rPr>
              <a:t>Little Acts of Love for Lent</a:t>
            </a:r>
            <a:r>
              <a:rPr lang="en">
                <a:solidFill>
                  <a:schemeClr val="dk1"/>
                </a:solidFill>
              </a:rPr>
              <a:t>. Lent is a time for us to grow closer to God and reflect on how we can live out our faith in meaningful ways. It’s not just about making big changes—it’s about doing small, thoughtful things every day that show our love for God and for others.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Each week, we’ll focus on one important virtue, such as faith, hope, or kindness. These virtues are like building blocks that help us live a life full of love and purpose. Together, we’ll explore how these virtues connect to the three pillars of Lent: prayer, fasting, and almsgiving.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Here’s the exciting part: every week, we’ll </a:t>
            </a:r>
            <a:r>
              <a:rPr i="1" lang="en">
                <a:solidFill>
                  <a:schemeClr val="dk1"/>
                </a:solidFill>
              </a:rPr>
              <a:t>practice</a:t>
            </a:r>
            <a:r>
              <a:rPr lang="en">
                <a:solidFill>
                  <a:schemeClr val="dk1"/>
                </a:solidFill>
              </a:rPr>
              <a:t> little acts of love. These are simple but powerful things we can do to bring more love and goodness into our school, our community, and your own homes. Whether it’s helping someone in need, praying for a friend, or giving up something to focus on what matters most, these small acts of love can make a big difference.</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By the end of Lent, we’ll have built something amazing—a stronger relationship with God and a heart that’s more open to loving others. So let’s get started! Together, we’ll discover how little acts of love can lead to great things.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1: Mary’s Meals Brand Book, page 4</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2: Mary’s Meals Logo</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31cc86ea025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31cc86ea025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Lette’s story as an example of how faith can guide us through hard times.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students to think about how faith impacts their own lives.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Lette’s story shows how faith can help us find strength to keep going, even when life is really hard. She faced many challenges but kept moving forward. How might her faith have helped her? Can you think of a time when faith gave you strength to make a positive change?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u="sng">
                <a:solidFill>
                  <a:schemeClr val="hlink"/>
                </a:solidFill>
                <a:hlinkClick r:id="rId2"/>
              </a:rPr>
              <a:t>https://www.youtube.com/watch?v=F4kq8NWKmnM</a:t>
            </a:r>
            <a:r>
              <a:rPr lang="en">
                <a:solidFill>
                  <a:schemeClr val="dk1"/>
                </a:solidFill>
              </a:rPr>
              <a:t> - 0:00 to 2:33 (</a:t>
            </a:r>
            <a:r>
              <a:rPr lang="en">
                <a:solidFill>
                  <a:schemeClr val="dk1"/>
                </a:solidFill>
              </a:rPr>
              <a:t>story of Lette and her older brother Saidi)</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31cc86ea025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31cc86ea025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Explain the activity clearly and set expectations for safe and respectful participation.</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the role of trust in both God and each other.</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In this activity, you’ll work in pairs to guide each other through a path while one of you is blindfolded. The blindfolded person will have to trust their partner completely, just like we trust God to guide us in life. Remember to give clear instructions and be calm and supportive. Let’s see how trust helps us feel safe and confident!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t>Image from Canva</a:t>
            </a:r>
            <a:endParaRPr/>
          </a:p>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1cc86ea025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3" name="Google Shape;283;g31cc86ea025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Suggest practical and relatable actions students can take to grow in faith.</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creativity in creating a personal faith motto.</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What little acts of love can you do this week to demonstrate faith? These are three examples of what you can do this week. More ideas are on the back of your Lent Calendar. Remember to track the little acts of love you do by filling out your Lent Calendar and journaling! That way you can see the good you are doing and remember what little acts of love to add to our display here in class next week.</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I will send 5 post-it notes home with each of you to write down your prayer, fasting, or giving examples when you do them. Your family can make a cross at home as well to post your little acts of love. You can also bring the post-it notes back to add to our crosses in class.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20d0c226f3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20d0c226f3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g320f22c5fc2_0_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320f22c5fc2_0_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31cc86ea02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31cc86ea02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g31f3caa046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2" name="Google Shape;312;g31f3caa046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Guide students to reflect on their personal experiences.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them to celebrate small successes in faith.</a:t>
            </a:r>
            <a:endParaRPr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Take a moment to think about a small act of faith you did last week that made you feel proud. Maybe it was trusting God during a tough moment or showing kindness to someone in need. Write it down to remind yourself how faith is growing in your life.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1: Mary’s Meals Brand Book, page 18</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2: 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1f3caa0465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1f3caa0465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Define hope as trusting in God’s promises, even when outcomes aren’t clear.</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Lent as a time to focus on hope.</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Hope means trusting in God’s promises, even when we can’t see how things will turn out. During Lent, we can focus on hope by remembering that Jesus brings peace and strength, even in the hardest times. Let’s explore how hope can guide us.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Image 1: Mary’s Meals Brand Book, page 10</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1f3caa0465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1f3caa0465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Set a calming tone for this reflection activity.</a:t>
            </a:r>
            <a:endParaRPr i="1">
              <a:solidFill>
                <a:schemeClr val="dk1"/>
              </a:solidFill>
            </a:endParaRPr>
          </a:p>
          <a:p>
            <a:pPr indent="0" lvl="0" marL="0" rtl="0" algn="l">
              <a:spcBef>
                <a:spcPts val="1200"/>
              </a:spcBef>
              <a:spcAft>
                <a:spcPts val="0"/>
              </a:spcAft>
              <a:buClr>
                <a:schemeClr val="dk1"/>
              </a:buClr>
              <a:buSzPts val="1100"/>
              <a:buFont typeface="Arial"/>
              <a:buNone/>
            </a:pPr>
            <a:r>
              <a:rPr i="1" lang="en">
                <a:solidFill>
                  <a:schemeClr val="dk1"/>
                </a:solidFill>
              </a:rPr>
              <a:t>Lead students through a one-minute guided imagination of hope.</a:t>
            </a:r>
            <a:endParaRPr i="1">
              <a:solidFill>
                <a:schemeClr val="dk1"/>
              </a:solidFill>
            </a:endParaRPr>
          </a:p>
          <a:p>
            <a:pPr indent="0" lvl="0" marL="0" rtl="0" algn="l">
              <a:spcBef>
                <a:spcPts val="1200"/>
              </a:spcBef>
              <a:spcAft>
                <a:spcPts val="0"/>
              </a:spcAft>
              <a:buClr>
                <a:schemeClr val="dk1"/>
              </a:buClr>
              <a:buSzPts val="1100"/>
              <a:buFont typeface="Arial"/>
              <a:buNone/>
            </a:pPr>
            <a:r>
              <a:rPr i="1" lang="en">
                <a:solidFill>
                  <a:schemeClr val="dk1"/>
                </a:solidFill>
              </a:rPr>
              <a:t>Encourage students to share their hopeful thoughts.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Close your eyes and take a deep breath in... and slowly let it out. Let your body relax, and let your mind settle into this moment.</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Now, picture yourself standing in a quiet, peaceful place. Maybe it’s a sunny meadow, a soft sandy beach, or a cozy room where you feel safe and warm. In this place, you feel completely calm, completely at peace.</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Imagine a soft, glowing light appearing in front of you. This light represents the love and hope of Jesus Christ. It is warm, gentle, and full of His promises.</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As you watch the light, feel its warmth entering your heart. Remember that Christ’s love for you is perfect, endless, and unchanging. Think about His invitation to come unto Him and to find rest, no matter your worries or struggles.</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Now, imagine this light growing and filling your entire being. Picture it spreading outward into your life, guiding your steps and comforting your soul. See yourself walking with Christ beside you, holding your hand and showing you the way to a brighter, more peaceful future.</a:t>
            </a:r>
            <a:endParaRPr sz="1200">
              <a:solidFill>
                <a:schemeClr val="dk1"/>
              </a:solidFill>
            </a:endParaRPr>
          </a:p>
          <a:p>
            <a:pPr indent="0" lvl="0" marL="0" rtl="0" algn="l">
              <a:spcBef>
                <a:spcPts val="1200"/>
              </a:spcBef>
              <a:spcAft>
                <a:spcPts val="0"/>
              </a:spcAft>
              <a:buClr>
                <a:schemeClr val="dk1"/>
              </a:buClr>
              <a:buSzPts val="1100"/>
              <a:buFont typeface="Arial"/>
              <a:buNone/>
            </a:pPr>
            <a:r>
              <a:rPr lang="en" sz="1200">
                <a:solidFill>
                  <a:schemeClr val="dk1"/>
                </a:solidFill>
              </a:rPr>
              <a:t>Take a moment to think about His promises—that through Him, all things are possible. That through His Atonement, we can be forgiven, healed, and strengthened. Feel the deep, abiding hope that only He can bring.</a:t>
            </a:r>
            <a:endParaRPr sz="1200">
              <a:solidFill>
                <a:schemeClr val="dk1"/>
              </a:solidFill>
            </a:endParaRPr>
          </a:p>
          <a:p>
            <a:pPr indent="0" lvl="0" marL="0" rtl="0" algn="l">
              <a:spcBef>
                <a:spcPts val="1200"/>
              </a:spcBef>
              <a:spcAft>
                <a:spcPts val="0"/>
              </a:spcAft>
              <a:buNone/>
            </a:pPr>
            <a:r>
              <a:rPr lang="en" sz="1200">
                <a:solidFill>
                  <a:schemeClr val="dk1"/>
                </a:solidFill>
              </a:rPr>
              <a:t>When you’re ready, take a deep breath in... and let it out. Open your eyes, carrying this hope in Christ with you as a light to guide you and to share with others.</a:t>
            </a:r>
            <a:endParaRPr sz="1200">
              <a:solidFill>
                <a:schemeClr val="dk1"/>
              </a:solidFill>
            </a:endParaRPr>
          </a:p>
          <a:p>
            <a:pPr indent="0" lvl="0" marL="0" rtl="0" algn="l">
              <a:spcBef>
                <a:spcPts val="1200"/>
              </a:spcBef>
              <a:spcAft>
                <a:spcPts val="0"/>
              </a:spcAft>
              <a:buNone/>
            </a:pPr>
            <a:r>
              <a:rPr b="1" lang="en">
                <a:solidFill>
                  <a:schemeClr val="dk1"/>
                </a:solidFill>
              </a:rPr>
              <a:t>Attribution</a:t>
            </a:r>
            <a:br>
              <a:rPr b="1" lang="en">
                <a:solidFill>
                  <a:schemeClr val="dk1"/>
                </a:solidFill>
              </a:rPr>
            </a:br>
            <a:r>
              <a:rPr lang="en">
                <a:solidFill>
                  <a:schemeClr val="dk1"/>
                </a:solidFill>
              </a:rPr>
              <a:t>Image by &lt;a href="https://pixabay.com/users/ridderhof-3351731/?utm_source=link-attribution&amp;utm_medium=referral&amp;utm_campaign=image&amp;utm_content=9155482"&gt;Anne-marie Ridderhof&lt;/a&gt; from &lt;a href="https://pixabay.com//?utm_source=link-attribution&amp;utm_medium=referral&amp;utm_campaign=image&amp;utm_content=9155482"&gt;Pixabay&lt;/a&gt;</a:t>
            </a:r>
            <a:endParaRPr>
              <a:solidFill>
                <a:schemeClr val="dk1"/>
              </a:solidFill>
            </a:endParaRPr>
          </a:p>
          <a:p>
            <a:pPr indent="0" lvl="0" marL="0" rtl="0" algn="l">
              <a:spcBef>
                <a:spcPts val="1200"/>
              </a:spcBef>
              <a:spcAft>
                <a:spcPts val="0"/>
              </a:spcAft>
              <a:buNone/>
            </a:pPr>
            <a:r>
              <a:t/>
            </a:r>
            <a:endParaRPr>
              <a:solidFill>
                <a:schemeClr val="dk1"/>
              </a:solidFill>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1f3d393c7f_0_1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7" name="Google Shape;337;g31f3d393c7f_0_1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Lead a discussion to allow students to share their hopeful thoughts.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promises of Christ bring you the most hope?</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How can we, as a class, help each other hold onto the hope that Christ gives?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Image by &lt;a href="https://pixabay.com/users/ridderhof-3351731/?utm_source=link-attribution&amp;utm_medium=referral&amp;utm_campaign=image&amp;utm_content=9155482"&gt;Anne-marie Ridderhof&lt;/a&gt; from &lt;a href="https://pixabay.com//?utm_source=link-attribution&amp;utm_medium=referral&amp;utm_campaign=image&amp;utm_content=9155482"&gt;Pixabay&lt;/a&gt;</a:t>
            </a:r>
            <a:endParaRPr>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31da9790b7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31da9790b7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the students to notice details about the building and guess how old it is.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Take your best guess! How old do you think the remains of this building are?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sz="1050">
                <a:solidFill>
                  <a:schemeClr val="dk1"/>
                </a:solidFill>
                <a:latin typeface="Roboto"/>
                <a:ea typeface="Roboto"/>
                <a:cs typeface="Roboto"/>
                <a:sym typeface="Roboto"/>
              </a:rPr>
              <a:t>Photo by Rachel Claire: </a:t>
            </a:r>
            <a:r>
              <a:rPr lang="en" sz="1050" u="sng">
                <a:solidFill>
                  <a:schemeClr val="hlink"/>
                </a:solidFill>
                <a:latin typeface="Roboto"/>
                <a:ea typeface="Roboto"/>
                <a:cs typeface="Roboto"/>
                <a:sym typeface="Roboto"/>
                <a:hlinkClick r:id="rId2"/>
              </a:rPr>
              <a:t>https://www.pexels.com/photo/ancient-concrete-temple-4819325/</a:t>
            </a:r>
            <a:endParaRPr sz="105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sz="1050">
              <a:solidFill>
                <a:schemeClr val="dk1"/>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31f3caa0465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31f3caa0465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Use this story to highlight Jesus’ power to bring peace in life’s storms.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Let’s read about hope in the scriptures. Who would like to read the verses on the board?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br>
              <a:rPr b="1" lang="en">
                <a:solidFill>
                  <a:schemeClr val="dk1"/>
                </a:solidFill>
              </a:rPr>
            </a:br>
            <a:r>
              <a:rPr lang="en" sz="1200">
                <a:solidFill>
                  <a:srgbClr val="D14500"/>
                </a:solidFill>
                <a:uFill>
                  <a:noFill/>
                </a:uFill>
                <a:hlinkClick r:id="rId2">
                  <a:extLst>
                    <a:ext uri="{A12FA001-AC4F-418D-AE19-62706E023703}">
                      <ahyp:hlinkClr val="tx"/>
                    </a:ext>
                  </a:extLst>
                </a:hlinkClick>
              </a:rPr>
              <a:t>This work </a:t>
            </a:r>
            <a:r>
              <a:rPr lang="en" sz="1200">
                <a:solidFill>
                  <a:srgbClr val="333333"/>
                </a:solidFill>
                <a:highlight>
                  <a:schemeClr val="lt1"/>
                </a:highlight>
              </a:rPr>
              <a:t>by  </a:t>
            </a:r>
            <a:r>
              <a:rPr lang="en" sz="1200">
                <a:solidFill>
                  <a:srgbClr val="333333"/>
                </a:solidFill>
              </a:rPr>
              <a:t>Good News Productions International and College Press Publishing Artist:Paula Nash Giltner is licensed under</a:t>
            </a:r>
            <a:r>
              <a:rPr lang="en" sz="1200">
                <a:solidFill>
                  <a:srgbClr val="333333"/>
                </a:solidFill>
                <a:highlight>
                  <a:schemeClr val="lt1"/>
                </a:highlight>
              </a:rPr>
              <a:t> </a:t>
            </a:r>
            <a:r>
              <a:rPr lang="en" sz="1200">
                <a:solidFill>
                  <a:srgbClr val="D14500"/>
                </a:solidFill>
                <a:uFill>
                  <a:noFill/>
                </a:uFill>
                <a:hlinkClick r:id="rId3">
                  <a:extLst>
                    <a:ext uri="{A12FA001-AC4F-418D-AE19-62706E023703}">
                      <ahyp:hlinkClr val="tx"/>
                    </a:ext>
                  </a:extLst>
                </a:hlinkClick>
              </a:rPr>
              <a:t>CC BY-NC-ND 4.0 </a:t>
            </a:r>
            <a:endParaRPr sz="1200">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chemeClr val="dk1"/>
                </a:solidFill>
              </a:rPr>
              <a:t>Image: </a:t>
            </a:r>
            <a:r>
              <a:rPr lang="en" sz="1200" u="sng">
                <a:solidFill>
                  <a:schemeClr val="hlink"/>
                </a:solidFill>
                <a:hlinkClick r:id="rId4"/>
              </a:rPr>
              <a:t>https://freebibleimages.org/illustrations/gnpi-043-jesus-storm/</a:t>
            </a:r>
            <a:endParaRPr b="1">
              <a:solidFill>
                <a:schemeClr val="dk1"/>
              </a:solidFill>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31f3d393c7f_0_1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4" name="Google Shape;354;g31f3d393c7f_0_1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Relate the story to real-life struggles.</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Jesus calmed a storm with just His words, reminding us that He has power over all our fears. What storms in your life can you bring to Jesus? How does remembering His power give you hope when things feel out of control?</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br>
              <a:rPr b="1" lang="en">
                <a:solidFill>
                  <a:schemeClr val="dk1"/>
                </a:solidFill>
              </a:rPr>
            </a:br>
            <a:r>
              <a:rPr lang="en" sz="1200">
                <a:solidFill>
                  <a:srgbClr val="D14500"/>
                </a:solidFill>
                <a:uFill>
                  <a:noFill/>
                </a:uFill>
                <a:hlinkClick r:id="rId2">
                  <a:extLst>
                    <a:ext uri="{A12FA001-AC4F-418D-AE19-62706E023703}">
                      <ahyp:hlinkClr val="tx"/>
                    </a:ext>
                  </a:extLst>
                </a:hlinkClick>
              </a:rPr>
              <a:t>This work </a:t>
            </a:r>
            <a:r>
              <a:rPr lang="en" sz="1200">
                <a:solidFill>
                  <a:srgbClr val="333333"/>
                </a:solidFill>
                <a:highlight>
                  <a:schemeClr val="lt1"/>
                </a:highlight>
              </a:rPr>
              <a:t>by  </a:t>
            </a:r>
            <a:r>
              <a:rPr lang="en" sz="1200">
                <a:solidFill>
                  <a:srgbClr val="333333"/>
                </a:solidFill>
              </a:rPr>
              <a:t>Good News Productions International and College Press Publishing Artist:Paula Nash Giltner is licensed under</a:t>
            </a:r>
            <a:r>
              <a:rPr lang="en" sz="1200">
                <a:solidFill>
                  <a:srgbClr val="333333"/>
                </a:solidFill>
                <a:highlight>
                  <a:schemeClr val="lt1"/>
                </a:highlight>
              </a:rPr>
              <a:t> </a:t>
            </a:r>
            <a:r>
              <a:rPr lang="en" sz="1200">
                <a:solidFill>
                  <a:srgbClr val="D14500"/>
                </a:solidFill>
                <a:uFill>
                  <a:noFill/>
                </a:uFill>
                <a:hlinkClick r:id="rId3">
                  <a:extLst>
                    <a:ext uri="{A12FA001-AC4F-418D-AE19-62706E023703}">
                      <ahyp:hlinkClr val="tx"/>
                    </a:ext>
                  </a:extLst>
                </a:hlinkClick>
              </a:rPr>
              <a:t>CC BY-NC-ND 4.0 </a:t>
            </a:r>
            <a:endParaRPr sz="1200">
              <a:solidFill>
                <a:schemeClr val="dk1"/>
              </a:solidFill>
            </a:endParaRPr>
          </a:p>
          <a:p>
            <a:pPr indent="0" lvl="0" marL="0" rtl="0" algn="l">
              <a:lnSpc>
                <a:spcPct val="115000"/>
              </a:lnSpc>
              <a:spcBef>
                <a:spcPts val="0"/>
              </a:spcBef>
              <a:spcAft>
                <a:spcPts val="0"/>
              </a:spcAft>
              <a:buNone/>
            </a:pPr>
            <a:r>
              <a:rPr lang="en" sz="1200">
                <a:solidFill>
                  <a:schemeClr val="dk1"/>
                </a:solidFill>
              </a:rPr>
              <a:t>Image: </a:t>
            </a:r>
            <a:r>
              <a:rPr lang="en" sz="1200" u="sng">
                <a:solidFill>
                  <a:schemeClr val="hlink"/>
                </a:solidFill>
                <a:hlinkClick r:id="rId4"/>
              </a:rPr>
              <a:t>https://freebibleimages.org/illustrations/gnpi-043-jesus-storm/</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1" name="Shape 361"/>
        <p:cNvGrpSpPr/>
        <p:nvPr/>
      </p:nvGrpSpPr>
      <p:grpSpPr>
        <a:xfrm>
          <a:off x="0" y="0"/>
          <a:ext cx="0" cy="0"/>
          <a:chOff x="0" y="0"/>
          <a:chExt cx="0" cy="0"/>
        </a:xfrm>
      </p:grpSpPr>
      <p:sp>
        <p:nvSpPr>
          <p:cNvPr id="362" name="Google Shape;362;g31f3caa0465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3" name="Google Shape;363;g31f3caa0465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Use Lydia’s story to show how hope can inspire action and change lives.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students’ to connection Lydia’s story to their own actions.</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Mary’s Meals brings hope to children like Lydia by giving them food and the chance to learn. How do you think this gives them hope for the future? What does this story teach us about how small actions can reflect God’s love?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Video: </a:t>
            </a:r>
            <a:r>
              <a:rPr lang="en" u="sng">
                <a:solidFill>
                  <a:schemeClr val="hlink"/>
                </a:solidFill>
                <a:hlinkClick r:id="rId2"/>
              </a:rPr>
              <a:t>https://www.youtube.com/watch?v=qxic0aMKAv0&amp;t=95s</a:t>
            </a:r>
            <a:r>
              <a:rPr lang="en">
                <a:solidFill>
                  <a:schemeClr val="dk1"/>
                </a:solidFill>
              </a:rPr>
              <a:t>  show</a:t>
            </a:r>
            <a:r>
              <a:rPr b="1" lang="en">
                <a:solidFill>
                  <a:schemeClr val="dk1"/>
                </a:solidFill>
              </a:rPr>
              <a:t> </a:t>
            </a:r>
            <a:r>
              <a:rPr lang="en" sz="1200">
                <a:solidFill>
                  <a:schemeClr val="dk1"/>
                </a:solidFill>
              </a:rPr>
              <a:t>from 1:35-2:54 and 4:07-4:57</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31f3caa0465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31f3caa0465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Guide students to reflect on a scripture passage and write encouraging notes.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empathy and creativity in their messages.</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Choose a situation a student like you might face. Read the corresponding scripture and write a note of hope to that student. Your words can make a big difference and show how hope connects us to God and to each other.</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Image from Canva, edited to say “Dear friend”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7" name="Shape 377"/>
        <p:cNvGrpSpPr/>
        <p:nvPr/>
      </p:nvGrpSpPr>
      <p:grpSpPr>
        <a:xfrm>
          <a:off x="0" y="0"/>
          <a:ext cx="0" cy="0"/>
          <a:chOff x="0" y="0"/>
          <a:chExt cx="0" cy="0"/>
        </a:xfrm>
      </p:grpSpPr>
      <p:sp>
        <p:nvSpPr>
          <p:cNvPr id="378" name="Google Shape;378;g31f3caa0465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9" name="Google Shape;379;g31f3caa0465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Highlight practical ways to bring hope into their lives and others’.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thoughtfulness in daily actions.</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These little acts of love can bring hope to others. For example, write a letter of encouragement to someone in need or find a Bible quote about hope to share during family prayer. What little acts of love can you do this week to strengthen your hope? More ideas are on the back of your Lent Calendar. Remember to track the little acts of love you do by filling out your Lent Calendar and journaling! That way you can see the good you are doing and remember what little acts of love to add to our display here in class next week.</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20d0c226f3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20d0c226f3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g320f22c5fc2_0_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4" name="Google Shape;394;g320f22c5fc2_0_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1cc86ea025_0_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0" name="Google Shape;400;g31cc86ea025_0_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31cc86ea025_0_1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7" name="Google Shape;407;g31cc86ea025_0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Ask students to share one of their sacrifices and how they felt about it. As the students come into class, invite them to take a sticky note/piece of paper write a small act of love of neighbors they demonstrated last week that made them feel proud, and write it down. Have the students place it on the wall chart and look to see what other students are doing.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You can ask students to share one of their little acts of love and how they felt about it.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t>
            </a:r>
            <a:r>
              <a:rPr i="1" lang="en">
                <a:solidFill>
                  <a:schemeClr val="dk1"/>
                </a:solidFill>
              </a:rPr>
              <a:t>See notes above</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4" name="Shape 414"/>
        <p:cNvGrpSpPr/>
        <p:nvPr/>
      </p:nvGrpSpPr>
      <p:grpSpPr>
        <a:xfrm>
          <a:off x="0" y="0"/>
          <a:ext cx="0" cy="0"/>
          <a:chOff x="0" y="0"/>
          <a:chExt cx="0" cy="0"/>
        </a:xfrm>
      </p:grpSpPr>
      <p:sp>
        <p:nvSpPr>
          <p:cNvPr id="415" name="Google Shape;415;g31cc86ea025_0_1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6" name="Google Shape;416;g31cc86ea025_0_1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317500" lvl="0" marL="317500" rtl="0" algn="l">
              <a:lnSpc>
                <a:spcPct val="115000"/>
              </a:lnSpc>
              <a:spcBef>
                <a:spcPts val="900"/>
              </a:spcBef>
              <a:spcAft>
                <a:spcPts val="0"/>
              </a:spcAft>
              <a:buNone/>
            </a:pPr>
            <a:r>
              <a:rPr i="1" lang="en" sz="1000">
                <a:solidFill>
                  <a:srgbClr val="0E0E0E"/>
                </a:solidFill>
              </a:rPr>
              <a:t>Talk about the definition of the virtue of Justice/Kindness. Help the students understand that Justice is a cardinal virtue and it means that people are treated with the dignity proper to them.</a:t>
            </a:r>
            <a:endParaRPr i="1" sz="1000">
              <a:solidFill>
                <a:srgbClr val="0E0E0E"/>
              </a:solidFill>
            </a:endParaRPr>
          </a:p>
          <a:p>
            <a:pPr indent="0" lvl="0" marL="0" rtl="0" algn="l">
              <a:spcBef>
                <a:spcPts val="0"/>
              </a:spcBef>
              <a:spcAft>
                <a:spcPts val="0"/>
              </a:spcAft>
              <a:buNone/>
            </a:pPr>
            <a:r>
              <a:t/>
            </a:r>
            <a:endParaRPr sz="1000">
              <a:solidFill>
                <a:srgbClr val="0E0E0E"/>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rgbClr val="333333"/>
                </a:solidFill>
              </a:rPr>
              <a:t>Justice means treating everyone fairly and with respect, making sure we share what we have so that everyone gets what they need, because there is enough for everyone if we all do our part.</a:t>
            </a:r>
            <a:endParaRPr i="1">
              <a:solidFill>
                <a:schemeClr val="dk1"/>
              </a:solidFill>
            </a:endParaRPr>
          </a:p>
          <a:p>
            <a:pPr indent="0" lvl="0" marL="0" rtl="0" algn="l">
              <a:spcBef>
                <a:spcPts val="0"/>
              </a:spcBef>
              <a:spcAft>
                <a:spcPts val="0"/>
              </a:spcAft>
              <a:buNone/>
            </a:pPr>
            <a:r>
              <a:t/>
            </a:r>
            <a:endParaRPr i="1" sz="1000">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1cbad9ff62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2" name="Google Shape;122;g31cbad9ff62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Engage students in a discussion about the strength of foundations and pillars as a metaphor for faith, virtues, and Lent.</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Highlight the age and resilience of the building.</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Connect the structure’s strength to the importance of a solid foundation and supportive pillars in life and faith.</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This building was originally built in 46 BCE. That means it’s over 2,050 years old! Isn’t that amazing?</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Now, let’s think about why it’s still standing. Look closely at the structure. Why do you think it hasn’t fallen down after all these years?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Pause for responses, guiding students to mention strong foundations and pillars.</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What do you think would happen if one of the pillars fell? Or if the foundation stones weren’t level or aligned properly?</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Allow discussion and connect answers to the metaphor</a:t>
            </a:r>
            <a:r>
              <a:rPr lang="en">
                <a:solidFill>
                  <a:schemeClr val="dk1"/>
                </a:solidFill>
              </a:rPr>
              <a:t>.</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This building reminds us of our lives and faith. Just like this structure needs strong pillars and a solid foundation, we need virtues and practices like prayer, fasting, and almsgiving to support our relationship with God. Everything works together to make us strong!</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sz="1050">
                <a:solidFill>
                  <a:schemeClr val="dk1"/>
                </a:solidFill>
                <a:latin typeface="Roboto"/>
                <a:ea typeface="Roboto"/>
                <a:cs typeface="Roboto"/>
                <a:sym typeface="Roboto"/>
              </a:rPr>
              <a:t>Photo by Rachel Claire: </a:t>
            </a:r>
            <a:r>
              <a:rPr lang="en" sz="1050" u="sng">
                <a:solidFill>
                  <a:schemeClr val="hlink"/>
                </a:solidFill>
                <a:latin typeface="Roboto"/>
                <a:ea typeface="Roboto"/>
                <a:cs typeface="Roboto"/>
                <a:sym typeface="Roboto"/>
                <a:hlinkClick r:id="rId2"/>
              </a:rPr>
              <a:t>https://www.pexels.com/photo/ancient-concrete-temple-4819325/</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3" name="Shape 423"/>
        <p:cNvGrpSpPr/>
        <p:nvPr/>
      </p:nvGrpSpPr>
      <p:grpSpPr>
        <a:xfrm>
          <a:off x="0" y="0"/>
          <a:ext cx="0" cy="0"/>
          <a:chOff x="0" y="0"/>
          <a:chExt cx="0" cy="0"/>
        </a:xfrm>
      </p:grpSpPr>
      <p:sp>
        <p:nvSpPr>
          <p:cNvPr id="424" name="Google Shape;424;g31cc86ea025_0_1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5" name="Google Shape;425;g31cc86ea025_0_1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This activity introduces the concept of fairness and justice by allowing students to experience an unfair situation and reflect on how to make it right.</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Prior to class, familiarize yourself with how Rock, Paper, Scissors is played in case some students need to be reminded how it works.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Explain the Rules of the Rock, Paper, Scissors game to your students.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Pair up students randomly or allow them to choose partners.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Have pairs play 5 rounds of Rock, Paper, Scissors with the unfair rule in place.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Observe how the students react—some may start discussing fairness naturally.</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"We’re going to play Rock, Paper, Scissors, but with a twist to help us think about fairness and justice."</a:t>
            </a:r>
            <a:endParaRPr>
              <a:solidFill>
                <a:schemeClr val="dk1"/>
              </a:solidFill>
            </a:endParaRPr>
          </a:p>
          <a:p>
            <a:pPr indent="0" lvl="0" marL="0" rtl="0" algn="l">
              <a:lnSpc>
                <a:spcPct val="115000"/>
              </a:lnSpc>
              <a:spcBef>
                <a:spcPts val="1200"/>
              </a:spcBef>
              <a:spcAft>
                <a:spcPts val="0"/>
              </a:spcAft>
              <a:buNone/>
            </a:pPr>
            <a:r>
              <a:rPr lang="en">
                <a:solidFill>
                  <a:schemeClr val="dk1"/>
                </a:solidFill>
              </a:rPr>
              <a:t>"In this version, one player in each pair will have an unfair advantage: If they win a round, they get to play twice in the next round, while their partner only gets one turn. For example, if you both are rock, the winner of the last round gets to change."</a:t>
            </a:r>
            <a:endParaRPr>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1cc86ea025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1cc86ea025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After playing, explain the injustice and ask the students the reflection questions. </a:t>
            </a:r>
            <a:endParaRPr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This game shows us how unfair rules can make people feel left out or powerless. Justice is about creating fairness so everyone has the same chance, whether in a game, in our classroom, or in the world.</a:t>
            </a:r>
            <a:endParaRPr>
              <a:solidFill>
                <a:schemeClr val="dk1"/>
              </a:solidFill>
            </a:endParaRPr>
          </a:p>
          <a:p>
            <a:pPr indent="0" lvl="0" marL="0" rtl="0" algn="l">
              <a:spcBef>
                <a:spcPts val="0"/>
              </a:spcBef>
              <a:spcAft>
                <a:spcPts val="0"/>
              </a:spcAft>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did it feel to have an unfair advantage or disadvantage?"</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"Was the game fair? Why or why not?"</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could we change to make it fair for everyone?"</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5" name="Shape 445"/>
        <p:cNvGrpSpPr/>
        <p:nvPr/>
      </p:nvGrpSpPr>
      <p:grpSpPr>
        <a:xfrm>
          <a:off x="0" y="0"/>
          <a:ext cx="0" cy="0"/>
          <a:chOff x="0" y="0"/>
          <a:chExt cx="0" cy="0"/>
        </a:xfrm>
      </p:grpSpPr>
      <p:sp>
        <p:nvSpPr>
          <p:cNvPr id="446" name="Google Shape;446;g31cc86ea025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47" name="Google Shape;447;g31cc86ea025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Have the students read the verses from Matthew 25:-40.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These verses emphasizes how acts of kindness and justice toward others are, in essence, acts of love toward God. [Student name], could you please read these verses out loud?</a:t>
            </a:r>
            <a:endParaRPr>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rgbClr val="D14500"/>
                </a:solidFill>
                <a:uFill>
                  <a:noFill/>
                </a:uFill>
                <a:hlinkClick r:id="rId2">
                  <a:extLst>
                    <a:ext uri="{A12FA001-AC4F-418D-AE19-62706E023703}">
                      <ahyp:hlinkClr val="tx"/>
                    </a:ext>
                  </a:extLst>
                </a:hlinkClick>
              </a:rPr>
              <a:t>This work</a:t>
            </a:r>
            <a:r>
              <a:rPr lang="en" sz="1200">
                <a:solidFill>
                  <a:srgbClr val="333333"/>
                </a:solidFill>
              </a:rPr>
              <a:t> byGood News Productions International and College Press Publishing Artist:Paula Nash Giltner is licensed under</a:t>
            </a:r>
            <a:r>
              <a:rPr lang="en" sz="1200">
                <a:solidFill>
                  <a:srgbClr val="333333"/>
                </a:solidFill>
                <a:highlight>
                  <a:srgbClr val="FFFFFF"/>
                </a:highlight>
              </a:rPr>
              <a:t> </a:t>
            </a:r>
            <a:r>
              <a:rPr lang="en" sz="1200">
                <a:solidFill>
                  <a:srgbClr val="D14500"/>
                </a:solidFill>
                <a:uFill>
                  <a:noFill/>
                </a:uFill>
                <a:hlinkClick r:id="rId3">
                  <a:extLst>
                    <a:ext uri="{A12FA001-AC4F-418D-AE19-62706E023703}">
                      <ahyp:hlinkClr val="tx"/>
                    </a:ext>
                  </a:extLst>
                </a:hlinkClick>
              </a:rPr>
              <a:t>CC BY-NC-ND 4.0 </a:t>
            </a:r>
            <a:endParaRPr sz="1400"/>
          </a:p>
          <a:p>
            <a:pPr indent="0" lvl="0" marL="0" rtl="0" algn="l">
              <a:spcBef>
                <a:spcPts val="0"/>
              </a:spcBef>
              <a:spcAft>
                <a:spcPts val="0"/>
              </a:spcAft>
              <a:buNone/>
            </a:pPr>
            <a:r>
              <a:rPr lang="en" u="sng">
                <a:solidFill>
                  <a:schemeClr val="hlink"/>
                </a:solidFill>
                <a:hlinkClick r:id="rId4"/>
              </a:rPr>
              <a:t>https://freebibleimages.org/illustrations/gnpi-acts-sharing/</a:t>
            </a:r>
            <a:endParaRPr/>
          </a:p>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4" name="Shape 454"/>
        <p:cNvGrpSpPr/>
        <p:nvPr/>
      </p:nvGrpSpPr>
      <p:grpSpPr>
        <a:xfrm>
          <a:off x="0" y="0"/>
          <a:ext cx="0" cy="0"/>
          <a:chOff x="0" y="0"/>
          <a:chExt cx="0" cy="0"/>
        </a:xfrm>
      </p:grpSpPr>
      <p:sp>
        <p:nvSpPr>
          <p:cNvPr id="455" name="Google Shape;455;g31cc86ea025_0_2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56" name="Google Shape;456;g31cc86ea025_0_2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Ask these questions of your students and talk about their answers.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rgbClr val="0E0E0E"/>
                </a:solidFill>
              </a:rPr>
              <a:t>Why do you think Jesus said, “Whatever you did for one of these least brothers of mine, you did for me”? </a:t>
            </a:r>
            <a:endParaRPr>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a:solidFill>
                  <a:srgbClr val="0E0E0E"/>
                </a:solidFill>
              </a:rPr>
              <a:t>What are some ways we can practice justice in our daily lives to make sure everyone gets what they need?</a:t>
            </a:r>
            <a:endParaRPr>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a:solidFill>
                  <a:srgbClr val="0E0E0E"/>
                </a:solidFill>
              </a:rPr>
              <a:t>How can small acts of kindness, like giving food or visiting someone, help make the world a more just place?</a:t>
            </a:r>
            <a:endParaRPr sz="1000">
              <a:solidFill>
                <a:schemeClr val="dk1"/>
              </a:solidFill>
            </a:endParaRPr>
          </a:p>
          <a:p>
            <a:pPr indent="0" lvl="0" marL="0" rtl="0" algn="l">
              <a:spcBef>
                <a:spcPts val="100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sz="1200">
                <a:solidFill>
                  <a:srgbClr val="D14500"/>
                </a:solidFill>
                <a:uFill>
                  <a:noFill/>
                </a:uFill>
                <a:hlinkClick r:id="rId2">
                  <a:extLst>
                    <a:ext uri="{A12FA001-AC4F-418D-AE19-62706E023703}">
                      <ahyp:hlinkClr val="tx"/>
                    </a:ext>
                  </a:extLst>
                </a:hlinkClick>
              </a:rPr>
              <a:t>This work</a:t>
            </a:r>
            <a:r>
              <a:rPr lang="en" sz="1200">
                <a:solidFill>
                  <a:srgbClr val="333333"/>
                </a:solidFill>
              </a:rPr>
              <a:t> by Good News Productions International and College Press Publishing Artist:Paula Nash Giltner is licensed under</a:t>
            </a:r>
            <a:r>
              <a:rPr lang="en" sz="1200">
                <a:solidFill>
                  <a:srgbClr val="333333"/>
                </a:solidFill>
                <a:highlight>
                  <a:schemeClr val="lt1"/>
                </a:highlight>
              </a:rPr>
              <a:t> </a:t>
            </a:r>
            <a:r>
              <a:rPr lang="en" sz="1200">
                <a:solidFill>
                  <a:srgbClr val="D14500"/>
                </a:solidFill>
                <a:uFill>
                  <a:noFill/>
                </a:uFill>
                <a:hlinkClick r:id="rId3">
                  <a:extLst>
                    <a:ext uri="{A12FA001-AC4F-418D-AE19-62706E023703}">
                      <ahyp:hlinkClr val="tx"/>
                    </a:ext>
                  </a:extLst>
                </a:hlinkClick>
              </a:rPr>
              <a:t>CC BY-NC-ND 4.0 </a:t>
            </a:r>
            <a:endParaRPr sz="1400">
              <a:solidFill>
                <a:schemeClr val="dk1"/>
              </a:solidFill>
            </a:endParaRPr>
          </a:p>
          <a:p>
            <a:pPr indent="0" lvl="0" marL="0" rtl="0" algn="l">
              <a:spcBef>
                <a:spcPts val="0"/>
              </a:spcBef>
              <a:spcAft>
                <a:spcPts val="0"/>
              </a:spcAft>
              <a:buClr>
                <a:schemeClr val="dk1"/>
              </a:buClr>
              <a:buSzPts val="1100"/>
              <a:buFont typeface="Arial"/>
              <a:buNone/>
            </a:pPr>
            <a:r>
              <a:rPr lang="en" u="sng">
                <a:solidFill>
                  <a:schemeClr val="hlink"/>
                </a:solidFill>
                <a:hlinkClick r:id="rId4"/>
              </a:rPr>
              <a:t>https://freebibleimages.org/illustrations/gnpi-acts-sharing/</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1cc86ea025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65" name="Google Shape;465;g31cc86ea025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the video and ask the children to look for how people strive to show kindness and make the world a more just place.</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As we watch this video, think about ways that people help children who are hungry. Through their kindness, they make the world a more just place.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t>Universal Child video: </a:t>
            </a:r>
            <a:r>
              <a:rPr lang="en" u="sng">
                <a:solidFill>
                  <a:schemeClr val="hlink"/>
                </a:solidFill>
                <a:hlinkClick r:id="rId2"/>
              </a:rPr>
              <a:t>https://www.youtube.com/watch?v=DGv2LGGvfQ4</a:t>
            </a:r>
            <a:endParaRPr/>
          </a:p>
          <a:p>
            <a:pPr indent="0" lvl="0" marL="0" rtl="0" algn="l">
              <a:spcBef>
                <a:spcPts val="0"/>
              </a:spcBef>
              <a:spcAft>
                <a:spcPts val="0"/>
              </a:spcAft>
              <a:buNone/>
            </a:pPr>
            <a:r>
              <a:rPr lang="en"/>
              <a:t> 0:20-1:33 (or through the end of the video if the voice over can be removed for the last 20 seconds)</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1cc86ea025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73" name="Google Shape;473;g31cc86ea025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Set up a classroom board or chart to track the students’ kindness ripple. </a:t>
            </a:r>
            <a:endParaRPr b="1"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i="1" lang="en">
                <a:solidFill>
                  <a:srgbClr val="0E0E0E"/>
                </a:solidFill>
              </a:rPr>
              <a:t>Ask the students the reflection questions.</a:t>
            </a:r>
            <a:endParaRPr i="1">
              <a:solidFill>
                <a:srgbClr val="0E0E0E"/>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298450" lvl="0" marL="457200" rtl="0" algn="l">
              <a:lnSpc>
                <a:spcPct val="100000"/>
              </a:lnSpc>
              <a:spcBef>
                <a:spcPts val="0"/>
              </a:spcBef>
              <a:spcAft>
                <a:spcPts val="0"/>
              </a:spcAft>
              <a:buClr>
                <a:srgbClr val="0E0E0E"/>
              </a:buClr>
              <a:buSzPts val="1100"/>
              <a:buChar char="●"/>
            </a:pPr>
            <a:r>
              <a:rPr lang="en">
                <a:solidFill>
                  <a:srgbClr val="0E0E0E"/>
                </a:solidFill>
              </a:rPr>
              <a:t>How did performing a kind act make you feel?</a:t>
            </a:r>
            <a:endParaRPr>
              <a:solidFill>
                <a:srgbClr val="0E0E0E"/>
              </a:solidFill>
            </a:endParaRPr>
          </a:p>
          <a:p>
            <a:pPr indent="-298450" lvl="0" marL="457200" rtl="0" algn="l">
              <a:lnSpc>
                <a:spcPct val="100000"/>
              </a:lnSpc>
              <a:spcBef>
                <a:spcPts val="0"/>
              </a:spcBef>
              <a:spcAft>
                <a:spcPts val="0"/>
              </a:spcAft>
              <a:buClr>
                <a:srgbClr val="0E0E0E"/>
              </a:buClr>
              <a:buSzPts val="1100"/>
              <a:buChar char="●"/>
            </a:pPr>
            <a:r>
              <a:rPr lang="en">
                <a:solidFill>
                  <a:srgbClr val="0E0E0E"/>
                </a:solidFill>
              </a:rPr>
              <a:t>How do small acts of kindness contribute to creating a just and fair community?</a:t>
            </a:r>
            <a:endParaRPr>
              <a:solidFill>
                <a:srgbClr val="0E0E0E"/>
              </a:solidFill>
            </a:endParaRPr>
          </a:p>
          <a:p>
            <a:pPr indent="-298450" lvl="0" marL="457200" rtl="0" algn="l">
              <a:lnSpc>
                <a:spcPct val="100000"/>
              </a:lnSpc>
              <a:spcBef>
                <a:spcPts val="0"/>
              </a:spcBef>
              <a:spcAft>
                <a:spcPts val="0"/>
              </a:spcAft>
              <a:buClr>
                <a:srgbClr val="0E0E0E"/>
              </a:buClr>
              <a:buSzPts val="1100"/>
              <a:buChar char="●"/>
            </a:pPr>
            <a:r>
              <a:rPr lang="en">
                <a:solidFill>
                  <a:srgbClr val="0E0E0E"/>
                </a:solidFill>
              </a:rPr>
              <a:t>What can you do to keep the “ripple” of kindness going beyond today?</a:t>
            </a:r>
            <a:endParaRPr>
              <a:solidFill>
                <a:srgbClr val="0E0E0E"/>
              </a:solidFill>
            </a:endParaRPr>
          </a:p>
          <a:p>
            <a:pPr indent="-127000" lvl="0" marL="127000" rtl="0" algn="l">
              <a:lnSpc>
                <a:spcPct val="100000"/>
              </a:lnSpc>
              <a:spcBef>
                <a:spcPts val="0"/>
              </a:spcBef>
              <a:spcAft>
                <a:spcPts val="0"/>
              </a:spcAft>
              <a:buClr>
                <a:schemeClr val="dk1"/>
              </a:buClr>
              <a:buSzPts val="1100"/>
              <a:buFont typeface="Arial"/>
              <a:buNone/>
            </a:pPr>
            <a:r>
              <a:t/>
            </a:r>
            <a:endParaRPr>
              <a:solidFill>
                <a:srgbClr val="0E0E0E"/>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lnSpc>
                <a:spcPct val="115000"/>
              </a:lnSpc>
              <a:spcBef>
                <a:spcPts val="0"/>
              </a:spcBef>
              <a:spcAft>
                <a:spcPts val="0"/>
              </a:spcAft>
              <a:buNone/>
            </a:pPr>
            <a:r>
              <a:rPr lang="en">
                <a:solidFill>
                  <a:srgbClr val="0E0E0E"/>
                </a:solidFill>
              </a:rPr>
              <a:t>Image from ChatGPT</a:t>
            </a:r>
            <a:endParaRPr>
              <a:solidFill>
                <a:srgbClr val="0E0E0E"/>
              </a:solidFill>
            </a:endParaRPr>
          </a:p>
          <a:p>
            <a:pPr indent="-127000" lvl="0" marL="127000" rtl="0" algn="l">
              <a:lnSpc>
                <a:spcPct val="115000"/>
              </a:lnSpc>
              <a:spcBef>
                <a:spcPts val="900"/>
              </a:spcBef>
              <a:spcAft>
                <a:spcPts val="0"/>
              </a:spcAft>
              <a:buClr>
                <a:schemeClr val="dk1"/>
              </a:buClr>
              <a:buSzPts val="1100"/>
              <a:buFont typeface="Arial"/>
              <a:buNone/>
            </a:pPr>
            <a:r>
              <a:t/>
            </a:r>
            <a:endParaRPr sz="1050">
              <a:solidFill>
                <a:srgbClr val="0E0E0E"/>
              </a:solidFill>
            </a:endParaRPr>
          </a:p>
          <a:p>
            <a:pPr indent="0" lvl="0" marL="0" rtl="0" algn="l">
              <a:spcBef>
                <a:spcPts val="0"/>
              </a:spcBef>
              <a:spcAft>
                <a:spcPts val="0"/>
              </a:spcAft>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1cc86ea025_0_1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84" name="Google Shape;484;g31cc86ea025_0_1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What little acts of love can you do this week to increase your kindness? These are three examples of what you can do this week. More ideas are on the back of your Lent Calendar. Remember to track the little acts of love you do by filling out your Lent Calendar and journaling! That way you can see the good you are doing and remember what little acts of love to add to our display here in class next week.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320d0c226f3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4" name="Google Shape;494;g320d0c226f3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20f22c5fc2_0_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20f22c5fc2_0_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31cc86ea025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05" name="Google Shape;505;g31cc86ea025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31cbad9ff62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31cbad9ff62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Briefly introduce the pillars of Lent: prayer, fasting, and almsgiving.</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Emphasize their role in strengthening our relationship with God.</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During Lent, we focus on three important practices—prayer, fasting, and almsgiving. These are called the 3 Pillars of Lent because they support and strengthen our connection with God. Think of them like strong columns that hold up a building. Each pillar has a unique role, but together they help us grow in faith and love. Let’s talk about how these pillars work in our lives.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of 3 pillars: Found on Canva, edited to add in “Strong Relationship with God”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g31cc86ea025_0_25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12" name="Google Shape;512;g31cc86ea025_0_25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Ask students to share one of their sacrifices and how they felt about it. As the students come into class, invite them to take a sticky note/piece of paper write a small act of love of neighbors they demonstrated last week that made them feel proud, and write it down. Have the students place it on the wall chart and look to see what other students are doing.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You can ask students to share one of their little acts of love and how they felt about it. </a:t>
            </a:r>
            <a:endParaRPr i="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t>
            </a:r>
            <a:r>
              <a:rPr i="1" lang="en">
                <a:solidFill>
                  <a:schemeClr val="dk1"/>
                </a:solidFill>
              </a:rPr>
              <a:t>See notes above</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b="1">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1cc86ea025_0_26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1" name="Google Shape;521;g31cc86ea025_0_2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Help students understand what “love of neighbor” means in everyday life.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The virtue we are focused on today is love of neighbor. Love of neighbor means that you see all people as your neighbors - connected together. You look out for all people and try to help them. You treat them as your friends. You treat them with respect. You look for ways you can help them. You watch out for them.</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1cc86ea025_0_2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1cc86ea025_0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Invite the students to touch their pointer fingers together.</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Then invite the students to hook their pointer fingers together.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Ask them the questions in the narration.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Touch your two pointer fingers together. Can you pull them apart? Is it easy to pull them apart?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Now, connect or hook your two pointer fingers together? Can you pull them apart?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Why is it easy to pull your fingers apart when they are touching, but not when they are hooked?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When they are connected, they are strong.</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chemeClr val="dk1"/>
                </a:solidFill>
              </a:rPr>
              <a:t>Picture of fingers touching: </a:t>
            </a:r>
            <a:r>
              <a:rPr lang="en" sz="1200" u="sng">
                <a:solidFill>
                  <a:srgbClr val="1155CC"/>
                </a:solidFill>
                <a:hlinkClick r:id="rId2">
                  <a:extLst>
                    <a:ext uri="{A12FA001-AC4F-418D-AE19-62706E023703}">
                      <ahyp:hlinkClr val="tx"/>
                    </a:ext>
                  </a:extLst>
                </a:hlinkClick>
              </a:rPr>
              <a:t>https://www.dreamstime.com/stock-photo-two-index-fingers-each-other-gesture-female-hand-showing-isolated-white-background-image71065519</a:t>
            </a:r>
            <a:endParaRPr sz="1200">
              <a:solidFill>
                <a:schemeClr val="dk1"/>
              </a:solidFill>
            </a:endParaRPr>
          </a:p>
          <a:p>
            <a:pPr indent="0" lvl="0" marL="0" rtl="0" algn="l">
              <a:lnSpc>
                <a:spcPct val="115000"/>
              </a:lnSpc>
              <a:spcBef>
                <a:spcPts val="0"/>
              </a:spcBef>
              <a:spcAft>
                <a:spcPts val="0"/>
              </a:spcAft>
              <a:buNone/>
            </a:pPr>
            <a:r>
              <a:rPr lang="en" sz="1200">
                <a:solidFill>
                  <a:srgbClr val="656565"/>
                </a:solidFill>
                <a:latin typeface="Roboto"/>
                <a:ea typeface="Roboto"/>
                <a:cs typeface="Roboto"/>
                <a:sym typeface="Roboto"/>
              </a:rPr>
              <a:t>ID 71065519</a:t>
            </a:r>
            <a:endParaRPr sz="1200">
              <a:solidFill>
                <a:srgbClr val="656565"/>
              </a:solidFill>
              <a:latin typeface="Roboto"/>
              <a:ea typeface="Roboto"/>
              <a:cs typeface="Roboto"/>
              <a:sym typeface="Roboto"/>
            </a:endParaRPr>
          </a:p>
          <a:p>
            <a:pPr indent="0" lvl="0" marL="0" rtl="0" algn="l">
              <a:lnSpc>
                <a:spcPct val="115000"/>
              </a:lnSpc>
              <a:spcBef>
                <a:spcPts val="0"/>
              </a:spcBef>
              <a:spcAft>
                <a:spcPts val="0"/>
              </a:spcAft>
              <a:buNone/>
            </a:pPr>
            <a:r>
              <a:rPr lang="en" sz="1200">
                <a:solidFill>
                  <a:srgbClr val="656565"/>
                </a:solidFill>
                <a:latin typeface="Roboto"/>
                <a:ea typeface="Roboto"/>
                <a:cs typeface="Roboto"/>
                <a:sym typeface="Roboto"/>
              </a:rPr>
              <a:t>© </a:t>
            </a:r>
            <a:r>
              <a:rPr lang="en" sz="1200">
                <a:solidFill>
                  <a:schemeClr val="hlink"/>
                </a:solidFill>
                <a:uFill>
                  <a:noFill/>
                </a:uFill>
                <a:latin typeface="Roboto"/>
                <a:ea typeface="Roboto"/>
                <a:cs typeface="Roboto"/>
                <a:sym typeface="Roboto"/>
                <a:hlinkClick r:id="rId3"/>
              </a:rPr>
              <a:t>Oleksandr Grybanov</a:t>
            </a:r>
            <a:endParaRPr sz="1200">
              <a:solidFill>
                <a:schemeClr val="hlink"/>
              </a:solidFill>
              <a:latin typeface="Roboto"/>
              <a:ea typeface="Roboto"/>
              <a:cs typeface="Roboto"/>
              <a:sym typeface="Roboto"/>
            </a:endParaRPr>
          </a:p>
          <a:p>
            <a:pPr indent="0" lvl="0" marL="0" rtl="0" algn="l">
              <a:lnSpc>
                <a:spcPct val="115000"/>
              </a:lnSpc>
              <a:spcBef>
                <a:spcPts val="0"/>
              </a:spcBef>
              <a:spcAft>
                <a:spcPts val="0"/>
              </a:spcAft>
              <a:buNone/>
            </a:pPr>
            <a:r>
              <a:rPr lang="en" sz="1200">
                <a:solidFill>
                  <a:srgbClr val="656565"/>
                </a:solidFill>
                <a:latin typeface="Roboto"/>
                <a:ea typeface="Roboto"/>
                <a:cs typeface="Roboto"/>
                <a:sym typeface="Roboto"/>
              </a:rPr>
              <a:t>Dreamstime.com</a:t>
            </a:r>
            <a:endParaRPr sz="1200">
              <a:solidFill>
                <a:srgbClr val="656565"/>
              </a:solidFill>
              <a:latin typeface="Roboto"/>
              <a:ea typeface="Roboto"/>
              <a:cs typeface="Roboto"/>
              <a:sym typeface="Roboto"/>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Picture of fingers hooked: </a:t>
            </a:r>
            <a:r>
              <a:rPr lang="en" sz="1200" u="sng">
                <a:solidFill>
                  <a:srgbClr val="1155CC"/>
                </a:solidFill>
                <a:hlinkClick r:id="rId4">
                  <a:extLst>
                    <a:ext uri="{A12FA001-AC4F-418D-AE19-62706E023703}">
                      <ahyp:hlinkClr val="tx"/>
                    </a:ext>
                  </a:extLst>
                </a:hlinkClick>
              </a:rPr>
              <a:t>https://www.dreamstime.com/finger-finger-together-finger-lock-two-hands-held-together-fingers-people-harmony-concept-finger-finger-together-image186957682</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sz="1200">
                <a:solidFill>
                  <a:srgbClr val="656565"/>
                </a:solidFill>
                <a:latin typeface="Roboto"/>
                <a:ea typeface="Roboto"/>
                <a:cs typeface="Roboto"/>
                <a:sym typeface="Roboto"/>
              </a:rPr>
              <a:t>D 186957682</a:t>
            </a:r>
            <a:endParaRPr sz="1200">
              <a:solidFill>
                <a:srgbClr val="656565"/>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200">
                <a:solidFill>
                  <a:srgbClr val="656565"/>
                </a:solidFill>
                <a:latin typeface="Roboto"/>
                <a:ea typeface="Roboto"/>
                <a:cs typeface="Roboto"/>
                <a:sym typeface="Roboto"/>
              </a:rPr>
              <a:t>© </a:t>
            </a:r>
            <a:r>
              <a:rPr lang="en" sz="1200">
                <a:solidFill>
                  <a:schemeClr val="hlink"/>
                </a:solidFill>
                <a:uFill>
                  <a:noFill/>
                </a:uFill>
                <a:latin typeface="Roboto"/>
                <a:ea typeface="Roboto"/>
                <a:cs typeface="Roboto"/>
                <a:sym typeface="Roboto"/>
                <a:hlinkClick r:id="rId5"/>
              </a:rPr>
              <a:t>Sablin Stanislav</a:t>
            </a:r>
            <a:endParaRPr sz="1200">
              <a:solidFill>
                <a:schemeClr val="hlink"/>
              </a:solidFill>
              <a:latin typeface="Roboto"/>
              <a:ea typeface="Roboto"/>
              <a:cs typeface="Roboto"/>
              <a:sym typeface="Roboto"/>
            </a:endParaRPr>
          </a:p>
          <a:p>
            <a:pPr indent="0" lvl="0" marL="0" rtl="0" algn="l">
              <a:lnSpc>
                <a:spcPct val="115000"/>
              </a:lnSpc>
              <a:spcBef>
                <a:spcPts val="0"/>
              </a:spcBef>
              <a:spcAft>
                <a:spcPts val="0"/>
              </a:spcAft>
              <a:buClr>
                <a:schemeClr val="dk1"/>
              </a:buClr>
              <a:buSzPts val="1100"/>
              <a:buFont typeface="Arial"/>
              <a:buNone/>
            </a:pPr>
            <a:r>
              <a:rPr lang="en" sz="1200">
                <a:solidFill>
                  <a:srgbClr val="656565"/>
                </a:solidFill>
                <a:latin typeface="Roboto"/>
                <a:ea typeface="Roboto"/>
                <a:cs typeface="Roboto"/>
                <a:sym typeface="Roboto"/>
              </a:rPr>
              <a:t>Dreamstime.com</a:t>
            </a:r>
            <a:endParaRPr sz="1200">
              <a:solidFill>
                <a:srgbClr val="656565"/>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2" name="Shape 542"/>
        <p:cNvGrpSpPr/>
        <p:nvPr/>
      </p:nvGrpSpPr>
      <p:grpSpPr>
        <a:xfrm>
          <a:off x="0" y="0"/>
          <a:ext cx="0" cy="0"/>
          <a:chOff x="0" y="0"/>
          <a:chExt cx="0" cy="0"/>
        </a:xfrm>
      </p:grpSpPr>
      <p:sp>
        <p:nvSpPr>
          <p:cNvPr id="543" name="Google Shape;543;g31cc86ea025_0_3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44" name="Google Shape;544;g31cc86ea025_0_3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Invite the students to stand side by side and see how easy it is to step apart.</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Have the students stand side by side and link arms and see how easy it is to step apart.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Explain the Love of Neighbor virtue.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It’s the same with people too. When you aren’t connected to other people, like when you stand side by side but don’t touch, it’s easy to move away from each other. </a:t>
            </a:r>
            <a:endParaRPr>
              <a:solidFill>
                <a:schemeClr val="dk1"/>
              </a:solidFill>
            </a:endParaRPr>
          </a:p>
          <a:p>
            <a:pPr indent="0" lvl="0" marL="0" rtl="0" algn="l">
              <a:spcBef>
                <a:spcPts val="0"/>
              </a:spcBef>
              <a:spcAft>
                <a:spcPts val="0"/>
              </a:spcAft>
              <a:buNone/>
            </a:pPr>
            <a:r>
              <a:rPr lang="en">
                <a:solidFill>
                  <a:schemeClr val="dk1"/>
                </a:solidFill>
              </a:rPr>
              <a:t>You stand alone and are weak and vulnerable. When you are connected to other people, for example, when you link arms, it’s really hard to pull apart. You are stronger and solid together. You have greater ability to do big things.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Children standing side by side: </a:t>
            </a:r>
            <a:r>
              <a:rPr lang="en" u="sng">
                <a:solidFill>
                  <a:schemeClr val="hlink"/>
                </a:solidFill>
                <a:hlinkClick r:id="rId2"/>
              </a:rPr>
              <a:t>https://www.shutterstock.com/image-photo/portrait-happy-children-standing-side-by-258018014</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Children linking arms: </a:t>
            </a:r>
            <a:r>
              <a:rPr lang="en" u="sng">
                <a:solidFill>
                  <a:schemeClr val="hlink"/>
                </a:solidFill>
                <a:hlinkClick r:id="rId3"/>
              </a:rPr>
              <a:t>https://www.istockphoto.com/photo/three-little-boys-standing-with-arms-hooked-gm176768809-10735487</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5" name="Shape 555"/>
        <p:cNvGrpSpPr/>
        <p:nvPr/>
      </p:nvGrpSpPr>
      <p:grpSpPr>
        <a:xfrm>
          <a:off x="0" y="0"/>
          <a:ext cx="0" cy="0"/>
          <a:chOff x="0" y="0"/>
          <a:chExt cx="0" cy="0"/>
        </a:xfrm>
      </p:grpSpPr>
      <p:sp>
        <p:nvSpPr>
          <p:cNvPr id="556" name="Google Shape;556;g31cc86ea025_0_29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7" name="Google Shape;557;g31cc86ea025_0_2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Read the scripture verses themselves or summarize the story. A possible story summary is in the narration.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When Jesus was on earth, someone asked Him, “Who is my neighbor?” Jesus answered that question by telling the person who asked the question a story called the parable of the Good Samaritan (Luke 10:25-37).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In the story, a man was hurt by thieves and was left on the side of the road with no help.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sz="1200">
              <a:solidFill>
                <a:schemeClr val="dk1"/>
              </a:solidFill>
            </a:endParaRPr>
          </a:p>
          <a:p>
            <a:pPr indent="0" lvl="0" marL="0" rtl="0" algn="l">
              <a:spcBef>
                <a:spcPts val="0"/>
              </a:spcBef>
              <a:spcAft>
                <a:spcPts val="0"/>
              </a:spcAft>
              <a:buClr>
                <a:schemeClr val="dk1"/>
              </a:buClr>
              <a:buSzPts val="1100"/>
              <a:buFont typeface="Arial"/>
              <a:buNone/>
            </a:pPr>
            <a:r>
              <a:rPr lang="en" sz="1200">
                <a:solidFill>
                  <a:schemeClr val="dk1"/>
                </a:solidFill>
              </a:rPr>
              <a:t>A priest and a Levite passed by the man without helping him. Then a Samaritan, who was from a group that people didn’t like, stopped to help the hurt man. He cleaned the man’s wounds, took him to a place to recover, and paid for his care. </a:t>
            </a:r>
            <a:endParaRPr sz="1200">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t>https://www.linkedin.com/pulse/why-good-samaritan-alvin-ognimod/</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4" name="Shape 564"/>
        <p:cNvGrpSpPr/>
        <p:nvPr/>
      </p:nvGrpSpPr>
      <p:grpSpPr>
        <a:xfrm>
          <a:off x="0" y="0"/>
          <a:ext cx="0" cy="0"/>
          <a:chOff x="0" y="0"/>
          <a:chExt cx="0" cy="0"/>
        </a:xfrm>
      </p:grpSpPr>
      <p:sp>
        <p:nvSpPr>
          <p:cNvPr id="565" name="Google Shape;565;g31cc86ea025_0_3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6" name="Google Shape;566;g31cc86ea025_0_3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Read the scripture verses themselves or finalize the story summary.</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a:t>
            </a:r>
            <a:r>
              <a:rPr i="1" lang="en">
                <a:solidFill>
                  <a:schemeClr val="dk1"/>
                </a:solidFill>
              </a:rPr>
              <a:t>See notes above</a:t>
            </a:r>
            <a:r>
              <a:rPr lang="en">
                <a:solidFill>
                  <a:schemeClr val="dk1"/>
                </a:solidFill>
              </a:rPr>
              <a:t>)</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https://www.linkedin.com/pulse/why-good-samaritan-alvin-ognimod/</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1cc86ea025_0_3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1cc86ea025_0_3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Show the video and ask your students the discussion questions.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We are going to watch a video about the man who started Mary’s Meals. His name is Magnus Macfarlane-Barrow. As you watch this video, look for ways that Magnus sees and treats people around the whole world as his neighbors.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Mary's Meals / MAGNUS MACFARLANE BARROW 1 video: </a:t>
            </a:r>
            <a:r>
              <a:rPr lang="en" u="sng">
                <a:solidFill>
                  <a:schemeClr val="hlink"/>
                </a:solidFill>
                <a:hlinkClick r:id="rId2"/>
              </a:rPr>
              <a:t>https://www.youtube.com/watch?v=SLgnWwvaWJo&amp;t=306s</a:t>
            </a:r>
            <a:r>
              <a:rPr lang="en">
                <a:solidFill>
                  <a:schemeClr val="dk1"/>
                </a:solidFill>
              </a:rPr>
              <a:t> </a:t>
            </a:r>
            <a:endParaRPr>
              <a:solidFill>
                <a:schemeClr val="dk1"/>
              </a:solidFill>
            </a:endParaRPr>
          </a:p>
          <a:p>
            <a:pPr indent="0" lvl="0" marL="0" rtl="0" algn="l">
              <a:spcBef>
                <a:spcPts val="0"/>
              </a:spcBef>
              <a:spcAft>
                <a:spcPts val="0"/>
              </a:spcAft>
              <a:buNone/>
            </a:pPr>
            <a:r>
              <a:rPr lang="en">
                <a:solidFill>
                  <a:schemeClr val="dk1"/>
                </a:solidFill>
              </a:rPr>
              <a:t>3:53-5:03 or 3:53-6:30</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1cc86ea025_0_3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1cc86ea025_0_3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Invite the children to talk through difficult scenarios and determine how a little acts of love can help people in need.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Pair up with a partner and decide who will be the reader and who will be the writer.</a:t>
            </a:r>
            <a:endParaRPr>
              <a:solidFill>
                <a:schemeClr val="dk1"/>
              </a:solidFill>
            </a:endParaRPr>
          </a:p>
          <a:p>
            <a:pPr indent="0" lvl="0" marL="0" rtl="0" algn="l">
              <a:spcBef>
                <a:spcPts val="0"/>
              </a:spcBef>
              <a:spcAft>
                <a:spcPts val="0"/>
              </a:spcAft>
              <a:buNone/>
            </a:pPr>
            <a:r>
              <a:rPr lang="en">
                <a:solidFill>
                  <a:schemeClr val="dk1"/>
                </a:solidFill>
              </a:rPr>
              <a:t>The reader will read a scenario about someone in need.</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After reading the scenario, work together to think of a little act of love you could do to show kindness to that person.</a:t>
            </a:r>
            <a:endParaRPr>
              <a:solidFill>
                <a:schemeClr val="dk1"/>
              </a:solidFill>
            </a:endParaRPr>
          </a:p>
          <a:p>
            <a:pPr indent="0" lvl="0" marL="0" rtl="0" algn="l">
              <a:spcBef>
                <a:spcPts val="0"/>
              </a:spcBef>
              <a:spcAft>
                <a:spcPts val="0"/>
              </a:spcAft>
              <a:buNone/>
            </a:pPr>
            <a:r>
              <a:rPr lang="en">
                <a:solidFill>
                  <a:schemeClr val="dk1"/>
                </a:solidFill>
              </a:rPr>
              <a:t>The writer will write down your little act of love idea.</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Switch roles and repeat this activity until you have identified little acts of love you can do for each scenario.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1" name="Shape 591"/>
        <p:cNvGrpSpPr/>
        <p:nvPr/>
      </p:nvGrpSpPr>
      <p:grpSpPr>
        <a:xfrm>
          <a:off x="0" y="0"/>
          <a:ext cx="0" cy="0"/>
          <a:chOff x="0" y="0"/>
          <a:chExt cx="0" cy="0"/>
        </a:xfrm>
      </p:grpSpPr>
      <p:sp>
        <p:nvSpPr>
          <p:cNvPr id="592" name="Google Shape;592;g31cc86ea025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3" name="Google Shape;593;g31cc86ea025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lang="en">
                <a:solidFill>
                  <a:schemeClr val="dk1"/>
                </a:solidFill>
              </a:rPr>
              <a:t>N/A</a:t>
            </a:r>
            <a:endParaRPr>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What little acts of love can you do this week to show neighborly love? These are three examples of what you can do this week. More ideas are on the back of your Lent Calendar. Remember to track the little acts of love you do by filling out your Lent Calendar and journaling! That way you can see the good you are doing and remember what little acts of love to add to our display here in class next week.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N/A</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g320d0c226f3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3" name="Google Shape;603;g320d0c226f3_0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1cbad9ff62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31cbad9ff62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Explain fasting as a spiritual discipline, not just about food but about self-control, avoiding distractions and focus on God.</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Connect fasting to acts of kindness or generosity.</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Fasting is about more than just giving up food or treats—it’s a way to grow closer to God. When we fast, we let go of distractions and remind ourselves to trust God above all else. It also teaches us to share what we have with those in need. For example, by giving up a snack, you could use that time or money to help someone else. How might fasting help us prepare for special moments with God?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rgbClr val="D14500"/>
                </a:solidFill>
                <a:uFill>
                  <a:noFill/>
                </a:uFill>
                <a:hlinkClick r:id="rId2">
                  <a:extLst>
                    <a:ext uri="{A12FA001-AC4F-418D-AE19-62706E023703}">
                      <ahyp:hlinkClr val="tx"/>
                    </a:ext>
                  </a:extLst>
                </a:hlinkClick>
              </a:rPr>
              <a:t>Jesus is tempted by the devil in the wilderness. </a:t>
            </a:r>
            <a:r>
              <a:rPr lang="en" sz="1200">
                <a:solidFill>
                  <a:srgbClr val="333333"/>
                </a:solidFill>
              </a:rPr>
              <a:t>© 2019 </a:t>
            </a:r>
            <a:r>
              <a:rPr lang="en" sz="1200">
                <a:solidFill>
                  <a:srgbClr val="333333"/>
                </a:solidFill>
                <a:highlight>
                  <a:srgbClr val="FFFFFF"/>
                </a:highlight>
              </a:rPr>
              <a:t>by </a:t>
            </a:r>
            <a:r>
              <a:rPr lang="en" sz="1200">
                <a:solidFill>
                  <a:srgbClr val="333333"/>
                </a:solidFill>
              </a:rPr>
              <a:t>Paul Stanley is licensed under</a:t>
            </a:r>
            <a:r>
              <a:rPr lang="en" sz="1200">
                <a:solidFill>
                  <a:srgbClr val="333333"/>
                </a:solidFill>
                <a:highlight>
                  <a:srgbClr val="FFFFFF"/>
                </a:highlight>
              </a:rPr>
              <a:t> </a:t>
            </a:r>
            <a:r>
              <a:rPr lang="en" sz="1200">
                <a:solidFill>
                  <a:srgbClr val="D14500"/>
                </a:solidFill>
                <a:uFill>
                  <a:noFill/>
                </a:uFill>
                <a:hlinkClick r:id="rId3">
                  <a:extLst>
                    <a:ext uri="{A12FA001-AC4F-418D-AE19-62706E023703}">
                      <ahyp:hlinkClr val="tx"/>
                    </a:ext>
                  </a:extLst>
                </a:hlinkClick>
              </a:rPr>
              <a:t>CC BY-NC-ND 4.0 </a:t>
            </a:r>
            <a:endParaRPr sz="1400"/>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6" name="Shape 606"/>
        <p:cNvGrpSpPr/>
        <p:nvPr/>
      </p:nvGrpSpPr>
      <p:grpSpPr>
        <a:xfrm>
          <a:off x="0" y="0"/>
          <a:ext cx="0" cy="0"/>
          <a:chOff x="0" y="0"/>
          <a:chExt cx="0" cy="0"/>
        </a:xfrm>
      </p:grpSpPr>
      <p:sp>
        <p:nvSpPr>
          <p:cNvPr id="607" name="Google Shape;607;g320f22c5fc2_0_7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8" name="Google Shape;608;g320f22c5fc2_0_7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2" name="Shape 612"/>
        <p:cNvGrpSpPr/>
        <p:nvPr/>
      </p:nvGrpSpPr>
      <p:grpSpPr>
        <a:xfrm>
          <a:off x="0" y="0"/>
          <a:ext cx="0" cy="0"/>
          <a:chOff x="0" y="0"/>
          <a:chExt cx="0" cy="0"/>
        </a:xfrm>
      </p:grpSpPr>
      <p:sp>
        <p:nvSpPr>
          <p:cNvPr id="613" name="Google Shape;613;g320d0c226f3_0_3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4" name="Google Shape;614;g320d0c226f3_0_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9" name="Shape 619"/>
        <p:cNvGrpSpPr/>
        <p:nvPr/>
      </p:nvGrpSpPr>
      <p:grpSpPr>
        <a:xfrm>
          <a:off x="0" y="0"/>
          <a:ext cx="0" cy="0"/>
          <a:chOff x="0" y="0"/>
          <a:chExt cx="0" cy="0"/>
        </a:xfrm>
      </p:grpSpPr>
      <p:sp>
        <p:nvSpPr>
          <p:cNvPr id="620" name="Google Shape;620;g320d0c226f3_0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1" name="Google Shape;621;g320d0c226f3_0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Ask students to share one of their sacrifices and how they felt about it. As the students come into class, invite them to take a sticky note/piece of paper write a small act of love of neighbors they demonstrated last week that made them feel proud, and write it down. Have the students place it on the wall chart and look to see what other students are doing.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You can ask students to share one of their little acts of love and how they felt about it. </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t>
            </a:r>
            <a:r>
              <a:rPr i="1" lang="en">
                <a:solidFill>
                  <a:schemeClr val="dk1"/>
                </a:solidFill>
              </a:rPr>
              <a:t>See notes above</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8" name="Shape 628"/>
        <p:cNvGrpSpPr/>
        <p:nvPr/>
      </p:nvGrpSpPr>
      <p:grpSpPr>
        <a:xfrm>
          <a:off x="0" y="0"/>
          <a:ext cx="0" cy="0"/>
          <a:chOff x="0" y="0"/>
          <a:chExt cx="0" cy="0"/>
        </a:xfrm>
      </p:grpSpPr>
      <p:sp>
        <p:nvSpPr>
          <p:cNvPr id="629" name="Google Shape;629;g320d0c226f3_0_4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0" name="Google Shape;630;g320d0c226f3_0_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00000"/>
              </a:lnSpc>
              <a:spcBef>
                <a:spcPts val="0"/>
              </a:spcBef>
              <a:spcAft>
                <a:spcPts val="0"/>
              </a:spcAft>
              <a:buClr>
                <a:schemeClr val="dk1"/>
              </a:buClr>
              <a:buSzPts val="1100"/>
              <a:buFont typeface="Arial"/>
              <a:buNone/>
            </a:pPr>
            <a:r>
              <a:rPr i="1" lang="en">
                <a:solidFill>
                  <a:schemeClr val="dk1"/>
                </a:solidFill>
              </a:rPr>
              <a:t>Consider explaining the difference between knowledge and wisdom. If you don’t feel like you need to go into that detail for your class, you can take it out of the narration below.</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a:solidFill>
                  <a:schemeClr val="dk1"/>
                </a:solidFill>
              </a:rPr>
              <a:t>Teacher Narration</a:t>
            </a:r>
            <a:br>
              <a:rPr lang="en">
                <a:solidFill>
                  <a:schemeClr val="dk1"/>
                </a:solidFill>
              </a:rPr>
            </a:br>
            <a:r>
              <a:rPr lang="en">
                <a:solidFill>
                  <a:schemeClr val="dk1"/>
                </a:solidFill>
              </a:rPr>
              <a:t>This week, we will be learning about the virtue of wisdom. Wisdom means using what we know and have learned from God and His Teachings to make good choices and decisions Wisdom is like having a “superpower” for making good choices. It’s when someone knows what the right thing to do is, even in tricky situations, because they’ve learned from their own experiences or listened carefully to advice from others. Wisdom helps people think things through and consider the effects of their actions, so they’re more likely to make decisions that help themselves and others. It’s a skill that grows over time as people learn, make mistakes, and understand more about the world.</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None/>
            </a:pPr>
            <a:r>
              <a:rPr lang="en">
                <a:solidFill>
                  <a:schemeClr val="dk1"/>
                </a:solidFill>
              </a:rPr>
              <a:t>Knowledge is knowing what to say; wisdom is knowing whether or not to say it. Knowledge gives answers; wisdom asks questions. Knowledge can be taught, wisdom grows from experience.</a:t>
            </a:r>
            <a:endParaRPr>
              <a:solidFill>
                <a:schemeClr val="dk1"/>
              </a:solidFill>
            </a:endParaRPr>
          </a:p>
          <a:p>
            <a:pPr indent="0" lvl="0" marL="0" rtl="0" algn="l">
              <a:lnSpc>
                <a:spcPct val="100000"/>
              </a:lnSpc>
              <a:spcBef>
                <a:spcPts val="0"/>
              </a:spcBef>
              <a:spcAft>
                <a:spcPts val="0"/>
              </a:spcAft>
              <a:buNone/>
            </a:pPr>
            <a:r>
              <a:t/>
            </a:r>
            <a:endParaRPr>
              <a:solidFill>
                <a:schemeClr val="dk1"/>
              </a:solidFill>
            </a:endParaRPr>
          </a:p>
          <a:p>
            <a:pPr indent="0" lvl="0" marL="0" rtl="0" algn="l">
              <a:lnSpc>
                <a:spcPct val="100000"/>
              </a:lnSpc>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320d0c226f3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320d0c226f3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Have students think for about 20 seconds of someone they know (or know about) who is wise.</a:t>
            </a:r>
            <a:endParaRPr i="1">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Who is someone you think is wise? This could be a family member, teacher, friend, or someone you’ve read or learned about.</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It could be someone who gives good advice, makes thoughtful decisions, or shows patience and understanding. Think quietly about that person for 20 seconds.</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t>N/A</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7" name="Shape 647"/>
        <p:cNvGrpSpPr/>
        <p:nvPr/>
      </p:nvGrpSpPr>
      <p:grpSpPr>
        <a:xfrm>
          <a:off x="0" y="0"/>
          <a:ext cx="0" cy="0"/>
          <a:chOff x="0" y="0"/>
          <a:chExt cx="0" cy="0"/>
        </a:xfrm>
      </p:grpSpPr>
      <p:sp>
        <p:nvSpPr>
          <p:cNvPr id="648" name="Google Shape;648;g320d616713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9" name="Google Shape;649;g320d616713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Split the class into pairs and after having them share a bit about who their wise person is, have them discuss the questions on the board. You can determine the length of this discussion, but consider having it be at least 90 seconds.</a:t>
            </a:r>
            <a:endParaRPr i="1">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Now turn to your neighbor and tell them who you think is wise and why you think so. You can use the questions on the slide to guide your conversation.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i="1" sz="1300">
              <a:solidFill>
                <a:schemeClr val="dk1"/>
              </a:solidFill>
            </a:endParaRPr>
          </a:p>
          <a:p>
            <a:pPr indent="0" lvl="0" marL="0" rtl="0" algn="l">
              <a:spcBef>
                <a:spcPts val="0"/>
              </a:spcBef>
              <a:spcAft>
                <a:spcPts val="0"/>
              </a:spcAft>
              <a:buNone/>
            </a:pPr>
            <a:r>
              <a:rPr lang="en"/>
              <a:t>N/A</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8" name="Shape 658"/>
        <p:cNvGrpSpPr/>
        <p:nvPr/>
      </p:nvGrpSpPr>
      <p:grpSpPr>
        <a:xfrm>
          <a:off x="0" y="0"/>
          <a:ext cx="0" cy="0"/>
          <a:chOff x="0" y="0"/>
          <a:chExt cx="0" cy="0"/>
        </a:xfrm>
      </p:grpSpPr>
      <p:sp>
        <p:nvSpPr>
          <p:cNvPr id="659" name="Google Shape;659;g320d6167137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0" name="Google Shape;660;g320d6167137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i="1" lang="en">
                <a:solidFill>
                  <a:schemeClr val="dk1"/>
                </a:solidFill>
              </a:rPr>
              <a:t>Using your preferred strategy, bring the class’s attention back to you. Have a few students answer the question on the board.</a:t>
            </a:r>
            <a:endParaRPr i="1">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attributes did both of your wise people have in common?</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N/A</a:t>
            </a:r>
            <a:endParaRPr>
              <a:solidFill>
                <a:schemeClr val="dk1"/>
              </a:solidFill>
            </a:endParaRPr>
          </a:p>
          <a:p>
            <a:pPr indent="0" lvl="0" marL="0" rtl="0" algn="l">
              <a:lnSpc>
                <a:spcPct val="115000"/>
              </a:lnSpc>
              <a:spcBef>
                <a:spcPts val="1400"/>
              </a:spcBef>
              <a:spcAft>
                <a:spcPts val="0"/>
              </a:spcAft>
              <a:buClr>
                <a:schemeClr val="dk1"/>
              </a:buClr>
              <a:buSzPts val="1100"/>
              <a:buFont typeface="Arial"/>
              <a:buNone/>
            </a:pPr>
            <a:r>
              <a:t/>
            </a:r>
            <a:endParaRPr b="1" sz="1300">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sz="13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9" name="Shape 669"/>
        <p:cNvGrpSpPr/>
        <p:nvPr/>
      </p:nvGrpSpPr>
      <p:grpSpPr>
        <a:xfrm>
          <a:off x="0" y="0"/>
          <a:ext cx="0" cy="0"/>
          <a:chOff x="0" y="0"/>
          <a:chExt cx="0" cy="0"/>
        </a:xfrm>
      </p:grpSpPr>
      <p:sp>
        <p:nvSpPr>
          <p:cNvPr id="670" name="Google Shape;670;g320d6167137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1" name="Google Shape;671;g320d6167137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Highlight any qualities from the slide that students may not have mentioned.</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all shared great qualities. A few others include these attributes…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N/A</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i="1" sz="13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0" name="Shape 680"/>
        <p:cNvGrpSpPr/>
        <p:nvPr/>
      </p:nvGrpSpPr>
      <p:grpSpPr>
        <a:xfrm>
          <a:off x="0" y="0"/>
          <a:ext cx="0" cy="0"/>
          <a:chOff x="0" y="0"/>
          <a:chExt cx="0" cy="0"/>
        </a:xfrm>
      </p:grpSpPr>
      <p:sp>
        <p:nvSpPr>
          <p:cNvPr id="681" name="Google Shape;681;g320d0c226f3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2" name="Google Shape;682;g320d0c226f3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Summarize the story of The Ten Virgins or have a student succinctly summarize it.</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The Parable of the Ten Virgins is a story told by Jesus about ten women who were waiting for a bridegroom to arrive for a wedding. Five of them were wise and brought extra oil for their lamps, while the other five were foolish and only brought enough oil for a short time. When the bridegroom was delayed, the foolish virgins ran out of oil and went to buy more. While they were gone, the bridegroom arrived, and the wise virgins went in with him to the wedding feast. When the foolish virgins returned, the door was shut, and they were not allowed 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Good News Productions Int., </a:t>
            </a:r>
            <a:r>
              <a:rPr i="1" lang="en" u="sng">
                <a:solidFill>
                  <a:schemeClr val="hlink"/>
                </a:solidFill>
                <a:hlinkClick r:id="rId2"/>
              </a:rPr>
              <a:t>Then all the virgins woke up and trimmed their lamps</a:t>
            </a:r>
            <a:r>
              <a:rPr i="1" lang="en">
                <a:solidFill>
                  <a:schemeClr val="dk1"/>
                </a:solidFill>
              </a:rPr>
              <a:t>. </a:t>
            </a:r>
            <a:r>
              <a:rPr lang="en">
                <a:solidFill>
                  <a:schemeClr val="dk1"/>
                </a:solidFill>
              </a:rPr>
              <a:t>Free Bible Images (</a:t>
            </a:r>
            <a:r>
              <a:rPr lang="en" u="sng">
                <a:solidFill>
                  <a:schemeClr val="hlink"/>
                </a:solidFill>
                <a:hlinkClick r:id="rId3"/>
              </a:rPr>
              <a:t>CC BY-NC-ND</a:t>
            </a:r>
            <a:r>
              <a:rPr lang="en">
                <a:solidFill>
                  <a:schemeClr val="dk1"/>
                </a:solidFill>
              </a:rPr>
              <a:t>).</a:t>
            </a:r>
            <a:endParaRPr b="1">
              <a:solidFill>
                <a:schemeClr val="dk1"/>
              </a:solidFill>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0" name="Shape 690"/>
        <p:cNvGrpSpPr/>
        <p:nvPr/>
      </p:nvGrpSpPr>
      <p:grpSpPr>
        <a:xfrm>
          <a:off x="0" y="0"/>
          <a:ext cx="0" cy="0"/>
          <a:chOff x="0" y="0"/>
          <a:chExt cx="0" cy="0"/>
        </a:xfrm>
      </p:grpSpPr>
      <p:sp>
        <p:nvSpPr>
          <p:cNvPr id="691" name="Google Shape;691;g3207b4072b4_1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2" name="Google Shape;692;g3207b4072b4_1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Summarize the story of The Ten Virgins or have a student succinctly summarize it.</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The Parable of the Ten Virgins is a story told by Jesus about ten women who were waiting for a bridegroom to arrive for a wedding. Five of them were wise and brought extra oil for their lamps, while the other five were foolish and only brought enough oil for a short time. When the bridegroom was delayed, the foolish virgins ran out of oil and went to buy more. While they were gone, the bridegroom arrived, and the wise virgins went in with him to the wedding feast. When the foolish virgins returned, the door was shut, and they were not allowed in.</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Good News Productions Int., </a:t>
            </a:r>
            <a:r>
              <a:rPr i="1" lang="en" u="sng">
                <a:solidFill>
                  <a:schemeClr val="hlink"/>
                </a:solidFill>
                <a:hlinkClick r:id="rId2"/>
              </a:rPr>
              <a:t>Then all the virgins woke up and trimmed their lamps</a:t>
            </a:r>
            <a:r>
              <a:rPr i="1" lang="en">
                <a:solidFill>
                  <a:schemeClr val="dk1"/>
                </a:solidFill>
              </a:rPr>
              <a:t>. </a:t>
            </a:r>
            <a:r>
              <a:rPr lang="en">
                <a:solidFill>
                  <a:schemeClr val="dk1"/>
                </a:solidFill>
              </a:rPr>
              <a:t>Free Bible Images (</a:t>
            </a:r>
            <a:r>
              <a:rPr lang="en" u="sng">
                <a:solidFill>
                  <a:schemeClr val="hlink"/>
                </a:solidFill>
                <a:hlinkClick r:id="rId3"/>
              </a:rPr>
              <a:t>CC BY-NC-ND</a:t>
            </a:r>
            <a:r>
              <a:rPr lang="en">
                <a:solidFill>
                  <a:schemeClr val="dk1"/>
                </a:solidFill>
              </a:rPr>
              <a:t>).</a:t>
            </a:r>
            <a:endParaRPr b="1">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31cbad9ff62_0_1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31cbad9ff62_0_1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Highlight prayer as a conversation with God.</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Encourage students to think about how prayer helps them feel connected to God.</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Prayer is like talking with God—it’s how we respond to His love and care for us. It’s not just about saying words; it’s about opening our hearts to Him and building a relationship. When we pray, we can ask for guidance, share our struggles, or simply thank Him. How does prayer help you feel closer to God?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rgbClr val="D14500"/>
                </a:solidFill>
                <a:uFill>
                  <a:noFill/>
                </a:uFill>
                <a:hlinkClick r:id="rId2">
                  <a:extLst>
                    <a:ext uri="{A12FA001-AC4F-418D-AE19-62706E023703}">
                      <ahyp:hlinkClr val="tx"/>
                    </a:ext>
                  </a:extLst>
                </a:hlinkClick>
              </a:rPr>
              <a:t>Prayer in the Garden  </a:t>
            </a:r>
            <a:r>
              <a:rPr lang="en" sz="1200">
                <a:solidFill>
                  <a:srgbClr val="333333"/>
                </a:solidFill>
              </a:rPr>
              <a:t>© 2019 </a:t>
            </a:r>
            <a:r>
              <a:rPr lang="en" sz="1200">
                <a:solidFill>
                  <a:srgbClr val="333333"/>
                </a:solidFill>
                <a:highlight>
                  <a:srgbClr val="FFFFFF"/>
                </a:highlight>
              </a:rPr>
              <a:t>by  </a:t>
            </a:r>
            <a:r>
              <a:rPr lang="en" sz="1200">
                <a:solidFill>
                  <a:srgbClr val="333333"/>
                </a:solidFill>
              </a:rPr>
              <a:t>Paul Stanley is licensed under</a:t>
            </a:r>
            <a:r>
              <a:rPr lang="en" sz="1200">
                <a:solidFill>
                  <a:srgbClr val="333333"/>
                </a:solidFill>
                <a:highlight>
                  <a:srgbClr val="FFFFFF"/>
                </a:highlight>
              </a:rPr>
              <a:t> </a:t>
            </a:r>
            <a:r>
              <a:rPr lang="en" sz="1200">
                <a:solidFill>
                  <a:srgbClr val="D14500"/>
                </a:solidFill>
                <a:uFill>
                  <a:noFill/>
                </a:uFill>
                <a:hlinkClick r:id="rId3">
                  <a:extLst>
                    <a:ext uri="{A12FA001-AC4F-418D-AE19-62706E023703}">
                      <ahyp:hlinkClr val="tx"/>
                    </a:ext>
                  </a:extLst>
                </a:hlinkClick>
              </a:rPr>
              <a:t>CC BY-NC-ND 4.0 </a:t>
            </a:r>
            <a:endParaRPr sz="1400"/>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0" name="Shape 700"/>
        <p:cNvGrpSpPr/>
        <p:nvPr/>
      </p:nvGrpSpPr>
      <p:grpSpPr>
        <a:xfrm>
          <a:off x="0" y="0"/>
          <a:ext cx="0" cy="0"/>
          <a:chOff x="0" y="0"/>
          <a:chExt cx="0" cy="0"/>
        </a:xfrm>
      </p:grpSpPr>
      <p:sp>
        <p:nvSpPr>
          <p:cNvPr id="701" name="Google Shape;701;g320d0c226f3_0_1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02" name="Google Shape;702;g320d0c226f3_0_1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Either lead a group discussion covering the questions on the slide, or have students get into small groups to discuss the questions.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Good News Productions Int., </a:t>
            </a:r>
            <a:r>
              <a:rPr i="1" lang="en" u="sng">
                <a:solidFill>
                  <a:schemeClr val="hlink"/>
                </a:solidFill>
                <a:hlinkClick r:id="rId2"/>
              </a:rPr>
              <a:t>Then all the virgins woke up and trimmed their lamps</a:t>
            </a:r>
            <a:r>
              <a:rPr i="1" lang="en">
                <a:solidFill>
                  <a:schemeClr val="dk1"/>
                </a:solidFill>
              </a:rPr>
              <a:t>. </a:t>
            </a:r>
            <a:r>
              <a:rPr lang="en">
                <a:solidFill>
                  <a:schemeClr val="dk1"/>
                </a:solidFill>
              </a:rPr>
              <a:t>Free Bible Images (</a:t>
            </a:r>
            <a:r>
              <a:rPr lang="en" u="sng">
                <a:solidFill>
                  <a:schemeClr val="hlink"/>
                </a:solidFill>
                <a:hlinkClick r:id="rId3"/>
              </a:rPr>
              <a:t>CC BY-NC-ND</a:t>
            </a:r>
            <a:r>
              <a:rPr lang="en">
                <a:solidFill>
                  <a:schemeClr val="dk1"/>
                </a:solidFill>
              </a:rPr>
              <a:t>).</a:t>
            </a:r>
            <a:endParaRPr>
              <a:solidFill>
                <a:schemeClr val="dk1"/>
              </a:solidFill>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g3210fbc9e95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2" name="Google Shape;712;g3210fbc9e95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Watch the video.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After the video, either lead a group discussion covering the questions on the slide, or have students get into small groups to discuss the questions.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We will now watch a video of a young man, Jimmy, who shares his story about growing up and how Mary’s Meals helped him. As we watch the video, consider how Jimmy showed wisdom, why he picked the harder path, and what happened because he made a wise choice.</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did Jimmy show wisdom?</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Why did he pick the harder path?</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What happened because he made wise choices?</a:t>
            </a:r>
            <a:endParaRPr>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Generation Hope video  </a:t>
            </a:r>
            <a:r>
              <a:rPr lang="en" u="sng">
                <a:solidFill>
                  <a:schemeClr val="hlink"/>
                </a:solidFill>
                <a:hlinkClick r:id="rId2"/>
              </a:rPr>
              <a:t>https://www.youtube.com/watch?v=LMIkrC09NpI&amp;t=1237s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Timestamp: 17:00-20:00</a:t>
            </a:r>
            <a:endParaRPr b="1">
              <a:solidFill>
                <a:schemeClr val="dk1"/>
              </a:solidFill>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8" name="Shape 718"/>
        <p:cNvGrpSpPr/>
        <p:nvPr/>
      </p:nvGrpSpPr>
      <p:grpSpPr>
        <a:xfrm>
          <a:off x="0" y="0"/>
          <a:ext cx="0" cy="0"/>
          <a:chOff x="0" y="0"/>
          <a:chExt cx="0" cy="0"/>
        </a:xfrm>
      </p:grpSpPr>
      <p:sp>
        <p:nvSpPr>
          <p:cNvPr id="719" name="Google Shape;719;g320d0c226f3_0_1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0" name="Google Shape;720;g320d0c226f3_0_1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Lead a group discussion covering the questions on the slide.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“Wisdom is about thinking before you act. It’s learning from mistakes and making good choices, even when it’s hard. Remember, being wise isn’t always easy, but it’s the smart path that helps you in the long run! Let’s practice being wise </a:t>
            </a:r>
            <a:r>
              <a:rPr lang="en">
                <a:solidFill>
                  <a:schemeClr val="dk1"/>
                </a:solidFill>
              </a:rPr>
              <a:t>together</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You just got your first quiz back in a class you really like, and… oh no! You didn’t do well. You feel upset, but you really want to do better next time. What do you feel like doing right away? What could you do instead to be wise and make things better? Take the next 30 seconds to ponder what you would do. When the timer goes off, turn to your neighbor and share your thoughts.”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N/A</a:t>
            </a:r>
            <a:endParaRPr>
              <a:solidFill>
                <a:schemeClr val="dk1"/>
              </a:solidFill>
            </a:endParaRPr>
          </a:p>
          <a:p>
            <a:pPr indent="0" lvl="0" marL="0" rtl="0" algn="l">
              <a:lnSpc>
                <a:spcPct val="115000"/>
              </a:lnSpc>
              <a:spcBef>
                <a:spcPts val="1400"/>
              </a:spcBef>
              <a:spcAft>
                <a:spcPts val="0"/>
              </a:spcAft>
              <a:buClr>
                <a:schemeClr val="dk1"/>
              </a:buClr>
              <a:buSzPts val="1100"/>
              <a:buFont typeface="Arial"/>
              <a:buNone/>
            </a:pPr>
            <a:r>
              <a:t/>
            </a:r>
            <a:endParaRPr b="1" sz="1300">
              <a:solidFill>
                <a:schemeClr val="dk1"/>
              </a:solidFill>
            </a:endParaRPr>
          </a:p>
          <a:p>
            <a:pPr indent="0" lvl="0" marL="0" rtl="0" algn="l">
              <a:spcBef>
                <a:spcPts val="400"/>
              </a:spcBef>
              <a:spcAft>
                <a:spcPts val="0"/>
              </a:spcAft>
              <a:buNone/>
            </a:pPr>
            <a:r>
              <a:t/>
            </a:r>
            <a:endParaRPr/>
          </a:p>
          <a:p>
            <a:pPr indent="0" lvl="0" marL="0" rtl="0" algn="l">
              <a:spcBef>
                <a:spcPts val="0"/>
              </a:spcBef>
              <a:spcAft>
                <a:spcPts val="0"/>
              </a:spcAft>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9" name="Shape 729"/>
        <p:cNvGrpSpPr/>
        <p:nvPr/>
      </p:nvGrpSpPr>
      <p:grpSpPr>
        <a:xfrm>
          <a:off x="0" y="0"/>
          <a:ext cx="0" cy="0"/>
          <a:chOff x="0" y="0"/>
          <a:chExt cx="0" cy="0"/>
        </a:xfrm>
      </p:grpSpPr>
      <p:sp>
        <p:nvSpPr>
          <p:cNvPr id="730" name="Google Shape;730;g320d0c226f3_0_1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1" name="Google Shape;731;g320d0c226f3_0_1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Help students think about what they can do to fill out their cross that week and help them practice wisdom by doing little acts of love.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What little acts of love can you do this week to demonstrate wisdom? These are three examples of what you can do this week. More ideas are on the back of your Lent Calendar. Remember to track the little acts of love you do by filling out your Lent Calendar and journaling! That way you can see the good you are doing and remember what little acts of love to add to our display here in class next week.</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N/A</a:t>
            </a:r>
            <a:endParaRPr>
              <a:solidFill>
                <a:schemeClr val="dk1"/>
              </a:solidFill>
            </a:endParaRPr>
          </a:p>
          <a:p>
            <a:pPr indent="0" lvl="0" marL="0" rtl="0" algn="l">
              <a:lnSpc>
                <a:spcPct val="115000"/>
              </a:lnSpc>
              <a:spcBef>
                <a:spcPts val="1400"/>
              </a:spcBef>
              <a:spcAft>
                <a:spcPts val="0"/>
              </a:spcAft>
              <a:buClr>
                <a:schemeClr val="dk1"/>
              </a:buClr>
              <a:buSzPts val="1100"/>
              <a:buFont typeface="Arial"/>
              <a:buNone/>
            </a:pPr>
            <a:r>
              <a:t/>
            </a:r>
            <a:endParaRPr b="1" sz="1300">
              <a:solidFill>
                <a:schemeClr val="dk1"/>
              </a:solidFill>
            </a:endParaRPr>
          </a:p>
          <a:p>
            <a:pPr indent="0" lvl="0" marL="0" rtl="0" algn="l">
              <a:lnSpc>
                <a:spcPct val="115000"/>
              </a:lnSpc>
              <a:spcBef>
                <a:spcPts val="1200"/>
              </a:spcBef>
              <a:spcAft>
                <a:spcPts val="1200"/>
              </a:spcAft>
              <a:buClr>
                <a:schemeClr val="dk1"/>
              </a:buClr>
              <a:buSzPts val="1100"/>
              <a:buFont typeface="Arial"/>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9" name="Shape 739"/>
        <p:cNvGrpSpPr/>
        <p:nvPr/>
      </p:nvGrpSpPr>
      <p:grpSpPr>
        <a:xfrm>
          <a:off x="0" y="0"/>
          <a:ext cx="0" cy="0"/>
          <a:chOff x="0" y="0"/>
          <a:chExt cx="0" cy="0"/>
        </a:xfrm>
      </p:grpSpPr>
      <p:sp>
        <p:nvSpPr>
          <p:cNvPr id="740" name="Google Shape;740;g31f3caa0465_0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1" name="Google Shape;741;g31f3caa0465_0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4" name="Shape 744"/>
        <p:cNvGrpSpPr/>
        <p:nvPr/>
      </p:nvGrpSpPr>
      <p:grpSpPr>
        <a:xfrm>
          <a:off x="0" y="0"/>
          <a:ext cx="0" cy="0"/>
          <a:chOff x="0" y="0"/>
          <a:chExt cx="0" cy="0"/>
        </a:xfrm>
      </p:grpSpPr>
      <p:sp>
        <p:nvSpPr>
          <p:cNvPr id="745" name="Google Shape;745;g320f22c5fc2_0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6" name="Google Shape;746;g320f22c5fc2_0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0" name="Shape 750"/>
        <p:cNvGrpSpPr/>
        <p:nvPr/>
      </p:nvGrpSpPr>
      <p:grpSpPr>
        <a:xfrm>
          <a:off x="0" y="0"/>
          <a:ext cx="0" cy="0"/>
          <a:chOff x="0" y="0"/>
          <a:chExt cx="0" cy="0"/>
        </a:xfrm>
      </p:grpSpPr>
      <p:sp>
        <p:nvSpPr>
          <p:cNvPr id="751" name="Google Shape;751;g320d146b1a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2" name="Google Shape;752;g320d146b1a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7" name="Shape 757"/>
        <p:cNvGrpSpPr/>
        <p:nvPr/>
      </p:nvGrpSpPr>
      <p:grpSpPr>
        <a:xfrm>
          <a:off x="0" y="0"/>
          <a:ext cx="0" cy="0"/>
          <a:chOff x="0" y="0"/>
          <a:chExt cx="0" cy="0"/>
        </a:xfrm>
      </p:grpSpPr>
      <p:sp>
        <p:nvSpPr>
          <p:cNvPr id="758" name="Google Shape;758;g320d146b1a1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9" name="Google Shape;759;g320d146b1a1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Ask students to share one of their sacrifices and how they felt about it. As the students come into class, invite them to take a sticky note/piece of paper write a small act of wisdom they demonstrated last week that made them feel proud, and write it down. Have the students place it on the wall chart and look to see what other students are doing.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None/>
            </a:pPr>
            <a:r>
              <a:rPr i="1" lang="en">
                <a:solidFill>
                  <a:schemeClr val="dk1"/>
                </a:solidFill>
              </a:rPr>
              <a:t>You can ask students to share one of their little acts of love and how they felt about it.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t>
            </a:r>
            <a:r>
              <a:rPr i="1" lang="en">
                <a:solidFill>
                  <a:schemeClr val="dk1"/>
                </a:solidFill>
              </a:rPr>
              <a:t>See notes above</a:t>
            </a:r>
            <a:r>
              <a:rPr lang="en">
                <a:solidFill>
                  <a:schemeClr val="dk1"/>
                </a:solidFill>
              </a:rPr>
              <a:t>)</a:t>
            </a:r>
            <a:endParaRPr>
              <a:solidFill>
                <a:schemeClr val="dk1"/>
              </a:solidFill>
            </a:endParaRPr>
          </a:p>
          <a:p>
            <a:pPr indent="0" lvl="0" marL="0" rtl="0" algn="l">
              <a:spcBef>
                <a:spcPts val="0"/>
              </a:spcBef>
              <a:spcAft>
                <a:spcPts val="0"/>
              </a:spcAft>
              <a:buClr>
                <a:schemeClr val="dk1"/>
              </a:buClr>
              <a:buSzPts val="1100"/>
              <a:buFont typeface="Arial"/>
              <a:buNone/>
            </a:pPr>
            <a:r>
              <a:t/>
            </a:r>
            <a:endParaRPr b="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b="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6" name="Shape 766"/>
        <p:cNvGrpSpPr/>
        <p:nvPr/>
      </p:nvGrpSpPr>
      <p:grpSpPr>
        <a:xfrm>
          <a:off x="0" y="0"/>
          <a:ext cx="0" cy="0"/>
          <a:chOff x="0" y="0"/>
          <a:chExt cx="0" cy="0"/>
        </a:xfrm>
      </p:grpSpPr>
      <p:sp>
        <p:nvSpPr>
          <p:cNvPr id="767" name="Google Shape;767;g320d146b1a1_0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68" name="Google Shape;768;g320d146b1a1_0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If there is time, you can read and discuss 1 Corinthians 13:13 as a class.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During Lent, we have practiced living all these virtues. This week we are talking about one final virtue before Easter: charity. All of the other virtues we have learned about will help us to practice charity.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Mary’s Meals image</a:t>
            </a:r>
            <a:endParaRPr>
              <a:solidFill>
                <a:schemeClr val="dk1"/>
              </a:solidFill>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5" name="Shape 775"/>
        <p:cNvGrpSpPr/>
        <p:nvPr/>
      </p:nvGrpSpPr>
      <p:grpSpPr>
        <a:xfrm>
          <a:off x="0" y="0"/>
          <a:ext cx="0" cy="0"/>
          <a:chOff x="0" y="0"/>
          <a:chExt cx="0" cy="0"/>
        </a:xfrm>
      </p:grpSpPr>
      <p:sp>
        <p:nvSpPr>
          <p:cNvPr id="776" name="Google Shape;776;g320d146b1a1_0_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7" name="Google Shape;777;g320d146b1a1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Ask your class to brainstorm what we do when we feel charity. The students could write down words individually, you could create a list together, or you can use </a:t>
            </a:r>
            <a:r>
              <a:rPr lang="en">
                <a:solidFill>
                  <a:schemeClr val="dk1"/>
                </a:solidFill>
              </a:rPr>
              <a:t>Mentimeter </a:t>
            </a:r>
            <a:r>
              <a:rPr i="1" lang="en" u="sng">
                <a:solidFill>
                  <a:schemeClr val="hlink"/>
                </a:solidFill>
                <a:hlinkClick r:id="rId2"/>
              </a:rPr>
              <a:t>https://www.mentimeter.com</a:t>
            </a:r>
            <a:r>
              <a:rPr i="1" lang="en">
                <a:solidFill>
                  <a:schemeClr val="dk1"/>
                </a:solidFill>
              </a:rPr>
              <a:t> to create a word cloud.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0"/>
              </a:spcBef>
              <a:spcAft>
                <a:spcPts val="0"/>
              </a:spcAft>
              <a:buClr>
                <a:schemeClr val="dk1"/>
              </a:buClr>
              <a:buSzPts val="1100"/>
              <a:buFont typeface="Arial"/>
              <a:buNone/>
            </a:pPr>
            <a:r>
              <a:rPr i="1" lang="en">
                <a:solidFill>
                  <a:schemeClr val="dk1"/>
                </a:solidFill>
              </a:rPr>
              <a:t>While you are leading this reflection, you should be serving the food for this activity. Make sure the students see you dividing up the food so they are anticipating receiving some. You can choose what type of food to use. It could be simple like pretzels or pizza or a treat like brownies that you cut into different-sized portions. Divide the food so ⅓ of the students receive multiple portions, ⅓ of the students receive a single portion, and ⅓ of the students receive none.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Charity is something that we feel in our hearts that leads us to do something to act on that feeling. Let’s create a list of words that have the same, or a similar, meaning as the word charity (synonyms). </a:t>
            </a:r>
            <a:endParaRPr>
              <a:solidFill>
                <a:schemeClr val="dk1"/>
              </a:solidFill>
            </a:endParaRPr>
          </a:p>
          <a:p>
            <a:pPr indent="0" lvl="0" marL="0" rtl="0" algn="l">
              <a:spcBef>
                <a:spcPts val="120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45720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31cbad9ff62_0_1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31cbad9ff62_0_1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Explain almsgiving as a way to share blessings and practice justice.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Almsgiving means giving to those in need, whether it’s our time, money, or talents. It’s a way to show love and fairness, just as Jesus taught us.</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rgbClr val="D14500"/>
                </a:solidFill>
                <a:uFill>
                  <a:noFill/>
                </a:uFill>
                <a:hlinkClick r:id="rId2">
                  <a:extLst>
                    <a:ext uri="{A12FA001-AC4F-418D-AE19-62706E023703}">
                      <ahyp:hlinkClr val="tx"/>
                    </a:ext>
                  </a:extLst>
                </a:hlinkClick>
              </a:rPr>
              <a:t>The Widow With Just Two Coins</a:t>
            </a:r>
            <a:r>
              <a:rPr lang="en"/>
              <a:t> by </a:t>
            </a:r>
            <a:r>
              <a:rPr lang="en" sz="1200">
                <a:solidFill>
                  <a:srgbClr val="D14500"/>
                </a:solidFill>
                <a:uFill>
                  <a:noFill/>
                </a:uFill>
                <a:hlinkClick r:id="rId3">
                  <a:extLst>
                    <a:ext uri="{A12FA001-AC4F-418D-AE19-62706E023703}">
                      <ahyp:hlinkClr val="tx"/>
                    </a:ext>
                  </a:extLst>
                </a:hlinkClick>
              </a:rPr>
              <a:t>Richard Gunther </a:t>
            </a:r>
            <a:r>
              <a:rPr lang="en" sz="1200">
                <a:solidFill>
                  <a:srgbClr val="333333"/>
                </a:solidFill>
              </a:rPr>
              <a:t>is licensed under</a:t>
            </a:r>
            <a:r>
              <a:rPr lang="en" sz="1200">
                <a:solidFill>
                  <a:srgbClr val="333333"/>
                </a:solidFill>
                <a:highlight>
                  <a:srgbClr val="FFFFFF"/>
                </a:highlight>
              </a:rPr>
              <a:t> </a:t>
            </a:r>
            <a:r>
              <a:rPr lang="en" sz="1200">
                <a:solidFill>
                  <a:srgbClr val="D14500"/>
                </a:solidFill>
                <a:uFill>
                  <a:noFill/>
                </a:uFill>
                <a:hlinkClick r:id="rId4">
                  <a:extLst>
                    <a:ext uri="{A12FA001-AC4F-418D-AE19-62706E023703}">
                      <ahyp:hlinkClr val="tx"/>
                    </a:ext>
                  </a:extLst>
                </a:hlinkClick>
              </a:rPr>
              <a:t>CC BY-NC-ND 4.0 </a:t>
            </a:r>
            <a:endParaRPr sz="1400"/>
          </a:p>
          <a:p>
            <a:pPr indent="0" lvl="0" marL="0" rtl="0" algn="l">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320d146b1a1_0_2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320d146b1a1_0_2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Compare the list or word cloud the students created with the words in the second word cloud. Talk about the differences or similarities. </a:t>
            </a:r>
            <a:endParaRPr i="1">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How do the words we chose compare to this word cloud?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Did you notice that most of the words that are similar to charity describe an action? When we feel charity in our hearts, it is important to do something to share that love with other people.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Image from Canva?</a:t>
            </a:r>
            <a:endParaRPr>
              <a:solidFill>
                <a:schemeClr val="dk1"/>
              </a:solidFill>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1" name="Shape 801"/>
        <p:cNvGrpSpPr/>
        <p:nvPr/>
      </p:nvGrpSpPr>
      <p:grpSpPr>
        <a:xfrm>
          <a:off x="0" y="0"/>
          <a:ext cx="0" cy="0"/>
          <a:chOff x="0" y="0"/>
          <a:chExt cx="0" cy="0"/>
        </a:xfrm>
      </p:grpSpPr>
      <p:sp>
        <p:nvSpPr>
          <p:cNvPr id="802" name="Google Shape;802;g320d146b1a1_0_1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3" name="Google Shape;803;g320d146b1a1_0_1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15000"/>
              </a:lnSpc>
              <a:spcBef>
                <a:spcPts val="0"/>
              </a:spcBef>
              <a:spcAft>
                <a:spcPts val="0"/>
              </a:spcAft>
              <a:buNone/>
            </a:pPr>
            <a:r>
              <a:rPr i="1" lang="en">
                <a:solidFill>
                  <a:schemeClr val="dk1"/>
                </a:solidFill>
              </a:rPr>
              <a:t>P</a:t>
            </a:r>
            <a:r>
              <a:rPr i="1" lang="en">
                <a:solidFill>
                  <a:schemeClr val="dk1"/>
                </a:solidFill>
              </a:rPr>
              <a:t>ass out the food you prepared. Give multiple portions of the food to ⅓ of the students. Give single portions of food to ⅓ of the students. Give none to ⅓ of the students. </a:t>
            </a:r>
            <a:endParaRPr i="1">
              <a:solidFill>
                <a:schemeClr val="dk1"/>
              </a:solidFill>
            </a:endParaRPr>
          </a:p>
          <a:p>
            <a:pPr indent="0" lvl="0" marL="0" rtl="0" algn="l">
              <a:lnSpc>
                <a:spcPct val="115000"/>
              </a:lnSpc>
              <a:spcBef>
                <a:spcPts val="0"/>
              </a:spcBef>
              <a:spcAft>
                <a:spcPts val="0"/>
              </a:spcAft>
              <a:buNone/>
            </a:pPr>
            <a:r>
              <a:t/>
            </a:r>
            <a:endParaRPr i="1">
              <a:solidFill>
                <a:schemeClr val="dk1"/>
              </a:solidFill>
            </a:endParaRPr>
          </a:p>
          <a:p>
            <a:pPr indent="0" lvl="0" marL="0" rtl="0" algn="l">
              <a:lnSpc>
                <a:spcPct val="115000"/>
              </a:lnSpc>
              <a:spcBef>
                <a:spcPts val="0"/>
              </a:spcBef>
              <a:spcAft>
                <a:spcPts val="0"/>
              </a:spcAft>
              <a:buNone/>
            </a:pPr>
            <a:r>
              <a:rPr i="1" lang="en">
                <a:solidFill>
                  <a:schemeClr val="dk1"/>
                </a:solidFill>
              </a:rPr>
              <a:t>Ask reflection questions.</a:t>
            </a:r>
            <a:endParaRPr i="1">
              <a:solidFill>
                <a:schemeClr val="dk1"/>
              </a:solidFill>
            </a:endParaRPr>
          </a:p>
          <a:p>
            <a:pPr indent="0" lvl="0" marL="0" rtl="0" algn="l">
              <a:lnSpc>
                <a:spcPct val="115000"/>
              </a:lnSpc>
              <a:spcBef>
                <a:spcPts val="0"/>
              </a:spcBef>
              <a:spcAft>
                <a:spcPts val="0"/>
              </a:spcAft>
              <a:buNone/>
            </a:pPr>
            <a:r>
              <a:t/>
            </a:r>
            <a:endParaRPr i="1">
              <a:solidFill>
                <a:schemeClr val="dk1"/>
              </a:solidFill>
            </a:endParaRPr>
          </a:p>
          <a:p>
            <a:pPr indent="0" lvl="0" marL="0" rtl="0" algn="l">
              <a:lnSpc>
                <a:spcPct val="115000"/>
              </a:lnSpc>
              <a:spcBef>
                <a:spcPts val="0"/>
              </a:spcBef>
              <a:spcAft>
                <a:spcPts val="0"/>
              </a:spcAft>
              <a:buClr>
                <a:schemeClr val="dk1"/>
              </a:buClr>
              <a:buSzPts val="1100"/>
              <a:buFont typeface="Arial"/>
              <a:buNone/>
            </a:pPr>
            <a:r>
              <a:rPr i="1" lang="en">
                <a:solidFill>
                  <a:schemeClr val="dk1"/>
                </a:solidFill>
              </a:rPr>
              <a:t>Let the students decide how they might be able to redistribute the food. </a:t>
            </a:r>
            <a:endParaRPr i="1">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0"/>
              </a:spcBef>
              <a:spcAft>
                <a:spcPts val="0"/>
              </a:spcAft>
              <a:buNone/>
            </a:pPr>
            <a:r>
              <a:rPr lang="en">
                <a:solidFill>
                  <a:schemeClr val="dk1"/>
                </a:solidFill>
              </a:rPr>
              <a:t>Is there enough food here for everyone to eat? </a:t>
            </a:r>
            <a:endParaRPr>
              <a:solidFill>
                <a:schemeClr val="dk1"/>
              </a:solidFill>
            </a:endParaRPr>
          </a:p>
          <a:p>
            <a:pPr indent="0" lvl="0" marL="0" rtl="0" algn="l">
              <a:lnSpc>
                <a:spcPct val="115000"/>
              </a:lnSpc>
              <a:spcBef>
                <a:spcPts val="0"/>
              </a:spcBef>
              <a:spcAft>
                <a:spcPts val="0"/>
              </a:spcAft>
              <a:buNone/>
            </a:pPr>
            <a:r>
              <a:rPr lang="en">
                <a:solidFill>
                  <a:schemeClr val="dk1"/>
                </a:solidFill>
              </a:rPr>
              <a:t>How does it feel to get nothing? </a:t>
            </a:r>
            <a:endParaRPr>
              <a:solidFill>
                <a:schemeClr val="dk1"/>
              </a:solidFill>
            </a:endParaRPr>
          </a:p>
          <a:p>
            <a:pPr indent="0" lvl="0" marL="0" rtl="0" algn="l">
              <a:lnSpc>
                <a:spcPct val="115000"/>
              </a:lnSpc>
              <a:spcBef>
                <a:spcPts val="0"/>
              </a:spcBef>
              <a:spcAft>
                <a:spcPts val="0"/>
              </a:spcAft>
              <a:buNone/>
            </a:pPr>
            <a:r>
              <a:rPr lang="en">
                <a:solidFill>
                  <a:schemeClr val="dk1"/>
                </a:solidFill>
              </a:rPr>
              <a:t>How does it feel to get extra when you know others don’t have any? </a:t>
            </a:r>
            <a:endParaRPr>
              <a:solidFill>
                <a:schemeClr val="dk1"/>
              </a:solidFill>
            </a:endParaRPr>
          </a:p>
          <a:p>
            <a:pPr indent="0" lvl="0" marL="0" rtl="0" algn="l">
              <a:lnSpc>
                <a:spcPct val="115000"/>
              </a:lnSpc>
              <a:spcBef>
                <a:spcPts val="0"/>
              </a:spcBef>
              <a:spcAft>
                <a:spcPts val="0"/>
              </a:spcAft>
              <a:buNone/>
            </a:pPr>
            <a:r>
              <a:rPr lang="en">
                <a:solidFill>
                  <a:schemeClr val="dk1"/>
                </a:solidFill>
              </a:rPr>
              <a:t>Is there a charitable solution to our problem here today?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rPr lang="en">
                <a:solidFill>
                  <a:schemeClr val="dk1"/>
                </a:solidFill>
              </a:rPr>
              <a:t>We have enough in our world as long as those of us who have more than we need are willing to share. </a:t>
            </a:r>
            <a:endParaRPr>
              <a:solidFill>
                <a:schemeClr val="dk1"/>
              </a:solidFill>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Canva?</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3" name="Shape 813"/>
        <p:cNvGrpSpPr/>
        <p:nvPr/>
      </p:nvGrpSpPr>
      <p:grpSpPr>
        <a:xfrm>
          <a:off x="0" y="0"/>
          <a:ext cx="0" cy="0"/>
          <a:chOff x="0" y="0"/>
          <a:chExt cx="0" cy="0"/>
        </a:xfrm>
      </p:grpSpPr>
      <p:sp>
        <p:nvSpPr>
          <p:cNvPr id="814" name="Google Shape;814;g320d146b1a1_0_1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5" name="Google Shape;815;g320d146b1a1_0_1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Show the video and then ask the discussion questions.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Let’s watch this video about a boy named Charlie Doherty. He has acted on the charity he felt in his heart and has done lots of little acts of love.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How did Charlie show charity? </a:t>
            </a:r>
            <a:endParaRPr>
              <a:solidFill>
                <a:schemeClr val="dk1"/>
              </a:solidFill>
            </a:endParaRPr>
          </a:p>
          <a:p>
            <a:pPr indent="0" lvl="0" marL="0" rtl="0" algn="l">
              <a:spcBef>
                <a:spcPts val="0"/>
              </a:spcBef>
              <a:spcAft>
                <a:spcPts val="0"/>
              </a:spcAft>
              <a:buNone/>
            </a:pPr>
            <a:r>
              <a:rPr lang="en">
                <a:solidFill>
                  <a:schemeClr val="dk1"/>
                </a:solidFill>
              </a:rPr>
              <a:t>What sacrifices did Charlie make?</a:t>
            </a:r>
            <a:endParaRPr>
              <a:solidFill>
                <a:schemeClr val="dk1"/>
              </a:solidFill>
            </a:endParaRPr>
          </a:p>
          <a:p>
            <a:pPr indent="0" lvl="0" marL="0" rtl="0" algn="l">
              <a:spcBef>
                <a:spcPts val="0"/>
              </a:spcBef>
              <a:spcAft>
                <a:spcPts val="0"/>
              </a:spcAft>
              <a:buNone/>
            </a:pPr>
            <a:r>
              <a:rPr lang="en">
                <a:solidFill>
                  <a:schemeClr val="dk1"/>
                </a:solidFill>
              </a:rPr>
              <a:t>Why did Charlie feel like it was important to help?</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lnSpc>
                <a:spcPct val="115000"/>
              </a:lnSpc>
              <a:spcBef>
                <a:spcPts val="0"/>
              </a:spcBef>
              <a:spcAft>
                <a:spcPts val="0"/>
              </a:spcAft>
              <a:buNone/>
            </a:pPr>
            <a:r>
              <a:rPr lang="en">
                <a:solidFill>
                  <a:schemeClr val="dk1"/>
                </a:solidFill>
              </a:rPr>
              <a:t>Child 31 video </a:t>
            </a:r>
            <a:r>
              <a:rPr lang="en" u="sng">
                <a:solidFill>
                  <a:schemeClr val="hlink"/>
                </a:solidFill>
                <a:hlinkClick r:id="rId2"/>
              </a:rPr>
              <a:t>https://www.youtube.com/watch?v=aFU8cU-cICs&amp;t=802s</a:t>
            </a:r>
            <a:endParaRPr>
              <a:solidFill>
                <a:schemeClr val="dk1"/>
              </a:solidFill>
            </a:endParaRPr>
          </a:p>
          <a:p>
            <a:pPr indent="0" lvl="0" marL="0" rtl="0" algn="l">
              <a:lnSpc>
                <a:spcPct val="115000"/>
              </a:lnSpc>
              <a:spcBef>
                <a:spcPts val="0"/>
              </a:spcBef>
              <a:spcAft>
                <a:spcPts val="0"/>
              </a:spcAft>
              <a:buNone/>
            </a:pPr>
            <a:r>
              <a:rPr lang="en">
                <a:solidFill>
                  <a:schemeClr val="dk1"/>
                </a:solidFill>
              </a:rPr>
              <a:t>12:18-13:45</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1" name="Shape 821"/>
        <p:cNvGrpSpPr/>
        <p:nvPr/>
      </p:nvGrpSpPr>
      <p:grpSpPr>
        <a:xfrm>
          <a:off x="0" y="0"/>
          <a:ext cx="0" cy="0"/>
          <a:chOff x="0" y="0"/>
          <a:chExt cx="0" cy="0"/>
        </a:xfrm>
      </p:grpSpPr>
      <p:sp>
        <p:nvSpPr>
          <p:cNvPr id="822" name="Google Shape;822;g320d146b1a1_0_1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23" name="Google Shape;823;g320d146b1a1_0_1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None/>
            </a:pPr>
            <a:r>
              <a:rPr i="1" lang="en">
                <a:solidFill>
                  <a:schemeClr val="dk1"/>
                </a:solidFill>
              </a:rPr>
              <a:t>Talk about Jesus’s crucifixion.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spcBef>
                <a:spcPts val="0"/>
              </a:spcBef>
              <a:spcAft>
                <a:spcPts val="0"/>
              </a:spcAft>
              <a:buNone/>
            </a:pPr>
            <a:r>
              <a:rPr i="1" lang="en">
                <a:solidFill>
                  <a:schemeClr val="dk1"/>
                </a:solidFill>
              </a:rPr>
              <a:t>Have the students write a prayer or a letter to Jesus thanking Him for His sacrifice and asking for guidance in living out the virtues in their daily lives as an additional optional reflection activity.</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None/>
            </a:pPr>
            <a:r>
              <a:rPr lang="en">
                <a:solidFill>
                  <a:schemeClr val="dk1"/>
                </a:solidFill>
              </a:rPr>
              <a:t>Jesus was the best example of charity. He showed great love for each of us when he died on the cross. </a:t>
            </a:r>
            <a:endParaRPr>
              <a:solidFill>
                <a:schemeClr val="dk1"/>
              </a:solidFill>
            </a:endParaRPr>
          </a:p>
          <a:p>
            <a:pPr indent="0" lvl="0" marL="0" rtl="0" algn="l">
              <a:spcBef>
                <a:spcPts val="0"/>
              </a:spcBef>
              <a:spcAft>
                <a:spcPts val="0"/>
              </a:spcAft>
              <a:buNone/>
            </a:pPr>
            <a:r>
              <a:rPr lang="en">
                <a:solidFill>
                  <a:schemeClr val="dk1"/>
                </a:solidFill>
              </a:rPr>
              <a:t>Holy Week is the culmination of our Lenten journey. It’s a time to reflect on Jesus’ ultimate sacrifice and His love for us.</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en">
                <a:solidFill>
                  <a:schemeClr val="dk1"/>
                </a:solidFill>
              </a:rPr>
              <a:t>As we approach Easter, ask yourself these questions:</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has your journey through the virtues prepared you to follow Jesus more closely?</a:t>
            </a:r>
            <a:endParaRPr>
              <a:solidFill>
                <a:schemeClr val="dk1"/>
              </a:solidFill>
            </a:endParaRPr>
          </a:p>
          <a:p>
            <a:pPr indent="-298450" lvl="0" marL="457200" rtl="0" algn="l">
              <a:spcBef>
                <a:spcPts val="0"/>
              </a:spcBef>
              <a:spcAft>
                <a:spcPts val="0"/>
              </a:spcAft>
              <a:buClr>
                <a:schemeClr val="dk1"/>
              </a:buClr>
              <a:buSzPts val="1100"/>
              <a:buChar char="●"/>
            </a:pPr>
            <a:r>
              <a:rPr lang="en">
                <a:solidFill>
                  <a:schemeClr val="dk1"/>
                </a:solidFill>
              </a:rPr>
              <a:t>How can you carry these lessons forward beyond Lent?</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sz="1200">
                <a:solidFill>
                  <a:srgbClr val="D14500"/>
                </a:solidFill>
                <a:uFill>
                  <a:noFill/>
                </a:uFill>
                <a:hlinkClick r:id="rId2">
                  <a:extLst>
                    <a:ext uri="{A12FA001-AC4F-418D-AE19-62706E023703}">
                      <ahyp:hlinkClr val="tx"/>
                    </a:ext>
                  </a:extLst>
                </a:hlinkClick>
              </a:rPr>
              <a:t>Jesus' Crucifixion  </a:t>
            </a:r>
            <a:r>
              <a:rPr lang="en" sz="1200">
                <a:solidFill>
                  <a:srgbClr val="333333"/>
                </a:solidFill>
              </a:rPr>
              <a:t>© 2019 </a:t>
            </a:r>
            <a:r>
              <a:rPr lang="en" sz="1200">
                <a:solidFill>
                  <a:srgbClr val="333333"/>
                </a:solidFill>
                <a:highlight>
                  <a:srgbClr val="FFFFFF"/>
                </a:highlight>
              </a:rPr>
              <a:t>by  </a:t>
            </a:r>
            <a:r>
              <a:rPr lang="en" sz="1200">
                <a:solidFill>
                  <a:srgbClr val="333333"/>
                </a:solidFill>
              </a:rPr>
              <a:t>Paula Nash Giltner is licensed under</a:t>
            </a:r>
            <a:r>
              <a:rPr lang="en" sz="1200">
                <a:solidFill>
                  <a:srgbClr val="333333"/>
                </a:solidFill>
                <a:highlight>
                  <a:srgbClr val="FFFFFF"/>
                </a:highlight>
              </a:rPr>
              <a:t> </a:t>
            </a:r>
            <a:r>
              <a:rPr lang="en" sz="1200">
                <a:solidFill>
                  <a:srgbClr val="D14500"/>
                </a:solidFill>
                <a:uFill>
                  <a:noFill/>
                </a:uFill>
                <a:hlinkClick r:id="rId3">
                  <a:extLst>
                    <a:ext uri="{A12FA001-AC4F-418D-AE19-62706E023703}">
                      <ahyp:hlinkClr val="tx"/>
                    </a:ext>
                  </a:extLst>
                </a:hlinkClick>
              </a:rPr>
              <a:t>CC BY-NC-ND 4.0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t/>
            </a:r>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0" name="Shape 830"/>
        <p:cNvGrpSpPr/>
        <p:nvPr/>
      </p:nvGrpSpPr>
      <p:grpSpPr>
        <a:xfrm>
          <a:off x="0" y="0"/>
          <a:ext cx="0" cy="0"/>
          <a:chOff x="0" y="0"/>
          <a:chExt cx="0" cy="0"/>
        </a:xfrm>
      </p:grpSpPr>
      <p:sp>
        <p:nvSpPr>
          <p:cNvPr id="831" name="Google Shape;831;g31da9790b78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2" name="Google Shape;832;g31da9790b78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Please feel free to refer to this Mary’s Meals prayers if the students ever need to have a prayer to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1200"/>
              </a:spcBef>
              <a:spcAft>
                <a:spcPts val="0"/>
              </a:spcAft>
              <a:buClr>
                <a:schemeClr val="dk1"/>
              </a:buClr>
              <a:buSzPts val="1100"/>
              <a:buFont typeface="Arial"/>
              <a:buNone/>
            </a:pPr>
            <a:r>
              <a:rPr lang="en">
                <a:solidFill>
                  <a:schemeClr val="dk1"/>
                </a:solidFill>
              </a:rPr>
              <a:t>Charity is something that we feel in our hearts that leads us to do something to act on that feeling. Let’s create a list of words that have the same, or a similar, meaning as the word charity (synonyms). </a:t>
            </a:r>
            <a:endParaRPr>
              <a:solidFill>
                <a:schemeClr val="dk1"/>
              </a:solidFill>
            </a:endParaRPr>
          </a:p>
          <a:p>
            <a:pPr indent="0" lvl="0" marL="0" rtl="0" algn="l">
              <a:spcBef>
                <a:spcPts val="120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457200" rtl="0" algn="l">
              <a:lnSpc>
                <a:spcPct val="115000"/>
              </a:lnSpc>
              <a:spcBef>
                <a:spcPts val="1200"/>
              </a:spcBef>
              <a:spcAft>
                <a:spcPts val="0"/>
              </a:spcAft>
              <a:buClr>
                <a:schemeClr val="dk1"/>
              </a:buClr>
              <a:buSzPts val="1100"/>
              <a:buFont typeface="Arial"/>
              <a:buNone/>
            </a:pPr>
            <a:r>
              <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8" name="Shape 838"/>
        <p:cNvGrpSpPr/>
        <p:nvPr/>
      </p:nvGrpSpPr>
      <p:grpSpPr>
        <a:xfrm>
          <a:off x="0" y="0"/>
          <a:ext cx="0" cy="0"/>
          <a:chOff x="0" y="0"/>
          <a:chExt cx="0" cy="0"/>
        </a:xfrm>
      </p:grpSpPr>
      <p:sp>
        <p:nvSpPr>
          <p:cNvPr id="839" name="Google Shape;839;g31ea3055a0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0" name="Google Shape;840;g31ea3055a0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5" name="Shape 845"/>
        <p:cNvGrpSpPr/>
        <p:nvPr/>
      </p:nvGrpSpPr>
      <p:grpSpPr>
        <a:xfrm>
          <a:off x="0" y="0"/>
          <a:ext cx="0" cy="0"/>
          <a:chOff x="0" y="0"/>
          <a:chExt cx="0" cy="0"/>
        </a:xfrm>
      </p:grpSpPr>
      <p:sp>
        <p:nvSpPr>
          <p:cNvPr id="846" name="Google Shape;846;g320d146b1a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7" name="Google Shape;847;g320d146b1a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lnSpc>
                <a:spcPct val="115000"/>
              </a:lnSpc>
              <a:spcBef>
                <a:spcPts val="0"/>
              </a:spcBef>
              <a:spcAft>
                <a:spcPts val="0"/>
              </a:spcAft>
              <a:buNone/>
            </a:pPr>
            <a:r>
              <a:rPr i="1" lang="en">
                <a:solidFill>
                  <a:schemeClr val="dk1"/>
                </a:solidFill>
              </a:rPr>
              <a:t>Ask students to look at the crosses filled with post-it notes and reflect on what they did during Lent. </a:t>
            </a:r>
            <a:endParaRPr i="1">
              <a:solidFill>
                <a:schemeClr val="dk1"/>
              </a:solidFill>
            </a:endParaRPr>
          </a:p>
          <a:p>
            <a:pPr indent="0" lvl="0" marL="0" rtl="0" algn="l">
              <a:spcBef>
                <a:spcPts val="0"/>
              </a:spcBef>
              <a:spcAft>
                <a:spcPts val="0"/>
              </a:spcAft>
              <a:buNone/>
            </a:pPr>
            <a:r>
              <a:t/>
            </a:r>
            <a:endParaRPr i="1">
              <a:solidFill>
                <a:schemeClr val="dk1"/>
              </a:solidFill>
            </a:endParaRPr>
          </a:p>
          <a:p>
            <a:pPr indent="0" lvl="0" marL="0" rtl="0" algn="l">
              <a:lnSpc>
                <a:spcPct val="115000"/>
              </a:lnSpc>
              <a:spcBef>
                <a:spcPts val="0"/>
              </a:spcBef>
              <a:spcAft>
                <a:spcPts val="0"/>
              </a:spcAft>
              <a:buNone/>
            </a:pPr>
            <a:r>
              <a:rPr i="1" lang="en">
                <a:solidFill>
                  <a:schemeClr val="dk1"/>
                </a:solidFill>
              </a:rPr>
              <a:t>Ask some or all of the reflection questions. </a:t>
            </a:r>
            <a:endParaRPr i="1">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from Mary’s Meals</a:t>
            </a:r>
            <a:endParaRPr>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hanahal/stock.adobe.com,</a:t>
            </a:r>
            <a:r>
              <a:rPr lang="en">
                <a:solidFill>
                  <a:schemeClr val="dk1"/>
                </a:solidFill>
                <a:uFill>
                  <a:noFill/>
                </a:uFill>
                <a:hlinkClick r:id="rId2">
                  <a:extLst>
                    <a:ext uri="{A12FA001-AC4F-418D-AE19-62706E023703}">
                      <ahyp:hlinkClr val="tx"/>
                    </a:ext>
                  </a:extLst>
                </a:hlinkClick>
              </a:rPr>
              <a:t> </a:t>
            </a:r>
            <a:r>
              <a:rPr lang="en" u="sng">
                <a:solidFill>
                  <a:schemeClr val="hlink"/>
                </a:solidFill>
                <a:hlinkClick r:id="rId3"/>
              </a:rPr>
              <a:t>Multicolor post it notes</a:t>
            </a:r>
            <a:r>
              <a:rPr lang="en">
                <a:solidFill>
                  <a:schemeClr val="dk1"/>
                </a:solidFill>
              </a:rPr>
              <a:t> (Adobe Stock Education License).</a:t>
            </a:r>
            <a:endParaRPr>
              <a:solidFill>
                <a:schemeClr val="dk1"/>
              </a:solidFill>
            </a:endParaRPr>
          </a:p>
          <a:p>
            <a:pPr indent="0" lvl="0" marL="0" rtl="0" algn="l">
              <a:lnSpc>
                <a:spcPct val="200000"/>
              </a:lnSpc>
              <a:spcBef>
                <a:spcPts val="0"/>
              </a:spcBef>
              <a:spcAft>
                <a:spcPts val="0"/>
              </a:spcAft>
              <a:buClr>
                <a:schemeClr val="dk1"/>
              </a:buClr>
              <a:buSzPts val="1100"/>
              <a:buFont typeface="Arial"/>
              <a:buNone/>
            </a:pPr>
            <a:r>
              <a:t/>
            </a:r>
            <a:endParaRPr>
              <a:solidFill>
                <a:schemeClr val="dk1"/>
              </a:solidFill>
            </a:endParaRPr>
          </a:p>
        </p:txBody>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4" name="Shape 854"/>
        <p:cNvGrpSpPr/>
        <p:nvPr/>
      </p:nvGrpSpPr>
      <p:grpSpPr>
        <a:xfrm>
          <a:off x="0" y="0"/>
          <a:ext cx="0" cy="0"/>
          <a:chOff x="0" y="0"/>
          <a:chExt cx="0" cy="0"/>
        </a:xfrm>
      </p:grpSpPr>
      <p:sp>
        <p:nvSpPr>
          <p:cNvPr id="855" name="Google Shape;855;g31e73a18b7a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6" name="Google Shape;856;g31e73a18b7a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Introduce the connection between virtues and the 3 pillars of Lent</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Emphasize that virtues are the foundation of our faith and actions.</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Help students understand that each virtue supports the pillars of prayer, fasting and almsgiving, making them more meaningful and effective.</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During Lent, we explored the virtues of Hope, Faith, Justice/Kindness, Love of Neighbor, Wisdom, and Charity.</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These virtues guide us to live as Jesus taught, helping us grow closer to God and serve others.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Each virtue strengthens the three pillars of Lent:</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a:solidFill>
                  <a:schemeClr val="dk1"/>
                </a:solidFill>
              </a:rPr>
              <a:t>Prayer: Builds our relationship with God.</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a:solidFill>
                  <a:schemeClr val="dk1"/>
                </a:solidFill>
              </a:rPr>
              <a:t>Fasting: Helps us let go of distractions and grow spiritually.</a:t>
            </a:r>
            <a:endParaRPr>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lang="en">
                <a:solidFill>
                  <a:schemeClr val="dk1"/>
                </a:solidFill>
              </a:rPr>
              <a:t>Almsgiving: Encourages us to share our blessings with others.</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15000"/>
              </a:lnSpc>
              <a:spcBef>
                <a:spcPts val="0"/>
              </a:spcBef>
              <a:spcAft>
                <a:spcPts val="0"/>
              </a:spcAft>
              <a:buClr>
                <a:schemeClr val="dk1"/>
              </a:buClr>
              <a:buSzPts val="1100"/>
              <a:buFont typeface="Arial"/>
              <a:buNone/>
            </a:pPr>
            <a:r>
              <a:rPr lang="en">
                <a:solidFill>
                  <a:schemeClr val="dk1"/>
                </a:solidFill>
              </a:rPr>
              <a:t>As you think over the last six weeks,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Which virtue has been the most meaningful to you during Lent? How has it brought you closer to God?</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sacrifices did you make that you will remember for a long time?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sacrifice was the hardest for you?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What meant the most to you?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Why did you choose the sacrifices you chose? </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
                <a:solidFill>
                  <a:schemeClr val="dk1"/>
                </a:solidFill>
              </a:rPr>
              <a:t>Were there some that didn’t work well? Why?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a:t>
            </a:r>
            <a:r>
              <a:rPr b="1" lang="en">
                <a:solidFill>
                  <a:schemeClr val="dk1"/>
                </a:solidFill>
              </a:rPr>
              <a:t>ttribution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Image of 3 pillars: Found on Canva, edited to add in “Strong Relationship with God” and “Virtues”</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g320d146b1a1_0_2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1" name="Google Shape;871;g320d146b1a1_0_2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Give each student a new copy of the cross and encourage students to write down ideas of how they can continue to perform little acts of love even now that Lent is over.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lnSpc>
                <a:spcPct val="115000"/>
              </a:lnSpc>
              <a:spcBef>
                <a:spcPts val="0"/>
              </a:spcBef>
              <a:spcAft>
                <a:spcPts val="0"/>
              </a:spcAft>
              <a:buClr>
                <a:schemeClr val="dk1"/>
              </a:buClr>
              <a:buSzPts val="1100"/>
              <a:buFont typeface="Arial"/>
              <a:buNone/>
            </a:pPr>
            <a:r>
              <a:rPr i="1" lang="en">
                <a:solidFill>
                  <a:schemeClr val="dk1"/>
                </a:solidFill>
              </a:rPr>
              <a:t>Show the video from Mary’s Meals. Discuss ways that students can participate in Little Acts of Love through Mary’s Meals organization in the future.</a:t>
            </a:r>
            <a:r>
              <a:rPr lang="en">
                <a:solidFill>
                  <a:schemeClr val="dk1"/>
                </a:solidFill>
              </a:rPr>
              <a:t>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lnSpc>
                <a:spcPct val="115000"/>
              </a:lnSpc>
              <a:spcBef>
                <a:spcPts val="0"/>
              </a:spcBef>
              <a:spcAft>
                <a:spcPts val="0"/>
              </a:spcAft>
              <a:buNone/>
            </a:pPr>
            <a:r>
              <a:rPr lang="en">
                <a:solidFill>
                  <a:schemeClr val="dk1"/>
                </a:solidFill>
              </a:rPr>
              <a:t>You have filled your crosses during Lent with little acts of love. Doing little acts of love doesn’t have to end at Easter. Write some ways that you can continue to show charity through little acts of love at home, in our school, at church, in our community, or in our world.</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lnSpc>
                <a:spcPct val="115000"/>
              </a:lnSpc>
              <a:spcBef>
                <a:spcPts val="0"/>
              </a:spcBef>
              <a:spcAft>
                <a:spcPts val="0"/>
              </a:spcAft>
              <a:buNone/>
            </a:pPr>
            <a:r>
              <a:rPr lang="en">
                <a:solidFill>
                  <a:schemeClr val="dk1"/>
                </a:solidFill>
              </a:rPr>
              <a:t>Video clip: Child 31 </a:t>
            </a:r>
            <a:r>
              <a:rPr lang="en" u="sng">
                <a:solidFill>
                  <a:schemeClr val="hlink"/>
                </a:solidFill>
                <a:hlinkClick r:id="rId2"/>
              </a:rPr>
              <a:t>https://www.youtube.com/watch?v=aFU8cU-cICs&amp;t=802s</a:t>
            </a:r>
            <a:endParaRPr>
              <a:solidFill>
                <a:schemeClr val="dk1"/>
              </a:solidFill>
            </a:endParaRPr>
          </a:p>
          <a:p>
            <a:pPr indent="0" lvl="0" marL="0" rtl="0" algn="l">
              <a:lnSpc>
                <a:spcPct val="115000"/>
              </a:lnSpc>
              <a:spcBef>
                <a:spcPts val="0"/>
              </a:spcBef>
              <a:spcAft>
                <a:spcPts val="0"/>
              </a:spcAft>
              <a:buNone/>
            </a:pPr>
            <a:r>
              <a:rPr lang="en">
                <a:solidFill>
                  <a:schemeClr val="dk1"/>
                </a:solidFill>
              </a:rPr>
              <a:t>27:58-30:39</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lnSpc>
                <a:spcPct val="115000"/>
              </a:lnSpc>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7" name="Shape 877"/>
        <p:cNvGrpSpPr/>
        <p:nvPr/>
      </p:nvGrpSpPr>
      <p:grpSpPr>
        <a:xfrm>
          <a:off x="0" y="0"/>
          <a:ext cx="0" cy="0"/>
          <a:chOff x="0" y="0"/>
          <a:chExt cx="0" cy="0"/>
        </a:xfrm>
      </p:grpSpPr>
      <p:sp>
        <p:nvSpPr>
          <p:cNvPr id="878" name="Google Shape;878;g31e73a18b7a_1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79" name="Google Shape;879;g31e73a18b7a_1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31cbad9ff62_0_2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31cbad9ff62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b="1" lang="en">
                <a:solidFill>
                  <a:schemeClr val="dk1"/>
                </a:solidFill>
              </a:rPr>
              <a:t>Teacher Notes</a:t>
            </a:r>
            <a:endParaRPr b="1">
              <a:solidFill>
                <a:schemeClr val="dk1"/>
              </a:solidFill>
            </a:endParaRPr>
          </a:p>
          <a:p>
            <a:pPr indent="0" lvl="0" marL="0" rtl="0" algn="l">
              <a:spcBef>
                <a:spcPts val="0"/>
              </a:spcBef>
              <a:spcAft>
                <a:spcPts val="0"/>
              </a:spcAft>
              <a:buClr>
                <a:schemeClr val="dk1"/>
              </a:buClr>
              <a:buSzPts val="1100"/>
              <a:buFont typeface="Arial"/>
              <a:buNone/>
            </a:pPr>
            <a:r>
              <a:rPr i="1" lang="en">
                <a:solidFill>
                  <a:schemeClr val="dk1"/>
                </a:solidFill>
              </a:rPr>
              <a:t>Use Mary’s Meals as an example of an organization making a big impact through small acts.</a:t>
            </a:r>
            <a:br>
              <a:rPr i="1" lang="en">
                <a:solidFill>
                  <a:schemeClr val="dk1"/>
                </a:solidFill>
              </a:rPr>
            </a:br>
            <a:br>
              <a:rPr i="1" lang="en">
                <a:solidFill>
                  <a:schemeClr val="dk1"/>
                </a:solidFill>
              </a:rPr>
            </a:br>
            <a:r>
              <a:rPr i="1" lang="en">
                <a:solidFill>
                  <a:schemeClr val="dk1"/>
                </a:solidFill>
              </a:rPr>
              <a:t>Ask questions after the video is played.. </a:t>
            </a:r>
            <a:endParaRPr i="1">
              <a:solidFill>
                <a:schemeClr val="dk1"/>
              </a:solidFill>
            </a:endParaRPr>
          </a:p>
          <a:p>
            <a:pPr indent="0" lvl="0" marL="0" rtl="0" algn="l">
              <a:spcBef>
                <a:spcPts val="0"/>
              </a:spcBef>
              <a:spcAft>
                <a:spcPts val="0"/>
              </a:spcAft>
              <a:buClr>
                <a:schemeClr val="dk1"/>
              </a:buClr>
              <a:buSzPts val="1100"/>
              <a:buFont typeface="Arial"/>
              <a:buNone/>
            </a:pPr>
            <a:r>
              <a:t/>
            </a:r>
            <a:endParaRPr i="1">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Teacher Narration</a:t>
            </a:r>
            <a:endParaRPr b="1">
              <a:solidFill>
                <a:schemeClr val="dk1"/>
              </a:solidFill>
            </a:endParaRPr>
          </a:p>
          <a:p>
            <a:pPr indent="0" lvl="0" marL="0" rtl="0" algn="l">
              <a:spcBef>
                <a:spcPts val="0"/>
              </a:spcBef>
              <a:spcAft>
                <a:spcPts val="0"/>
              </a:spcAft>
              <a:buClr>
                <a:schemeClr val="dk1"/>
              </a:buClr>
              <a:buSzPts val="1100"/>
              <a:buFont typeface="Arial"/>
              <a:buNone/>
            </a:pPr>
            <a:r>
              <a:rPr lang="en">
                <a:solidFill>
                  <a:schemeClr val="dk1"/>
                </a:solidFill>
              </a:rPr>
              <a:t>Organizations like Mary’s Meals remind us that even small acts can make a huge difference. Did you know that donating $25.20 to Mary’s Meals can feed a child for an entire year? How can we practice almsgiving in our daily lives? How is the boy in the video showing a little act of love or almsgiving? (by carrying his sister and bringing her to school with him each day)</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Clr>
                <a:schemeClr val="dk1"/>
              </a:buClr>
              <a:buSzPts val="1100"/>
              <a:buFont typeface="Arial"/>
              <a:buNone/>
            </a:pPr>
            <a:r>
              <a:rPr b="1" lang="en">
                <a:solidFill>
                  <a:schemeClr val="dk1"/>
                </a:solidFill>
              </a:rPr>
              <a:t>Attribution</a:t>
            </a:r>
            <a:endParaRPr b="1">
              <a:solidFill>
                <a:schemeClr val="dk1"/>
              </a:solidFill>
            </a:endParaRPr>
          </a:p>
          <a:p>
            <a:pPr indent="0" lvl="0" marL="0" rtl="0" algn="l">
              <a:spcBef>
                <a:spcPts val="0"/>
              </a:spcBef>
              <a:spcAft>
                <a:spcPts val="0"/>
              </a:spcAft>
              <a:buNone/>
            </a:pPr>
            <a:r>
              <a:rPr lang="en">
                <a:solidFill>
                  <a:schemeClr val="dk1"/>
                </a:solidFill>
              </a:rPr>
              <a:t>Video: </a:t>
            </a:r>
            <a:r>
              <a:rPr lang="en" u="sng">
                <a:solidFill>
                  <a:schemeClr val="hlink"/>
                </a:solidFill>
                <a:hlinkClick r:id="rId2"/>
              </a:rPr>
              <a:t>https://youtu.be/dZPyYprEago?feature=shared</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b="1">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4" name="Shape 54"/>
        <p:cNvGrpSpPr/>
        <p:nvPr/>
      </p:nvGrpSpPr>
      <p:grpSpPr>
        <a:xfrm>
          <a:off x="0" y="0"/>
          <a:ext cx="0" cy="0"/>
          <a:chOff x="0" y="0"/>
          <a:chExt cx="0" cy="0"/>
        </a:xfrm>
      </p:grpSpPr>
      <p:sp>
        <p:nvSpPr>
          <p:cNvPr id="55" name="Google Shape;55;p14"/>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56" name="Google Shape;56;p14"/>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57" name="Google Shape;57;p1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8" name="Shape 58"/>
        <p:cNvGrpSpPr/>
        <p:nvPr/>
      </p:nvGrpSpPr>
      <p:grpSpPr>
        <a:xfrm>
          <a:off x="0" y="0"/>
          <a:ext cx="0" cy="0"/>
          <a:chOff x="0" y="0"/>
          <a:chExt cx="0" cy="0"/>
        </a:xfrm>
      </p:grpSpPr>
      <p:sp>
        <p:nvSpPr>
          <p:cNvPr id="59" name="Google Shape;59;p15"/>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60" name="Google Shape;60;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1" name="Shape 61"/>
        <p:cNvGrpSpPr/>
        <p:nvPr/>
      </p:nvGrpSpPr>
      <p:grpSpPr>
        <a:xfrm>
          <a:off x="0" y="0"/>
          <a:ext cx="0" cy="0"/>
          <a:chOff x="0" y="0"/>
          <a:chExt cx="0" cy="0"/>
        </a:xfrm>
      </p:grpSpPr>
      <p:sp>
        <p:nvSpPr>
          <p:cNvPr id="62" name="Google Shape;62;p1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3" name="Google Shape;63;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64" name="Google Shape;64;p1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65" name="Shape 65"/>
        <p:cNvGrpSpPr/>
        <p:nvPr/>
      </p:nvGrpSpPr>
      <p:grpSpPr>
        <a:xfrm>
          <a:off x="0" y="0"/>
          <a:ext cx="0" cy="0"/>
          <a:chOff x="0" y="0"/>
          <a:chExt cx="0" cy="0"/>
        </a:xfrm>
      </p:grpSpPr>
      <p:sp>
        <p:nvSpPr>
          <p:cNvPr id="66" name="Google Shape;66;p17"/>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67" name="Google Shape;67;p17"/>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8" name="Google Shape;68;p17"/>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69" name="Google Shape;69;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0" name="Shape 70"/>
        <p:cNvGrpSpPr/>
        <p:nvPr/>
      </p:nvGrpSpPr>
      <p:grpSpPr>
        <a:xfrm>
          <a:off x="0" y="0"/>
          <a:ext cx="0" cy="0"/>
          <a:chOff x="0" y="0"/>
          <a:chExt cx="0" cy="0"/>
        </a:xfrm>
      </p:grpSpPr>
      <p:sp>
        <p:nvSpPr>
          <p:cNvPr id="71" name="Google Shape;71;p18"/>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72" name="Google Shape;72;p1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73" name="Shape 73"/>
        <p:cNvGrpSpPr/>
        <p:nvPr/>
      </p:nvGrpSpPr>
      <p:grpSpPr>
        <a:xfrm>
          <a:off x="0" y="0"/>
          <a:ext cx="0" cy="0"/>
          <a:chOff x="0" y="0"/>
          <a:chExt cx="0" cy="0"/>
        </a:xfrm>
      </p:grpSpPr>
      <p:sp>
        <p:nvSpPr>
          <p:cNvPr id="74" name="Google Shape;74;p19"/>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75" name="Google Shape;75;p19"/>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76" name="Google Shape;76;p1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77" name="Shape 77"/>
        <p:cNvGrpSpPr/>
        <p:nvPr/>
      </p:nvGrpSpPr>
      <p:grpSpPr>
        <a:xfrm>
          <a:off x="0" y="0"/>
          <a:ext cx="0" cy="0"/>
          <a:chOff x="0" y="0"/>
          <a:chExt cx="0" cy="0"/>
        </a:xfrm>
      </p:grpSpPr>
      <p:sp>
        <p:nvSpPr>
          <p:cNvPr id="78" name="Google Shape;78;p20"/>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79" name="Google Shape;79;p2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80" name="Shape 80"/>
        <p:cNvGrpSpPr/>
        <p:nvPr/>
      </p:nvGrpSpPr>
      <p:grpSpPr>
        <a:xfrm>
          <a:off x="0" y="0"/>
          <a:ext cx="0" cy="0"/>
          <a:chOff x="0" y="0"/>
          <a:chExt cx="0" cy="0"/>
        </a:xfrm>
      </p:grpSpPr>
      <p:sp>
        <p:nvSpPr>
          <p:cNvPr id="81" name="Google Shape;81;p21"/>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21"/>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83" name="Google Shape;83;p21"/>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84" name="Google Shape;84;p21"/>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85" name="Google Shape;85;p2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22"/>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88" name="Google Shape;88;p2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sp>
        <p:nvSpPr>
          <p:cNvPr id="90" name="Google Shape;90;p2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91" name="Google Shape;91;p23"/>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92" name="Google Shape;92;p2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3" name="Shape 93"/>
        <p:cNvGrpSpPr/>
        <p:nvPr/>
      </p:nvGrpSpPr>
      <p:grpSpPr>
        <a:xfrm>
          <a:off x="0" y="0"/>
          <a:ext cx="0" cy="0"/>
          <a:chOff x="0" y="0"/>
          <a:chExt cx="0" cy="0"/>
        </a:xfrm>
      </p:grpSpPr>
      <p:sp>
        <p:nvSpPr>
          <p:cNvPr id="94" name="Google Shape;94;p2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53" name="Google Shape;53;p13"/>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xml"/><Relationship Id="rId3" Type="http://schemas.openxmlformats.org/officeDocument/2006/relationships/image" Target="../media/image9.png"/><Relationship Id="rId4" Type="http://schemas.openxmlformats.org/officeDocument/2006/relationships/slide" Target="/ppt/slides/slide2.xml"/><Relationship Id="rId11" Type="http://schemas.openxmlformats.org/officeDocument/2006/relationships/slide" Target="/ppt/slides/slide76.xml"/><Relationship Id="rId10" Type="http://schemas.openxmlformats.org/officeDocument/2006/relationships/slide" Target="/ppt/slides/slide61.xml"/><Relationship Id="rId12" Type="http://schemas.openxmlformats.org/officeDocument/2006/relationships/slide" Target="/ppt/slides/slide84.xml"/><Relationship Id="rId9" Type="http://schemas.openxmlformats.org/officeDocument/2006/relationships/image" Target="../media/image7.png"/><Relationship Id="rId5" Type="http://schemas.openxmlformats.org/officeDocument/2006/relationships/slide" Target="/ppt/slides/slide14.xml"/><Relationship Id="rId6" Type="http://schemas.openxmlformats.org/officeDocument/2006/relationships/slide" Target="/ppt/slides/slide25.xml"/><Relationship Id="rId7" Type="http://schemas.openxmlformats.org/officeDocument/2006/relationships/slide" Target="/ppt/slides/slide37.xml"/><Relationship Id="rId8" Type="http://schemas.openxmlformats.org/officeDocument/2006/relationships/slide" Target="/ppt/slides/slide4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0.xml"/><Relationship Id="rId3" Type="http://schemas.openxmlformats.org/officeDocument/2006/relationships/image" Target="../media/image8.png"/><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1.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image" Target="../media/image20.png"/><Relationship Id="rId4" Type="http://schemas.openxmlformats.org/officeDocument/2006/relationships/hyperlink" Target="https://www.canva.com/design/DAGZpsVLpWk/t5Kt4CYWXzOWot5C1Ytm5w/edit" TargetMode="External"/><Relationship Id="rId5" Type="http://schemas.openxmlformats.org/officeDocument/2006/relationships/hyperlink" Target="https://www.canva.com/design/DAGZpsVLpWk/t5Kt4CYWXzOWot5C1Ytm5w/edit"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 Id="rId3" Type="http://schemas.openxmlformats.org/officeDocument/2006/relationships/image" Target="../media/image19.png"/><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1.png"/><Relationship Id="rId4" Type="http://schemas.openxmlformats.org/officeDocument/2006/relationships/image" Target="../media/image13.jpg"/><Relationship Id="rId5" Type="http://schemas.openxmlformats.org/officeDocument/2006/relationships/image" Target="../media/image3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13.jpg"/><Relationship Id="rId5" Type="http://schemas.openxmlformats.org/officeDocument/2006/relationships/image" Target="../media/image3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22.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xml"/><Relationship Id="rId3" Type="http://schemas.openxmlformats.org/officeDocument/2006/relationships/image" Target="../media/image19.pn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0.png"/><Relationship Id="rId4" Type="http://schemas.openxmlformats.org/officeDocument/2006/relationships/hyperlink" Target="http://www.youtube.com/watch?v=F4kq8NWKmnM" TargetMode="External"/><Relationship Id="rId5"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3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2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4.xml"/><Relationship Id="rId3" Type="http://schemas.openxmlformats.org/officeDocument/2006/relationships/image" Target="../media/image2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5.xml"/><Relationship Id="rId3" Type="http://schemas.openxmlformats.org/officeDocument/2006/relationships/image" Target="../media/image19.png"/><Relationship Id="rId4" Type="http://schemas.openxmlformats.org/officeDocument/2006/relationships/image" Target="../media/image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8.png"/><Relationship Id="rId4"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1.png"/><Relationship Id="rId4" Type="http://schemas.openxmlformats.org/officeDocument/2006/relationships/image" Target="../media/image13.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21.png"/><Relationship Id="rId4" Type="http://schemas.openxmlformats.org/officeDocument/2006/relationships/image" Target="../media/image1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9.png"/><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22.png"/><Relationship Id="rId4" Type="http://schemas.openxmlformats.org/officeDocument/2006/relationships/image" Target="../media/image26.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22.png"/><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10.png"/><Relationship Id="rId4" Type="http://schemas.openxmlformats.org/officeDocument/2006/relationships/hyperlink" Target="http://www.youtube.com/watch?v=qxic0aMKAv0" TargetMode="External"/><Relationship Id="rId5" Type="http://schemas.openxmlformats.org/officeDocument/2006/relationships/image" Target="../media/image24.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6.png"/><Relationship Id="rId4" Type="http://schemas.openxmlformats.org/officeDocument/2006/relationships/image" Target="../media/image5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2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6.xml"/><Relationship Id="rId3" Type="http://schemas.openxmlformats.org/officeDocument/2006/relationships/image" Target="../media/image20.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7.xml"/><Relationship Id="rId3" Type="http://schemas.openxmlformats.org/officeDocument/2006/relationships/image" Target="../media/image19.png"/><Relationship Id="rId4" Type="http://schemas.openxmlformats.org/officeDocument/2006/relationships/image" Target="../media/image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2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9.png"/><Relationship Id="rId4" Type="http://schemas.openxmlformats.org/officeDocument/2006/relationships/image" Target="../media/image11.jp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 Id="rId3" Type="http://schemas.openxmlformats.org/officeDocument/2006/relationships/image" Target="../media/image21.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1.xml"/><Relationship Id="rId3" Type="http://schemas.openxmlformats.org/officeDocument/2006/relationships/image" Target="../media/image21.png"/><Relationship Id="rId4" Type="http://schemas.openxmlformats.org/officeDocument/2006/relationships/image" Target="../media/image4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2.xml"/><Relationship Id="rId3" Type="http://schemas.openxmlformats.org/officeDocument/2006/relationships/image" Target="../media/image22.png"/><Relationship Id="rId4" Type="http://schemas.openxmlformats.org/officeDocument/2006/relationships/image" Target="../media/image29.jp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 Id="rId3" Type="http://schemas.openxmlformats.org/officeDocument/2006/relationships/image" Target="../media/image22.png"/><Relationship Id="rId4" Type="http://schemas.openxmlformats.org/officeDocument/2006/relationships/image" Target="../media/image29.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4.xml"/><Relationship Id="rId3" Type="http://schemas.openxmlformats.org/officeDocument/2006/relationships/comments" Target="../comments/comment1.xml"/><Relationship Id="rId4" Type="http://schemas.openxmlformats.org/officeDocument/2006/relationships/image" Target="../media/image10.png"/><Relationship Id="rId5" Type="http://schemas.openxmlformats.org/officeDocument/2006/relationships/hyperlink" Target="http://www.youtube.com/watch?v=DGv2LGGvfQ4" TargetMode="External"/><Relationship Id="rId6" Type="http://schemas.openxmlformats.org/officeDocument/2006/relationships/image" Target="../media/image31.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5.xml"/><Relationship Id="rId3" Type="http://schemas.openxmlformats.org/officeDocument/2006/relationships/image" Target="../media/image6.png"/><Relationship Id="rId4" Type="http://schemas.openxmlformats.org/officeDocument/2006/relationships/image" Target="../media/image38.jp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 Id="rId3" Type="http://schemas.openxmlformats.org/officeDocument/2006/relationships/image" Target="../media/image27.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20.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8.xml"/><Relationship Id="rId3" Type="http://schemas.openxmlformats.org/officeDocument/2006/relationships/image" Target="../media/image2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19.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5.xml"/><Relationship Id="rId3" Type="http://schemas.openxmlformats.org/officeDocument/2006/relationships/image" Target="../media/image8.png"/><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1.xml"/><Relationship Id="rId3" Type="http://schemas.openxmlformats.org/officeDocument/2006/relationships/image" Target="../media/image8.png"/><Relationship Id="rId4" Type="http://schemas.openxmlformats.org/officeDocument/2006/relationships/image" Target="../media/image14.png"/><Relationship Id="rId5" Type="http://schemas.openxmlformats.org/officeDocument/2006/relationships/image" Target="../media/image28.png"/><Relationship Id="rId6" Type="http://schemas.openxmlformats.org/officeDocument/2006/relationships/image" Target="../media/image33.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 Id="rId3" Type="http://schemas.openxmlformats.org/officeDocument/2006/relationships/image" Target="../media/image21.png"/><Relationship Id="rId4" Type="http://schemas.openxmlformats.org/officeDocument/2006/relationships/image" Target="../media/image36.png"/><Relationship Id="rId5" Type="http://schemas.openxmlformats.org/officeDocument/2006/relationships/image" Target="../media/image48.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3.xml"/><Relationship Id="rId3" Type="http://schemas.openxmlformats.org/officeDocument/2006/relationships/comments" Target="../comments/comment2.xml"/><Relationship Id="rId4" Type="http://schemas.openxmlformats.org/officeDocument/2006/relationships/image" Target="../media/image21.png"/><Relationship Id="rId5" Type="http://schemas.openxmlformats.org/officeDocument/2006/relationships/image" Target="../media/image51.png"/><Relationship Id="rId6" Type="http://schemas.openxmlformats.org/officeDocument/2006/relationships/image" Target="../media/image4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22.png"/><Relationship Id="rId4" Type="http://schemas.openxmlformats.org/officeDocument/2006/relationships/image" Target="../media/image50.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5.xml"/><Relationship Id="rId3" Type="http://schemas.openxmlformats.org/officeDocument/2006/relationships/image" Target="../media/image22.png"/><Relationship Id="rId4" Type="http://schemas.openxmlformats.org/officeDocument/2006/relationships/image" Target="../media/image50.pn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6.xml"/><Relationship Id="rId3" Type="http://schemas.openxmlformats.org/officeDocument/2006/relationships/image" Target="../media/image10.png"/><Relationship Id="rId4" Type="http://schemas.openxmlformats.org/officeDocument/2006/relationships/image" Target="../media/image4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7.xml"/><Relationship Id="rId3" Type="http://schemas.openxmlformats.org/officeDocument/2006/relationships/comments" Target="../comments/comment3.xml"/><Relationship Id="rId4" Type="http://schemas.openxmlformats.org/officeDocument/2006/relationships/image" Target="../media/image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8.xml"/><Relationship Id="rId3" Type="http://schemas.openxmlformats.org/officeDocument/2006/relationships/image" Target="../media/image27.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9.xml"/><Relationship Id="rId3" Type="http://schemas.openxmlformats.org/officeDocument/2006/relationships/image" Target="../media/image2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3.jp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60.xml"/><Relationship Id="rId3" Type="http://schemas.openxmlformats.org/officeDocument/2006/relationships/image" Target="../media/image2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1.xml"/><Relationship Id="rId3" Type="http://schemas.openxmlformats.org/officeDocument/2006/relationships/image" Target="../media/image19.png"/><Relationship Id="rId4" Type="http://schemas.openxmlformats.org/officeDocument/2006/relationships/image" Target="../media/image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2.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3.xml"/><Relationship Id="rId3" Type="http://schemas.openxmlformats.org/officeDocument/2006/relationships/image" Target="../media/image8.png"/><Relationship Id="rId4" Type="http://schemas.openxmlformats.org/officeDocument/2006/relationships/image" Target="../media/image54.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4.xml"/><Relationship Id="rId3" Type="http://schemas.openxmlformats.org/officeDocument/2006/relationships/image" Target="../media/image21.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5.xml"/><Relationship Id="rId3" Type="http://schemas.openxmlformats.org/officeDocument/2006/relationships/image" Target="../media/image2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6.xml"/><Relationship Id="rId3" Type="http://schemas.openxmlformats.org/officeDocument/2006/relationships/image" Target="../media/image21.pn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7.xml"/><Relationship Id="rId3" Type="http://schemas.openxmlformats.org/officeDocument/2006/relationships/image" Target="../media/image2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8.xml"/><Relationship Id="rId3" Type="http://schemas.openxmlformats.org/officeDocument/2006/relationships/image" Target="../media/image22.png"/><Relationship Id="rId4" Type="http://schemas.openxmlformats.org/officeDocument/2006/relationships/image" Target="../media/image44.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9.xml"/><Relationship Id="rId3" Type="http://schemas.openxmlformats.org/officeDocument/2006/relationships/image" Target="../media/image22.png"/><Relationship Id="rId4" Type="http://schemas.openxmlformats.org/officeDocument/2006/relationships/image" Target="../media/image4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5.jp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0.xml"/><Relationship Id="rId3" Type="http://schemas.openxmlformats.org/officeDocument/2006/relationships/image" Target="../media/image22.png"/><Relationship Id="rId4" Type="http://schemas.openxmlformats.org/officeDocument/2006/relationships/image" Target="../media/image44.png"/></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1.xml"/><Relationship Id="rId3" Type="http://schemas.openxmlformats.org/officeDocument/2006/relationships/image" Target="../media/image10.png"/><Relationship Id="rId4" Type="http://schemas.openxmlformats.org/officeDocument/2006/relationships/hyperlink" Target="http://www.youtube.com/watch?v=LMIkrC09NpI" TargetMode="External"/><Relationship Id="rId5" Type="http://schemas.openxmlformats.org/officeDocument/2006/relationships/image" Target="../media/image40.jp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2.xml"/><Relationship Id="rId3" Type="http://schemas.openxmlformats.org/officeDocument/2006/relationships/image" Target="../media/image6.png"/><Relationship Id="rId4" Type="http://schemas.openxmlformats.org/officeDocument/2006/relationships/hyperlink" Target="http://www.youtube.com/watch?v=MWM58Xa_ztA" TargetMode="External"/><Relationship Id="rId5" Type="http://schemas.openxmlformats.org/officeDocument/2006/relationships/image" Target="../media/image41.jp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3.xml"/><Relationship Id="rId3" Type="http://schemas.openxmlformats.org/officeDocument/2006/relationships/image" Target="../media/image27.pn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4.xml"/><Relationship Id="rId3" Type="http://schemas.openxmlformats.org/officeDocument/2006/relationships/image" Target="../media/image2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5.xml"/><Relationship Id="rId3" Type="http://schemas.openxmlformats.org/officeDocument/2006/relationships/image" Target="../media/image20.png"/></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6.xml"/><Relationship Id="rId3" Type="http://schemas.openxmlformats.org/officeDocument/2006/relationships/image" Target="../media/image19.png"/><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7.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8.xml"/><Relationship Id="rId3" Type="http://schemas.openxmlformats.org/officeDocument/2006/relationships/image" Target="../media/image9.png"/><Relationship Id="rId4" Type="http://schemas.openxmlformats.org/officeDocument/2006/relationships/image" Target="../media/image14.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9.xml"/><Relationship Id="rId3" Type="http://schemas.openxmlformats.org/officeDocument/2006/relationships/image" Target="../media/image6.png"/><Relationship Id="rId4" Type="http://schemas.openxmlformats.org/officeDocument/2006/relationships/image" Target="../media/image4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1.jp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0.xml"/><Relationship Id="rId3" Type="http://schemas.openxmlformats.org/officeDocument/2006/relationships/image" Target="../media/image6.png"/><Relationship Id="rId4" Type="http://schemas.openxmlformats.org/officeDocument/2006/relationships/image" Target="../media/image42.jpg"/><Relationship Id="rId5" Type="http://schemas.openxmlformats.org/officeDocument/2006/relationships/image" Target="../media/image47.jp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1.xml"/><Relationship Id="rId3" Type="http://schemas.openxmlformats.org/officeDocument/2006/relationships/image" Target="../media/image6.png"/><Relationship Id="rId4" Type="http://schemas.openxmlformats.org/officeDocument/2006/relationships/image" Target="../media/image53.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2.xml"/><Relationship Id="rId3" Type="http://schemas.openxmlformats.org/officeDocument/2006/relationships/image" Target="../media/image10.png"/><Relationship Id="rId4" Type="http://schemas.openxmlformats.org/officeDocument/2006/relationships/hyperlink" Target="http://drive.google.com/file/d/1EqhKB9AzYi6YdW360mHoFgFrip2tgxKA/view" TargetMode="External"/><Relationship Id="rId5" Type="http://schemas.openxmlformats.org/officeDocument/2006/relationships/image" Target="../media/image3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3.xml"/><Relationship Id="rId3" Type="http://schemas.openxmlformats.org/officeDocument/2006/relationships/image" Target="../media/image22.png"/><Relationship Id="rId4" Type="http://schemas.openxmlformats.org/officeDocument/2006/relationships/hyperlink" Target="https://www.bible.com/bible/compare/LUK.23.33" TargetMode="External"/><Relationship Id="rId5" Type="http://schemas.openxmlformats.org/officeDocument/2006/relationships/hyperlink" Target="https://www.bible.com/bible/compare/LUK.23.33" TargetMode="External"/><Relationship Id="rId6" Type="http://schemas.openxmlformats.org/officeDocument/2006/relationships/image" Target="../media/image43.png"/></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4.xml"/><Relationship Id="rId3" Type="http://schemas.openxmlformats.org/officeDocument/2006/relationships/image" Target="../media/image6.png"/></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5.xml"/><Relationship Id="rId3" Type="http://schemas.openxmlformats.org/officeDocument/2006/relationships/image" Target="../media/image19.png"/><Relationship Id="rId4" Type="http://schemas.openxmlformats.org/officeDocument/2006/relationships/image" Target="../media/image7.pn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6.xml"/><Relationship Id="rId3" Type="http://schemas.openxmlformats.org/officeDocument/2006/relationships/image" Target="../media/image9.png"/><Relationship Id="rId4" Type="http://schemas.openxmlformats.org/officeDocument/2006/relationships/image" Target="../media/image25.png"/><Relationship Id="rId5" Type="http://schemas.openxmlformats.org/officeDocument/2006/relationships/image" Target="../media/image30.pn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87.xml"/><Relationship Id="rId3" Type="http://schemas.openxmlformats.org/officeDocument/2006/relationships/image" Target="../media/image9.png"/><Relationship Id="rId4" Type="http://schemas.openxmlformats.org/officeDocument/2006/relationships/image" Target="../media/image12.png"/><Relationship Id="rId5" Type="http://schemas.openxmlformats.org/officeDocument/2006/relationships/image" Target="../media/image7.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8.xml"/><Relationship Id="rId3" Type="http://schemas.openxmlformats.org/officeDocument/2006/relationships/image" Target="../media/image10.png"/><Relationship Id="rId4" Type="http://schemas.openxmlformats.org/officeDocument/2006/relationships/hyperlink" Target="http://drive.google.com/file/d/1rzent2H5kY-qjxUn_fNYQ1hsr4tm8A2M/view" TargetMode="External"/><Relationship Id="rId5" Type="http://schemas.openxmlformats.org/officeDocument/2006/relationships/image" Target="../media/image39.png"/></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9.xml"/><Relationship Id="rId3" Type="http://schemas.openxmlformats.org/officeDocument/2006/relationships/image" Target="../media/image1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10.png"/><Relationship Id="rId4" Type="http://schemas.openxmlformats.org/officeDocument/2006/relationships/hyperlink" Target="http://www.youtube.com/watch?v=dZPyYprEago" TargetMode="External"/><Relationship Id="rId5"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pic>
        <p:nvPicPr>
          <p:cNvPr id="99" name="Google Shape;99;p25"/>
          <p:cNvPicPr preferRelativeResize="0"/>
          <p:nvPr/>
        </p:nvPicPr>
        <p:blipFill>
          <a:blip r:embed="rId3">
            <a:alphaModFix/>
          </a:blip>
          <a:stretch>
            <a:fillRect/>
          </a:stretch>
        </p:blipFill>
        <p:spPr>
          <a:xfrm>
            <a:off x="0" y="0"/>
            <a:ext cx="9144000" cy="5143511"/>
          </a:xfrm>
          <a:prstGeom prst="rect">
            <a:avLst/>
          </a:prstGeom>
          <a:noFill/>
          <a:ln>
            <a:noFill/>
          </a:ln>
        </p:spPr>
      </p:pic>
      <p:sp>
        <p:nvSpPr>
          <p:cNvPr id="100" name="Google Shape;100;p25"/>
          <p:cNvSpPr txBox="1"/>
          <p:nvPr/>
        </p:nvSpPr>
        <p:spPr>
          <a:xfrm>
            <a:off x="867600" y="1194400"/>
            <a:ext cx="3596100" cy="25449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lt1"/>
              </a:buClr>
              <a:buSzPts val="2400"/>
              <a:buAutoNum type="arabicPeriod"/>
            </a:pPr>
            <a:r>
              <a:rPr b="1" lang="en" sz="2400" u="sng">
                <a:solidFill>
                  <a:schemeClr val="lt1"/>
                </a:solidFill>
                <a:hlinkClick action="ppaction://hlinksldjump" r:id="rId4">
                  <a:extLst>
                    <a:ext uri="{A12FA001-AC4F-418D-AE19-62706E023703}">
                      <ahyp:hlinkClr val="tx"/>
                    </a:ext>
                  </a:extLst>
                </a:hlinkClick>
              </a:rPr>
              <a:t>Introduction</a:t>
            </a:r>
            <a:endParaRPr b="1" sz="2400">
              <a:solidFill>
                <a:schemeClr val="lt1"/>
              </a:solidFill>
            </a:endParaRPr>
          </a:p>
          <a:p>
            <a:pPr indent="-381000" lvl="0" marL="457200" rtl="0" algn="l">
              <a:spcBef>
                <a:spcPts val="1000"/>
              </a:spcBef>
              <a:spcAft>
                <a:spcPts val="0"/>
              </a:spcAft>
              <a:buClr>
                <a:schemeClr val="lt1"/>
              </a:buClr>
              <a:buSzPts val="2400"/>
              <a:buAutoNum type="arabicPeriod"/>
            </a:pPr>
            <a:r>
              <a:rPr b="1" lang="en" sz="2400" u="sng">
                <a:solidFill>
                  <a:schemeClr val="lt1"/>
                </a:solidFill>
                <a:hlinkClick action="ppaction://hlinksldjump" r:id="rId5">
                  <a:extLst>
                    <a:ext uri="{A12FA001-AC4F-418D-AE19-62706E023703}">
                      <ahyp:hlinkClr val="tx"/>
                    </a:ext>
                  </a:extLst>
                </a:hlinkClick>
              </a:rPr>
              <a:t>Faith</a:t>
            </a:r>
            <a:endParaRPr sz="2400">
              <a:solidFill>
                <a:schemeClr val="lt1"/>
              </a:solidFill>
            </a:endParaRPr>
          </a:p>
          <a:p>
            <a:pPr indent="-381000" lvl="0" marL="457200" rtl="0" algn="l">
              <a:spcBef>
                <a:spcPts val="1000"/>
              </a:spcBef>
              <a:spcAft>
                <a:spcPts val="0"/>
              </a:spcAft>
              <a:buClr>
                <a:schemeClr val="lt1"/>
              </a:buClr>
              <a:buSzPts val="2400"/>
              <a:buAutoNum type="arabicPeriod"/>
            </a:pPr>
            <a:r>
              <a:rPr b="1" lang="en" sz="2400" u="sng">
                <a:solidFill>
                  <a:schemeClr val="lt1"/>
                </a:solidFill>
                <a:hlinkClick action="ppaction://hlinksldjump" r:id="rId6">
                  <a:extLst>
                    <a:ext uri="{A12FA001-AC4F-418D-AE19-62706E023703}">
                      <ahyp:hlinkClr val="tx"/>
                    </a:ext>
                  </a:extLst>
                </a:hlinkClick>
              </a:rPr>
              <a:t>Hope</a:t>
            </a:r>
            <a:endParaRPr sz="2400">
              <a:solidFill>
                <a:schemeClr val="lt1"/>
              </a:solidFill>
            </a:endParaRPr>
          </a:p>
          <a:p>
            <a:pPr indent="-381000" lvl="0" marL="457200" rtl="0" algn="l">
              <a:spcBef>
                <a:spcPts val="1000"/>
              </a:spcBef>
              <a:spcAft>
                <a:spcPts val="0"/>
              </a:spcAft>
              <a:buClr>
                <a:schemeClr val="lt1"/>
              </a:buClr>
              <a:buSzPts val="2400"/>
              <a:buAutoNum type="arabicPeriod"/>
            </a:pPr>
            <a:r>
              <a:rPr b="1" lang="en" sz="2400" u="sng">
                <a:solidFill>
                  <a:schemeClr val="lt1"/>
                </a:solidFill>
                <a:hlinkClick action="ppaction://hlinksldjump" r:id="rId7">
                  <a:extLst>
                    <a:ext uri="{A12FA001-AC4F-418D-AE19-62706E023703}">
                      <ahyp:hlinkClr val="tx"/>
                    </a:ext>
                  </a:extLst>
                </a:hlinkClick>
              </a:rPr>
              <a:t>Justice (Kindness)</a:t>
            </a:r>
            <a:endParaRPr sz="2400">
              <a:solidFill>
                <a:schemeClr val="lt1"/>
              </a:solidFill>
            </a:endParaRPr>
          </a:p>
          <a:p>
            <a:pPr indent="-381000" lvl="0" marL="457200" rtl="0" algn="l">
              <a:spcBef>
                <a:spcPts val="1000"/>
              </a:spcBef>
              <a:spcAft>
                <a:spcPts val="1000"/>
              </a:spcAft>
              <a:buClr>
                <a:schemeClr val="lt1"/>
              </a:buClr>
              <a:buSzPts val="2400"/>
              <a:buAutoNum type="arabicPeriod"/>
            </a:pPr>
            <a:r>
              <a:rPr b="1" lang="en" sz="2400" u="sng">
                <a:solidFill>
                  <a:schemeClr val="lt1"/>
                </a:solidFill>
                <a:hlinkClick action="ppaction://hlinksldjump" r:id="rId8">
                  <a:extLst>
                    <a:ext uri="{A12FA001-AC4F-418D-AE19-62706E023703}">
                      <ahyp:hlinkClr val="tx"/>
                    </a:ext>
                  </a:extLst>
                </a:hlinkClick>
              </a:rPr>
              <a:t>Love of Neighbor</a:t>
            </a:r>
            <a:endParaRPr sz="2400">
              <a:solidFill>
                <a:srgbClr val="FFFFFF"/>
              </a:solidFill>
            </a:endParaRPr>
          </a:p>
        </p:txBody>
      </p:sp>
      <p:grpSp>
        <p:nvGrpSpPr>
          <p:cNvPr id="101" name="Google Shape;101;p25"/>
          <p:cNvGrpSpPr/>
          <p:nvPr/>
        </p:nvGrpSpPr>
        <p:grpSpPr>
          <a:xfrm>
            <a:off x="353225" y="90700"/>
            <a:ext cx="8433300" cy="722700"/>
            <a:chOff x="353225" y="90700"/>
            <a:chExt cx="8433300" cy="722700"/>
          </a:xfrm>
        </p:grpSpPr>
        <p:sp>
          <p:nvSpPr>
            <p:cNvPr id="102" name="Google Shape;102;p25"/>
            <p:cNvSpPr txBox="1"/>
            <p:nvPr/>
          </p:nvSpPr>
          <p:spPr>
            <a:xfrm>
              <a:off x="353225" y="166900"/>
              <a:ext cx="84333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lt1"/>
                  </a:solidFill>
                </a:rPr>
                <a:t>Little Acts of Love for Len</a:t>
              </a:r>
              <a:endParaRPr b="1" sz="3000">
                <a:solidFill>
                  <a:schemeClr val="lt1"/>
                </a:solidFill>
              </a:endParaRPr>
            </a:p>
          </p:txBody>
        </p:sp>
        <p:pic>
          <p:nvPicPr>
            <p:cNvPr id="103" name="Google Shape;103;p25"/>
            <p:cNvPicPr preferRelativeResize="0"/>
            <p:nvPr/>
          </p:nvPicPr>
          <p:blipFill rotWithShape="1">
            <a:blip r:embed="rId9">
              <a:alphaModFix/>
            </a:blip>
            <a:srcRect b="1205" l="0" r="30700" t="0"/>
            <a:stretch/>
          </p:blipFill>
          <p:spPr>
            <a:xfrm>
              <a:off x="6846878" y="90700"/>
              <a:ext cx="453473" cy="646499"/>
            </a:xfrm>
            <a:prstGeom prst="rect">
              <a:avLst/>
            </a:prstGeom>
            <a:noFill/>
            <a:ln>
              <a:noFill/>
            </a:ln>
          </p:spPr>
        </p:pic>
      </p:grpSp>
      <p:sp>
        <p:nvSpPr>
          <p:cNvPr id="104" name="Google Shape;104;p25"/>
          <p:cNvSpPr txBox="1"/>
          <p:nvPr/>
        </p:nvSpPr>
        <p:spPr>
          <a:xfrm>
            <a:off x="4669575" y="1194400"/>
            <a:ext cx="3868500" cy="2047200"/>
          </a:xfrm>
          <a:prstGeom prst="rect">
            <a:avLst/>
          </a:prstGeom>
          <a:noFill/>
          <a:ln>
            <a:noFill/>
          </a:ln>
        </p:spPr>
        <p:txBody>
          <a:bodyPr anchorCtr="0" anchor="t" bIns="91425" lIns="91425" spcFirstLastPara="1" rIns="91425" wrap="square" tIns="91425">
            <a:spAutoFit/>
          </a:bodyPr>
          <a:lstStyle/>
          <a:p>
            <a:pPr indent="-381000" lvl="0" marL="457200" rtl="0" algn="l">
              <a:spcBef>
                <a:spcPts val="0"/>
              </a:spcBef>
              <a:spcAft>
                <a:spcPts val="0"/>
              </a:spcAft>
              <a:buClr>
                <a:schemeClr val="lt1"/>
              </a:buClr>
              <a:buSzPts val="2400"/>
              <a:buAutoNum type="arabicPeriod" startAt="6"/>
            </a:pPr>
            <a:r>
              <a:rPr b="1" lang="en" sz="2400" u="sng">
                <a:solidFill>
                  <a:schemeClr val="lt1"/>
                </a:solidFill>
                <a:hlinkClick action="ppaction://hlinksldjump" r:id="rId10">
                  <a:extLst>
                    <a:ext uri="{A12FA001-AC4F-418D-AE19-62706E023703}">
                      <ahyp:hlinkClr val="tx"/>
                    </a:ext>
                  </a:extLst>
                </a:hlinkClick>
              </a:rPr>
              <a:t>Wisdom</a:t>
            </a:r>
            <a:endParaRPr sz="2400">
              <a:solidFill>
                <a:schemeClr val="lt1"/>
              </a:solidFill>
            </a:endParaRPr>
          </a:p>
          <a:p>
            <a:pPr indent="-381000" lvl="0" marL="457200" rtl="0" algn="l">
              <a:spcBef>
                <a:spcPts val="1000"/>
              </a:spcBef>
              <a:spcAft>
                <a:spcPts val="0"/>
              </a:spcAft>
              <a:buClr>
                <a:schemeClr val="lt1"/>
              </a:buClr>
              <a:buSzPts val="2400"/>
              <a:buAutoNum type="arabicPeriod" startAt="6"/>
            </a:pPr>
            <a:r>
              <a:rPr b="1" lang="en" sz="2400" u="sng">
                <a:solidFill>
                  <a:schemeClr val="lt1"/>
                </a:solidFill>
                <a:hlinkClick action="ppaction://hlinksldjump" r:id="rId11">
                  <a:extLst>
                    <a:ext uri="{A12FA001-AC4F-418D-AE19-62706E023703}">
                      <ahyp:hlinkClr val="tx"/>
                    </a:ext>
                  </a:extLst>
                </a:hlinkClick>
              </a:rPr>
              <a:t>Charity</a:t>
            </a:r>
            <a:endParaRPr b="1" sz="2400">
              <a:solidFill>
                <a:schemeClr val="lt1"/>
              </a:solidFill>
            </a:endParaRPr>
          </a:p>
          <a:p>
            <a:pPr indent="-381000" lvl="0" marL="457200" rtl="0" algn="l">
              <a:spcBef>
                <a:spcPts val="1000"/>
              </a:spcBef>
              <a:spcAft>
                <a:spcPts val="0"/>
              </a:spcAft>
              <a:buClr>
                <a:schemeClr val="lt1"/>
              </a:buClr>
              <a:buSzPts val="2400"/>
              <a:buAutoNum type="arabicPeriod" startAt="6"/>
            </a:pPr>
            <a:r>
              <a:rPr b="1" lang="en" sz="2400" u="sng">
                <a:solidFill>
                  <a:schemeClr val="lt1"/>
                </a:solidFill>
                <a:hlinkClick>
                  <a:extLst>
                    <a:ext uri="{A12FA001-AC4F-418D-AE19-62706E023703}">
                      <ahyp:hlinkClr val="tx"/>
                    </a:ext>
                  </a:extLst>
                </a:hlinkClick>
              </a:rPr>
              <a:t>Reflection </a:t>
            </a:r>
            <a:endParaRPr b="1" sz="2400">
              <a:solidFill>
                <a:schemeClr val="lt1"/>
              </a:solidFill>
            </a:endParaRPr>
          </a:p>
          <a:p>
            <a:pPr indent="-381000" lvl="0" marL="457200" rtl="0" algn="l">
              <a:spcBef>
                <a:spcPts val="1000"/>
              </a:spcBef>
              <a:spcAft>
                <a:spcPts val="1000"/>
              </a:spcAft>
              <a:buClr>
                <a:schemeClr val="lt1"/>
              </a:buClr>
              <a:buSzPts val="2400"/>
              <a:buAutoNum type="arabicPeriod" startAt="6"/>
            </a:pPr>
            <a:r>
              <a:rPr b="1" lang="en" sz="2400" u="sng">
                <a:solidFill>
                  <a:schemeClr val="lt1"/>
                </a:solidFill>
                <a:hlinkClick action="ppaction://hlinksldjump" r:id="rId12">
                  <a:extLst>
                    <a:ext uri="{A12FA001-AC4F-418D-AE19-62706E023703}">
                      <ahyp:hlinkClr val="tx"/>
                    </a:ext>
                  </a:extLst>
                </a:hlinkClick>
              </a:rPr>
              <a:t>Mary’s Meals Prayer</a:t>
            </a:r>
            <a:endParaRPr sz="2400">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pic>
        <p:nvPicPr>
          <p:cNvPr id="176" name="Google Shape;176;p34"/>
          <p:cNvPicPr preferRelativeResize="0"/>
          <p:nvPr/>
        </p:nvPicPr>
        <p:blipFill>
          <a:blip r:embed="rId3">
            <a:alphaModFix/>
          </a:blip>
          <a:stretch>
            <a:fillRect/>
          </a:stretch>
        </p:blipFill>
        <p:spPr>
          <a:xfrm>
            <a:off x="0" y="-5"/>
            <a:ext cx="9144000" cy="5143511"/>
          </a:xfrm>
          <a:prstGeom prst="rect">
            <a:avLst/>
          </a:prstGeom>
          <a:noFill/>
          <a:ln>
            <a:noFill/>
          </a:ln>
        </p:spPr>
      </p:pic>
      <p:sp>
        <p:nvSpPr>
          <p:cNvPr id="177" name="Google Shape;177;p34"/>
          <p:cNvSpPr txBox="1"/>
          <p:nvPr/>
        </p:nvSpPr>
        <p:spPr>
          <a:xfrm>
            <a:off x="420350" y="866800"/>
            <a:ext cx="2964600" cy="1569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rPr>
              <a:t>The Foundation of Virtues</a:t>
            </a:r>
            <a:endParaRPr b="1" sz="3000">
              <a:solidFill>
                <a:schemeClr val="dk2"/>
              </a:solidFill>
            </a:endParaRPr>
          </a:p>
        </p:txBody>
      </p:sp>
      <p:sp>
        <p:nvSpPr>
          <p:cNvPr id="178" name="Google Shape;178;p34"/>
          <p:cNvSpPr txBox="1"/>
          <p:nvPr/>
        </p:nvSpPr>
        <p:spPr>
          <a:xfrm>
            <a:off x="477050" y="2629025"/>
            <a:ext cx="2851200" cy="1847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333333"/>
                </a:solidFill>
              </a:rPr>
              <a:t>Fasting, prayer, and almsgiving are grounded in living a virtuous life. The foundation is stronger through consistent, little acts of love.</a:t>
            </a:r>
            <a:endParaRPr sz="1800"/>
          </a:p>
        </p:txBody>
      </p:sp>
      <p:grpSp>
        <p:nvGrpSpPr>
          <p:cNvPr id="179" name="Google Shape;179;p34"/>
          <p:cNvGrpSpPr/>
          <p:nvPr/>
        </p:nvGrpSpPr>
        <p:grpSpPr>
          <a:xfrm>
            <a:off x="3873392" y="298421"/>
            <a:ext cx="5008447" cy="3948983"/>
            <a:chOff x="395450" y="1247100"/>
            <a:chExt cx="3693000" cy="2911800"/>
          </a:xfrm>
        </p:grpSpPr>
        <p:sp>
          <p:nvSpPr>
            <p:cNvPr id="180" name="Google Shape;180;p34"/>
            <p:cNvSpPr/>
            <p:nvPr/>
          </p:nvSpPr>
          <p:spPr>
            <a:xfrm>
              <a:off x="395450" y="1247100"/>
              <a:ext cx="3693000" cy="2911800"/>
            </a:xfrm>
            <a:prstGeom prst="rect">
              <a:avLst/>
            </a:prstGeom>
            <a:solidFill>
              <a:srgbClr val="009DD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81" name="Google Shape;181;p34"/>
            <p:cNvGrpSpPr/>
            <p:nvPr/>
          </p:nvGrpSpPr>
          <p:grpSpPr>
            <a:xfrm>
              <a:off x="573511" y="1409249"/>
              <a:ext cx="3299597" cy="2576389"/>
              <a:chOff x="259275" y="576750"/>
              <a:chExt cx="5090400" cy="4105800"/>
            </a:xfrm>
          </p:grpSpPr>
          <p:sp>
            <p:nvSpPr>
              <p:cNvPr id="182" name="Google Shape;182;p34"/>
              <p:cNvSpPr/>
              <p:nvPr/>
            </p:nvSpPr>
            <p:spPr>
              <a:xfrm>
                <a:off x="259275" y="576750"/>
                <a:ext cx="5090400" cy="41058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83" name="Google Shape;183;p34"/>
              <p:cNvPicPr preferRelativeResize="0"/>
              <p:nvPr/>
            </p:nvPicPr>
            <p:blipFill>
              <a:blip r:embed="rId4">
                <a:alphaModFix/>
              </a:blip>
              <a:stretch>
                <a:fillRect/>
              </a:stretch>
            </p:blipFill>
            <p:spPr>
              <a:xfrm>
                <a:off x="940850" y="766025"/>
                <a:ext cx="3727250" cy="3727250"/>
              </a:xfrm>
              <a:prstGeom prst="rect">
                <a:avLst/>
              </a:prstGeom>
              <a:noFill/>
              <a:ln>
                <a:noFill/>
              </a:ln>
            </p:spPr>
          </p:pic>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pic>
        <p:nvPicPr>
          <p:cNvPr id="188" name="Google Shape;188;p35"/>
          <p:cNvPicPr preferRelativeResize="0"/>
          <p:nvPr/>
        </p:nvPicPr>
        <p:blipFill>
          <a:blip r:embed="rId3">
            <a:alphaModFix/>
          </a:blip>
          <a:stretch>
            <a:fillRect/>
          </a:stretch>
        </p:blipFill>
        <p:spPr>
          <a:xfrm>
            <a:off x="0" y="0"/>
            <a:ext cx="9144000" cy="5143511"/>
          </a:xfrm>
          <a:prstGeom prst="rect">
            <a:avLst/>
          </a:prstGeom>
          <a:noFill/>
          <a:ln>
            <a:noFill/>
          </a:ln>
        </p:spPr>
      </p:pic>
      <p:sp>
        <p:nvSpPr>
          <p:cNvPr id="189" name="Google Shape;189;p35"/>
          <p:cNvSpPr txBox="1"/>
          <p:nvPr/>
        </p:nvSpPr>
        <p:spPr>
          <a:xfrm>
            <a:off x="376850" y="137850"/>
            <a:ext cx="37302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lt1"/>
                </a:solidFill>
              </a:rPr>
              <a:t>Little Acts of Love for Len</a:t>
            </a:r>
            <a:r>
              <a:rPr b="1" lang="en" sz="3000">
                <a:solidFill>
                  <a:srgbClr val="236192"/>
                </a:solidFill>
              </a:rPr>
              <a:t>_</a:t>
            </a:r>
            <a:endParaRPr b="1" sz="3000">
              <a:solidFill>
                <a:srgbClr val="236192"/>
              </a:solidFill>
            </a:endParaRPr>
          </a:p>
        </p:txBody>
      </p:sp>
      <p:sp>
        <p:nvSpPr>
          <p:cNvPr id="190" name="Google Shape;190;p35"/>
          <p:cNvSpPr/>
          <p:nvPr/>
        </p:nvSpPr>
        <p:spPr>
          <a:xfrm>
            <a:off x="276950" y="1246050"/>
            <a:ext cx="3959100" cy="3176100"/>
          </a:xfrm>
          <a:prstGeom prst="rect">
            <a:avLst/>
          </a:prstGeom>
          <a:solidFill>
            <a:srgbClr val="009DD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91" name="Google Shape;191;p35"/>
          <p:cNvGrpSpPr/>
          <p:nvPr/>
        </p:nvGrpSpPr>
        <p:grpSpPr>
          <a:xfrm>
            <a:off x="410000" y="1378200"/>
            <a:ext cx="3693000" cy="2911800"/>
            <a:chOff x="395450" y="1247100"/>
            <a:chExt cx="3693000" cy="2911800"/>
          </a:xfrm>
        </p:grpSpPr>
        <p:sp>
          <p:nvSpPr>
            <p:cNvPr id="192" name="Google Shape;192;p35"/>
            <p:cNvSpPr/>
            <p:nvPr/>
          </p:nvSpPr>
          <p:spPr>
            <a:xfrm>
              <a:off x="395450" y="1247100"/>
              <a:ext cx="3693000" cy="29118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193" name="Google Shape;193;p35"/>
            <p:cNvGrpSpPr/>
            <p:nvPr/>
          </p:nvGrpSpPr>
          <p:grpSpPr>
            <a:xfrm>
              <a:off x="573511" y="1409249"/>
              <a:ext cx="3299597" cy="2576389"/>
              <a:chOff x="259275" y="576750"/>
              <a:chExt cx="5090400" cy="4105800"/>
            </a:xfrm>
          </p:grpSpPr>
          <p:sp>
            <p:nvSpPr>
              <p:cNvPr id="194" name="Google Shape;194;p35"/>
              <p:cNvSpPr/>
              <p:nvPr/>
            </p:nvSpPr>
            <p:spPr>
              <a:xfrm>
                <a:off x="259275" y="576750"/>
                <a:ext cx="5090400" cy="41058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95" name="Google Shape;195;p35"/>
              <p:cNvPicPr preferRelativeResize="0"/>
              <p:nvPr/>
            </p:nvPicPr>
            <p:blipFill>
              <a:blip r:embed="rId4">
                <a:alphaModFix/>
              </a:blip>
              <a:stretch>
                <a:fillRect/>
              </a:stretch>
            </p:blipFill>
            <p:spPr>
              <a:xfrm>
                <a:off x="940850" y="766025"/>
                <a:ext cx="3727250" cy="3727250"/>
              </a:xfrm>
              <a:prstGeom prst="rect">
                <a:avLst/>
              </a:prstGeom>
              <a:noFill/>
              <a:ln>
                <a:noFill/>
              </a:ln>
            </p:spPr>
          </p:pic>
        </p:grpSp>
      </p:grpSp>
      <p:sp>
        <p:nvSpPr>
          <p:cNvPr id="196" name="Google Shape;196;p35"/>
          <p:cNvSpPr txBox="1"/>
          <p:nvPr/>
        </p:nvSpPr>
        <p:spPr>
          <a:xfrm>
            <a:off x="4441600" y="372900"/>
            <a:ext cx="4429200" cy="397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During Lent, we will focus on one virtue each week. </a:t>
            </a:r>
            <a:endParaRPr>
              <a:solidFill>
                <a:srgbClr val="FFFFFF"/>
              </a:solidFill>
            </a:endParaRPr>
          </a:p>
          <a:p>
            <a:pPr indent="0" lvl="0" marL="0" rtl="0" algn="l">
              <a:spcBef>
                <a:spcPts val="0"/>
              </a:spcBef>
              <a:spcAft>
                <a:spcPts val="0"/>
              </a:spcAft>
              <a:buNone/>
            </a:pPr>
            <a:r>
              <a:rPr lang="en">
                <a:solidFill>
                  <a:srgbClr val="FFFFFF"/>
                </a:solidFill>
              </a:rPr>
              <a:t>Each virtue acts as a foundational block that makes the pillars stable and </a:t>
            </a:r>
            <a:r>
              <a:rPr lang="en">
                <a:solidFill>
                  <a:srgbClr val="FFFFFF"/>
                </a:solidFill>
              </a:rPr>
              <a:t>effective</a:t>
            </a:r>
            <a:r>
              <a:rPr lang="en">
                <a:solidFill>
                  <a:srgbClr val="FFFFFF"/>
                </a:solidFill>
              </a:rPr>
              <a:t>:</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Faith</a:t>
            </a:r>
            <a:r>
              <a:rPr lang="en">
                <a:solidFill>
                  <a:srgbClr val="FFFFFF"/>
                </a:solidFill>
              </a:rPr>
              <a:t>: Grounds prayer in trust and belief in God.</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Hope</a:t>
            </a:r>
            <a:r>
              <a:rPr lang="en">
                <a:solidFill>
                  <a:srgbClr val="FFFFFF"/>
                </a:solidFill>
              </a:rPr>
              <a:t>: Gives purpose to fasting, reminding us of God’s promises.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Justice (Kindness)</a:t>
            </a:r>
            <a:r>
              <a:rPr lang="en">
                <a:solidFill>
                  <a:srgbClr val="FFFFFF"/>
                </a:solidFill>
              </a:rPr>
              <a:t>: Directs almsgiving toward fairness and care for others.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Love of Neighbor</a:t>
            </a:r>
            <a:r>
              <a:rPr lang="en">
                <a:solidFill>
                  <a:srgbClr val="FFFFFF"/>
                </a:solidFill>
              </a:rPr>
              <a:t>: Motivates all three pillars by focusing on serving others.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Wisdom</a:t>
            </a:r>
            <a:r>
              <a:rPr lang="en">
                <a:solidFill>
                  <a:srgbClr val="FFFFFF"/>
                </a:solidFill>
              </a:rPr>
              <a:t>: Guides how we pray, fast, and give in ways that honor God.</a:t>
            </a:r>
            <a:endParaRPr>
              <a:solidFill>
                <a:srgbClr val="FFFFFF"/>
              </a:solidFill>
            </a:endParaRPr>
          </a:p>
          <a:p>
            <a:pPr indent="-317500" lvl="0" marL="457200" rtl="0" algn="l">
              <a:spcBef>
                <a:spcPts val="1000"/>
              </a:spcBef>
              <a:spcAft>
                <a:spcPts val="1000"/>
              </a:spcAft>
              <a:buClr>
                <a:srgbClr val="FFFFFF"/>
              </a:buClr>
              <a:buSzPts val="1400"/>
              <a:buAutoNum type="arabicPeriod"/>
            </a:pPr>
            <a:r>
              <a:rPr b="1" lang="en">
                <a:solidFill>
                  <a:srgbClr val="FFFFFF"/>
                </a:solidFill>
              </a:rPr>
              <a:t>Charity</a:t>
            </a:r>
            <a:r>
              <a:rPr lang="en">
                <a:solidFill>
                  <a:srgbClr val="FFFFFF"/>
                </a:solidFill>
              </a:rPr>
              <a:t>: Infuses every act of prayer, fasting, and giving with selfless love.</a:t>
            </a:r>
            <a:endParaRPr>
              <a:solidFill>
                <a:srgbClr val="FFFFFF"/>
              </a:solidFill>
            </a:endParaRPr>
          </a:p>
        </p:txBody>
      </p:sp>
      <p:pic>
        <p:nvPicPr>
          <p:cNvPr id="197" name="Google Shape;197;p35"/>
          <p:cNvPicPr preferRelativeResize="0"/>
          <p:nvPr/>
        </p:nvPicPr>
        <p:blipFill rotWithShape="1">
          <a:blip r:embed="rId5">
            <a:alphaModFix/>
          </a:blip>
          <a:srcRect b="1205" l="0" r="30700" t="0"/>
          <a:stretch/>
        </p:blipFill>
        <p:spPr>
          <a:xfrm>
            <a:off x="2725050" y="595400"/>
            <a:ext cx="389750" cy="5556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pic>
        <p:nvPicPr>
          <p:cNvPr id="202" name="Google Shape;202;p36"/>
          <p:cNvPicPr preferRelativeResize="0"/>
          <p:nvPr/>
        </p:nvPicPr>
        <p:blipFill>
          <a:blip r:embed="rId3">
            <a:alphaModFix/>
          </a:blip>
          <a:stretch>
            <a:fillRect/>
          </a:stretch>
        </p:blipFill>
        <p:spPr>
          <a:xfrm>
            <a:off x="0" y="120550"/>
            <a:ext cx="9143981" cy="5143500"/>
          </a:xfrm>
          <a:prstGeom prst="rect">
            <a:avLst/>
          </a:prstGeom>
          <a:noFill/>
          <a:ln>
            <a:noFill/>
          </a:ln>
        </p:spPr>
      </p:pic>
      <p:sp>
        <p:nvSpPr>
          <p:cNvPr id="203" name="Google Shape;203;p36"/>
          <p:cNvSpPr txBox="1"/>
          <p:nvPr/>
        </p:nvSpPr>
        <p:spPr>
          <a:xfrm>
            <a:off x="707025" y="1602575"/>
            <a:ext cx="3000000" cy="3924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400"/>
              </a:spcBef>
              <a:spcAft>
                <a:spcPts val="1000"/>
              </a:spcAft>
              <a:buNone/>
            </a:pPr>
            <a:r>
              <a:t/>
            </a:r>
            <a:endParaRPr sz="1350">
              <a:solidFill>
                <a:srgbClr val="FFFFFF"/>
              </a:solidFill>
            </a:endParaRPr>
          </a:p>
        </p:txBody>
      </p:sp>
      <p:sp>
        <p:nvSpPr>
          <p:cNvPr id="204" name="Google Shape;204;p36"/>
          <p:cNvSpPr txBox="1"/>
          <p:nvPr/>
        </p:nvSpPr>
        <p:spPr>
          <a:xfrm>
            <a:off x="430450" y="680050"/>
            <a:ext cx="8464200" cy="31359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When questioned about which commandment was the greatest, Jesus replied, “Love the Lord your God with all your heart and with all your soul and with all your mind and with all your strength. The second is this: Love your neighbor as yourself. There is no commandment greater than these.” Mark 12:30-31</a:t>
            </a:r>
            <a:endParaRPr>
              <a:solidFill>
                <a:schemeClr val="lt1"/>
              </a:solidFill>
            </a:endParaRPr>
          </a:p>
          <a:p>
            <a:pPr indent="0" lvl="0" marL="0" rtl="0" algn="l">
              <a:lnSpc>
                <a:spcPct val="100000"/>
              </a:lnSpc>
              <a:spcBef>
                <a:spcPts val="0"/>
              </a:spcBef>
              <a:spcAft>
                <a:spcPts val="0"/>
              </a:spcAft>
              <a:buNone/>
            </a:pPr>
            <a:r>
              <a:rPr lang="en">
                <a:solidFill>
                  <a:schemeClr val="lt1"/>
                </a:solidFill>
              </a:rPr>
              <a:t>As we reflect on the words of Jesus, may we consider how our prayers and actions show our love for the neighbors that we know and for our global neighbors that we’ve not had the opportunity to meet – especially the children. Let us pray together.</a:t>
            </a:r>
            <a:r>
              <a:rPr lang="en">
                <a:solidFill>
                  <a:srgbClr val="333333"/>
                </a:solidFill>
              </a:rPr>
              <a:t> </a:t>
            </a:r>
            <a:endParaRPr>
              <a:solidFill>
                <a:srgbClr val="333333"/>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Lord, we are thankful for all of your blessings. </a:t>
            </a:r>
            <a:br>
              <a:rPr b="1" i="1" lang="en">
                <a:solidFill>
                  <a:schemeClr val="lt1"/>
                </a:solidFill>
              </a:rPr>
            </a:br>
            <a:r>
              <a:rPr b="1" i="1" lang="en">
                <a:solidFill>
                  <a:schemeClr val="lt1"/>
                </a:solidFill>
              </a:rPr>
              <a:t>We are thankful for all those who labor every day to feed the children </a:t>
            </a:r>
            <a:br>
              <a:rPr b="1" i="1" lang="en">
                <a:solidFill>
                  <a:schemeClr val="lt1"/>
                </a:solidFill>
              </a:rPr>
            </a:br>
            <a:r>
              <a:rPr b="1" i="1" lang="en">
                <a:solidFill>
                  <a:schemeClr val="lt1"/>
                </a:solidFill>
              </a:rPr>
              <a:t>who are in such great need. </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May the work of our volunteers be an expression of your love for the children.</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 May each and every child feel your loving embrace as they eat their meals </a:t>
            </a:r>
            <a:br>
              <a:rPr b="1" i="1" lang="en">
                <a:solidFill>
                  <a:schemeClr val="lt1"/>
                </a:solidFill>
              </a:rPr>
            </a:br>
            <a:r>
              <a:rPr b="1" i="1" lang="en">
                <a:solidFill>
                  <a:schemeClr val="lt1"/>
                </a:solidFill>
              </a:rPr>
              <a:t>and enjoy a respite from the daily challenges of their lives. </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May the meals these children receive provide them the energy to learn and the nutrition to grow. </a:t>
            </a:r>
            <a:r>
              <a:rPr lang="en">
                <a:solidFill>
                  <a:schemeClr val="lt1"/>
                </a:solidFill>
              </a:rPr>
              <a:t> </a:t>
            </a:r>
            <a:r>
              <a:rPr b="1" i="1" lang="en">
                <a:solidFill>
                  <a:schemeClr val="lt1"/>
                </a:solidFill>
              </a:rPr>
              <a:t>May these children have hope for the future despite their suffering today.</a:t>
            </a:r>
            <a:r>
              <a:rPr lang="en">
                <a:solidFill>
                  <a:schemeClr val="lt1"/>
                </a:solidFill>
              </a:rPr>
              <a:t> </a:t>
            </a:r>
            <a:endParaRPr>
              <a:solidFill>
                <a:schemeClr val="lt1"/>
              </a:solidFill>
            </a:endParaRPr>
          </a:p>
          <a:p>
            <a:pPr indent="0" lvl="0" marL="457200" rtl="0" algn="l">
              <a:lnSpc>
                <a:spcPct val="100000"/>
              </a:lnSpc>
              <a:spcBef>
                <a:spcPts val="600"/>
              </a:spcBef>
              <a:spcAft>
                <a:spcPts val="600"/>
              </a:spcAft>
              <a:buClr>
                <a:schemeClr val="dk1"/>
              </a:buClr>
              <a:buSzPts val="1100"/>
              <a:buFont typeface="Arial"/>
              <a:buNone/>
            </a:pPr>
            <a:r>
              <a:rPr b="1" i="1" lang="en">
                <a:solidFill>
                  <a:schemeClr val="lt1"/>
                </a:solidFill>
              </a:rPr>
              <a:t>Lord, may our prayers for these children be little acts of love that reflect your love for them. Amen.</a:t>
            </a:r>
            <a:endParaRPr>
              <a:solidFill>
                <a:schemeClr val="dk2"/>
              </a:solidFill>
            </a:endParaRPr>
          </a:p>
        </p:txBody>
      </p:sp>
      <p:sp>
        <p:nvSpPr>
          <p:cNvPr id="205" name="Google Shape;205;p36"/>
          <p:cNvSpPr txBox="1"/>
          <p:nvPr/>
        </p:nvSpPr>
        <p:spPr>
          <a:xfrm>
            <a:off x="2433975" y="117400"/>
            <a:ext cx="4041300" cy="75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lt1"/>
                </a:solidFill>
              </a:rPr>
              <a:t>Mary’s Meals Prayer</a:t>
            </a:r>
            <a:endParaRPr sz="28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pic>
        <p:nvPicPr>
          <p:cNvPr id="210" name="Google Shape;210;p37"/>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11" name="Google Shape;211;p37"/>
          <p:cNvSpPr txBox="1"/>
          <p:nvPr/>
        </p:nvSpPr>
        <p:spPr>
          <a:xfrm>
            <a:off x="354400" y="347025"/>
            <a:ext cx="80586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Faith Lesson)</a:t>
            </a:r>
            <a:endParaRPr b="1" sz="30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None/>
            </a:pPr>
            <a:r>
              <a:rPr lang="en" sz="1800">
                <a:solidFill>
                  <a:schemeClr val="lt1"/>
                </a:solidFill>
              </a:rPr>
              <a:t>Mustard Seed (optional)</a:t>
            </a:r>
            <a:endParaRPr sz="1800">
              <a:solidFill>
                <a:schemeClr val="lt1"/>
              </a:solidFill>
            </a:endParaRPr>
          </a:p>
          <a:p>
            <a:pPr indent="0" lvl="0" marL="0" rtl="0" algn="l">
              <a:spcBef>
                <a:spcPts val="0"/>
              </a:spcBef>
              <a:spcAft>
                <a:spcPts val="0"/>
              </a:spcAft>
              <a:buNone/>
            </a:pPr>
            <a:r>
              <a:rPr lang="en" sz="1800">
                <a:solidFill>
                  <a:schemeClr val="lt1"/>
                </a:solidFill>
              </a:rPr>
              <a:t>Blindfolds</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 for each student:</a:t>
            </a:r>
            <a:endParaRPr b="1" sz="1800">
              <a:solidFill>
                <a:schemeClr val="lt1"/>
              </a:solidFill>
            </a:endParaRPr>
          </a:p>
          <a:p>
            <a:pPr indent="0" lvl="0" marL="0" rtl="0" algn="l">
              <a:spcBef>
                <a:spcPts val="0"/>
              </a:spcBef>
              <a:spcAft>
                <a:spcPts val="0"/>
              </a:spcAft>
              <a:buNone/>
            </a:pPr>
            <a:r>
              <a:rPr lang="en" sz="1800" u="sng">
                <a:solidFill>
                  <a:schemeClr val="hlink"/>
                </a:solidFill>
                <a:hlinkClick r:id="rId4"/>
              </a:rPr>
              <a:t>Lent Advent Calendar</a:t>
            </a:r>
            <a:endParaRPr sz="1800">
              <a:solidFill>
                <a:schemeClr val="lt1"/>
              </a:solidFill>
            </a:endParaRPr>
          </a:p>
          <a:p>
            <a:pPr indent="0" lvl="0" marL="0" rtl="0" algn="l">
              <a:spcBef>
                <a:spcPts val="0"/>
              </a:spcBef>
              <a:spcAft>
                <a:spcPts val="0"/>
              </a:spcAft>
              <a:buNone/>
            </a:pPr>
            <a:r>
              <a:rPr lang="en" sz="1800" u="sng">
                <a:solidFill>
                  <a:schemeClr val="hlink"/>
                </a:solidFill>
                <a:hlinkClick r:id="rId5"/>
              </a:rPr>
              <a:t>Take-Home Flyer</a:t>
            </a:r>
            <a:endParaRPr sz="1800">
              <a:solidFill>
                <a:schemeClr val="lt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pic>
        <p:nvPicPr>
          <p:cNvPr id="216" name="Google Shape;216;p38"/>
          <p:cNvPicPr preferRelativeResize="0"/>
          <p:nvPr/>
        </p:nvPicPr>
        <p:blipFill>
          <a:blip r:embed="rId3">
            <a:alphaModFix/>
          </a:blip>
          <a:stretch>
            <a:fillRect/>
          </a:stretch>
        </p:blipFill>
        <p:spPr>
          <a:xfrm>
            <a:off x="0" y="-10"/>
            <a:ext cx="9144000" cy="5143511"/>
          </a:xfrm>
          <a:prstGeom prst="rect">
            <a:avLst/>
          </a:prstGeom>
          <a:noFill/>
          <a:ln>
            <a:noFill/>
          </a:ln>
        </p:spPr>
      </p:pic>
      <p:sp>
        <p:nvSpPr>
          <p:cNvPr id="217" name="Google Shape;217;p38"/>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218" name="Google Shape;218;p38"/>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id="223" name="Google Shape;223;p39"/>
          <p:cNvPicPr preferRelativeResize="0"/>
          <p:nvPr/>
        </p:nvPicPr>
        <p:blipFill>
          <a:blip r:embed="rId3">
            <a:alphaModFix/>
          </a:blip>
          <a:stretch>
            <a:fillRect/>
          </a:stretch>
        </p:blipFill>
        <p:spPr>
          <a:xfrm>
            <a:off x="0" y="-5"/>
            <a:ext cx="9144000" cy="5143511"/>
          </a:xfrm>
          <a:prstGeom prst="rect">
            <a:avLst/>
          </a:prstGeom>
          <a:noFill/>
          <a:ln>
            <a:noFill/>
          </a:ln>
        </p:spPr>
      </p:pic>
      <p:sp>
        <p:nvSpPr>
          <p:cNvPr id="224" name="Google Shape;224;p39"/>
          <p:cNvSpPr txBox="1"/>
          <p:nvPr/>
        </p:nvSpPr>
        <p:spPr>
          <a:xfrm>
            <a:off x="510650" y="828125"/>
            <a:ext cx="2932800" cy="1416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dk2"/>
                </a:solidFill>
              </a:rPr>
              <a:t>Week 1: Faith</a:t>
            </a:r>
            <a:endParaRPr b="1" sz="4000">
              <a:solidFill>
                <a:schemeClr val="dk2"/>
              </a:solidFill>
            </a:endParaRPr>
          </a:p>
        </p:txBody>
      </p:sp>
      <p:sp>
        <p:nvSpPr>
          <p:cNvPr id="225" name="Google Shape;225;p39"/>
          <p:cNvSpPr txBox="1"/>
          <p:nvPr/>
        </p:nvSpPr>
        <p:spPr>
          <a:xfrm>
            <a:off x="477050" y="2629025"/>
            <a:ext cx="2802900" cy="1262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Faith means trusting that God loves us and has a plan, believing what He teaches, and showing it by how we pray, act, and make good choices.</a:t>
            </a:r>
            <a:endParaRPr/>
          </a:p>
        </p:txBody>
      </p:sp>
      <p:pic>
        <p:nvPicPr>
          <p:cNvPr id="226" name="Google Shape;226;p39"/>
          <p:cNvPicPr preferRelativeResize="0"/>
          <p:nvPr/>
        </p:nvPicPr>
        <p:blipFill rotWithShape="1">
          <a:blip r:embed="rId4">
            <a:alphaModFix/>
          </a:blip>
          <a:srcRect b="15432" l="0" r="0" t="10236"/>
          <a:stretch/>
        </p:blipFill>
        <p:spPr>
          <a:xfrm>
            <a:off x="3543525" y="0"/>
            <a:ext cx="5600476" cy="4557875"/>
          </a:xfrm>
          <a:prstGeom prst="rect">
            <a:avLst/>
          </a:prstGeom>
          <a:noFill/>
          <a:ln>
            <a:noFill/>
          </a:ln>
        </p:spPr>
      </p:pic>
      <p:pic>
        <p:nvPicPr>
          <p:cNvPr id="227" name="Google Shape;227;p39"/>
          <p:cNvPicPr preferRelativeResize="0"/>
          <p:nvPr/>
        </p:nvPicPr>
        <p:blipFill rotWithShape="1">
          <a:blip r:embed="rId5">
            <a:alphaModFix/>
          </a:blip>
          <a:srcRect b="0" l="1691" r="8381" t="0"/>
          <a:stretch/>
        </p:blipFill>
        <p:spPr>
          <a:xfrm>
            <a:off x="3543525" y="0"/>
            <a:ext cx="5600476" cy="455787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pic>
        <p:nvPicPr>
          <p:cNvPr id="232" name="Google Shape;232;p40"/>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33" name="Google Shape;233;p40"/>
          <p:cNvSpPr txBox="1"/>
          <p:nvPr/>
        </p:nvSpPr>
        <p:spPr>
          <a:xfrm>
            <a:off x="4572000" y="493800"/>
            <a:ext cx="35799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What kind of tree is this?</a:t>
            </a:r>
            <a:endParaRPr sz="3000"/>
          </a:p>
        </p:txBody>
      </p:sp>
      <p:sp>
        <p:nvSpPr>
          <p:cNvPr id="234" name="Google Shape;234;p40"/>
          <p:cNvSpPr txBox="1"/>
          <p:nvPr/>
        </p:nvSpPr>
        <p:spPr>
          <a:xfrm>
            <a:off x="4572000" y="3207100"/>
            <a:ext cx="4572000" cy="1046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333333"/>
              </a:buClr>
              <a:buSzPts val="1400"/>
              <a:buChar char="●"/>
            </a:pPr>
            <a:r>
              <a:rPr lang="en">
                <a:solidFill>
                  <a:srgbClr val="333333"/>
                </a:solidFill>
              </a:rPr>
              <a:t>It is mentioned in the Bible.</a:t>
            </a:r>
            <a:endParaRPr>
              <a:solidFill>
                <a:srgbClr val="333333"/>
              </a:solidFill>
            </a:endParaRPr>
          </a:p>
          <a:p>
            <a:pPr indent="-317500" lvl="0" marL="457200" rtl="0" algn="l">
              <a:spcBef>
                <a:spcPts val="0"/>
              </a:spcBef>
              <a:spcAft>
                <a:spcPts val="0"/>
              </a:spcAft>
              <a:buClr>
                <a:srgbClr val="333333"/>
              </a:buClr>
              <a:buSzPts val="1400"/>
              <a:buChar char="●"/>
            </a:pPr>
            <a:r>
              <a:rPr lang="en">
                <a:solidFill>
                  <a:srgbClr val="333333"/>
                </a:solidFill>
              </a:rPr>
              <a:t>It’s roots grow deep and can survive in the desert.</a:t>
            </a:r>
            <a:endParaRPr>
              <a:solidFill>
                <a:srgbClr val="333333"/>
              </a:solidFill>
            </a:endParaRPr>
          </a:p>
          <a:p>
            <a:pPr indent="-317500" lvl="0" marL="457200" rtl="0" algn="l">
              <a:spcBef>
                <a:spcPts val="0"/>
              </a:spcBef>
              <a:spcAft>
                <a:spcPts val="0"/>
              </a:spcAft>
              <a:buClr>
                <a:srgbClr val="333333"/>
              </a:buClr>
              <a:buSzPts val="1400"/>
              <a:buChar char="●"/>
            </a:pPr>
            <a:r>
              <a:rPr lang="en">
                <a:solidFill>
                  <a:srgbClr val="333333"/>
                </a:solidFill>
              </a:rPr>
              <a:t>It produces small berries that contain lots of seeds that are often turned into a paste.</a:t>
            </a:r>
            <a:endParaRPr>
              <a:solidFill>
                <a:srgbClr val="333333"/>
              </a:solidFill>
            </a:endParaRPr>
          </a:p>
        </p:txBody>
      </p:sp>
      <p:pic>
        <p:nvPicPr>
          <p:cNvPr id="235" name="Google Shape;235;p40"/>
          <p:cNvPicPr preferRelativeResize="0"/>
          <p:nvPr/>
        </p:nvPicPr>
        <p:blipFill rotWithShape="1">
          <a:blip r:embed="rId4">
            <a:alphaModFix/>
          </a:blip>
          <a:srcRect b="0" l="4434" r="4525" t="0"/>
          <a:stretch/>
        </p:blipFill>
        <p:spPr>
          <a:xfrm>
            <a:off x="546600" y="493800"/>
            <a:ext cx="3492499" cy="3836202"/>
          </a:xfrm>
          <a:prstGeom prst="rect">
            <a:avLst/>
          </a:prstGeom>
          <a:noFill/>
          <a:ln>
            <a:noFill/>
          </a:ln>
        </p:spPr>
      </p:pic>
      <p:pic>
        <p:nvPicPr>
          <p:cNvPr id="236" name="Google Shape;236;p40"/>
          <p:cNvPicPr preferRelativeResize="0"/>
          <p:nvPr/>
        </p:nvPicPr>
        <p:blipFill rotWithShape="1">
          <a:blip r:embed="rId5">
            <a:alphaModFix/>
          </a:blip>
          <a:srcRect b="15017" l="17049" r="17049" t="9823"/>
          <a:stretch/>
        </p:blipFill>
        <p:spPr>
          <a:xfrm>
            <a:off x="374500" y="0"/>
            <a:ext cx="3993500" cy="4554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pic>
        <p:nvPicPr>
          <p:cNvPr id="241" name="Google Shape;241;p41"/>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42" name="Google Shape;242;p41"/>
          <p:cNvSpPr txBox="1"/>
          <p:nvPr/>
        </p:nvSpPr>
        <p:spPr>
          <a:xfrm>
            <a:off x="4572000" y="493800"/>
            <a:ext cx="30000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FFFF"/>
                </a:solidFill>
              </a:rPr>
              <a:t>What kind of tree is this?</a:t>
            </a:r>
            <a:endParaRPr sz="2800"/>
          </a:p>
        </p:txBody>
      </p:sp>
      <p:sp>
        <p:nvSpPr>
          <p:cNvPr id="243" name="Google Shape;243;p41"/>
          <p:cNvSpPr txBox="1"/>
          <p:nvPr/>
        </p:nvSpPr>
        <p:spPr>
          <a:xfrm>
            <a:off x="4572000" y="3207100"/>
            <a:ext cx="4572000" cy="1046700"/>
          </a:xfrm>
          <a:prstGeom prst="rect">
            <a:avLst/>
          </a:prstGeom>
          <a:noFill/>
          <a:ln>
            <a:noFill/>
          </a:ln>
        </p:spPr>
        <p:txBody>
          <a:bodyPr anchorCtr="0" anchor="t" bIns="91425" lIns="91425" spcFirstLastPara="1" rIns="91425" wrap="square" tIns="91425">
            <a:spAutoFit/>
          </a:bodyPr>
          <a:lstStyle/>
          <a:p>
            <a:pPr indent="-317500" lvl="0" marL="457200" rtl="0" algn="l">
              <a:spcBef>
                <a:spcPts val="0"/>
              </a:spcBef>
              <a:spcAft>
                <a:spcPts val="0"/>
              </a:spcAft>
              <a:buClr>
                <a:srgbClr val="333333"/>
              </a:buClr>
              <a:buSzPts val="1400"/>
              <a:buChar char="●"/>
            </a:pPr>
            <a:r>
              <a:rPr lang="en">
                <a:solidFill>
                  <a:srgbClr val="333333"/>
                </a:solidFill>
              </a:rPr>
              <a:t>It is mentioned in the Bible.</a:t>
            </a:r>
            <a:endParaRPr>
              <a:solidFill>
                <a:srgbClr val="333333"/>
              </a:solidFill>
            </a:endParaRPr>
          </a:p>
          <a:p>
            <a:pPr indent="-317500" lvl="0" marL="457200" rtl="0" algn="l">
              <a:spcBef>
                <a:spcPts val="0"/>
              </a:spcBef>
              <a:spcAft>
                <a:spcPts val="0"/>
              </a:spcAft>
              <a:buClr>
                <a:srgbClr val="333333"/>
              </a:buClr>
              <a:buSzPts val="1400"/>
              <a:buChar char="●"/>
            </a:pPr>
            <a:r>
              <a:rPr lang="en">
                <a:solidFill>
                  <a:srgbClr val="333333"/>
                </a:solidFill>
              </a:rPr>
              <a:t>It’s roots grow deep and can survive in the desert.</a:t>
            </a:r>
            <a:endParaRPr>
              <a:solidFill>
                <a:srgbClr val="333333"/>
              </a:solidFill>
            </a:endParaRPr>
          </a:p>
          <a:p>
            <a:pPr indent="-317500" lvl="0" marL="457200" rtl="0" algn="l">
              <a:spcBef>
                <a:spcPts val="0"/>
              </a:spcBef>
              <a:spcAft>
                <a:spcPts val="0"/>
              </a:spcAft>
              <a:buClr>
                <a:srgbClr val="333333"/>
              </a:buClr>
              <a:buSzPts val="1400"/>
              <a:buChar char="●"/>
            </a:pPr>
            <a:r>
              <a:rPr lang="en">
                <a:solidFill>
                  <a:srgbClr val="333333"/>
                </a:solidFill>
              </a:rPr>
              <a:t>It produces small berries that contain lots of seeds that are often turned into a paste.</a:t>
            </a:r>
            <a:endParaRPr>
              <a:solidFill>
                <a:srgbClr val="333333"/>
              </a:solidFill>
            </a:endParaRPr>
          </a:p>
        </p:txBody>
      </p:sp>
      <p:pic>
        <p:nvPicPr>
          <p:cNvPr id="244" name="Google Shape;244;p41"/>
          <p:cNvPicPr preferRelativeResize="0"/>
          <p:nvPr/>
        </p:nvPicPr>
        <p:blipFill rotWithShape="1">
          <a:blip r:embed="rId4">
            <a:alphaModFix/>
          </a:blip>
          <a:srcRect b="0" l="4434" r="4525" t="0"/>
          <a:stretch/>
        </p:blipFill>
        <p:spPr>
          <a:xfrm>
            <a:off x="546600" y="493800"/>
            <a:ext cx="3492499" cy="3836202"/>
          </a:xfrm>
          <a:prstGeom prst="rect">
            <a:avLst/>
          </a:prstGeom>
          <a:noFill/>
          <a:ln>
            <a:noFill/>
          </a:ln>
        </p:spPr>
      </p:pic>
      <p:pic>
        <p:nvPicPr>
          <p:cNvPr id="245" name="Google Shape;245;p41"/>
          <p:cNvPicPr preferRelativeResize="0"/>
          <p:nvPr/>
        </p:nvPicPr>
        <p:blipFill rotWithShape="1">
          <a:blip r:embed="rId5">
            <a:alphaModFix/>
          </a:blip>
          <a:srcRect b="15017" l="17049" r="17049" t="9823"/>
          <a:stretch/>
        </p:blipFill>
        <p:spPr>
          <a:xfrm>
            <a:off x="374500" y="0"/>
            <a:ext cx="3993500" cy="4554500"/>
          </a:xfrm>
          <a:prstGeom prst="rect">
            <a:avLst/>
          </a:prstGeom>
          <a:noFill/>
          <a:ln>
            <a:noFill/>
          </a:ln>
        </p:spPr>
      </p:pic>
      <p:sp>
        <p:nvSpPr>
          <p:cNvPr id="246" name="Google Shape;246;p41"/>
          <p:cNvSpPr txBox="1"/>
          <p:nvPr/>
        </p:nvSpPr>
        <p:spPr>
          <a:xfrm>
            <a:off x="4968700" y="1621150"/>
            <a:ext cx="3332700" cy="554100"/>
          </a:xfrm>
          <a:prstGeom prst="rect">
            <a:avLst/>
          </a:prstGeom>
          <a:no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lnSpc>
                <a:spcPct val="200000"/>
              </a:lnSpc>
              <a:spcBef>
                <a:spcPts val="1000"/>
              </a:spcBef>
              <a:spcAft>
                <a:spcPts val="1000"/>
              </a:spcAft>
              <a:buNone/>
            </a:pPr>
            <a:r>
              <a:rPr lang="en" sz="2400">
                <a:solidFill>
                  <a:srgbClr val="FFFFFF"/>
                </a:solidFill>
              </a:rPr>
              <a:t>It is a mustard tree!</a:t>
            </a:r>
            <a:endParaRPr sz="24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4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52" name="Google Shape;252;p42"/>
          <p:cNvSpPr txBox="1"/>
          <p:nvPr/>
        </p:nvSpPr>
        <p:spPr>
          <a:xfrm>
            <a:off x="597050" y="230450"/>
            <a:ext cx="4206900" cy="1569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Faith</a:t>
            </a:r>
            <a:r>
              <a:rPr b="1" lang="en" sz="3000">
                <a:solidFill>
                  <a:srgbClr val="236192"/>
                </a:solidFill>
              </a:rPr>
              <a:t> in the Scriptures: </a:t>
            </a:r>
            <a:endParaRPr b="1" sz="3000">
              <a:solidFill>
                <a:srgbClr val="236192"/>
              </a:solidFill>
            </a:endParaRPr>
          </a:p>
          <a:p>
            <a:pPr indent="0" lvl="0" marL="0" rtl="0" algn="l">
              <a:spcBef>
                <a:spcPts val="0"/>
              </a:spcBef>
              <a:spcAft>
                <a:spcPts val="0"/>
              </a:spcAft>
              <a:buNone/>
            </a:pPr>
            <a:r>
              <a:rPr b="1" lang="en" sz="3000">
                <a:solidFill>
                  <a:srgbClr val="236192"/>
                </a:solidFill>
              </a:rPr>
              <a:t>A Mustard Seed</a:t>
            </a:r>
            <a:endParaRPr sz="3000"/>
          </a:p>
        </p:txBody>
      </p:sp>
      <p:sp>
        <p:nvSpPr>
          <p:cNvPr id="253" name="Google Shape;253;p42"/>
          <p:cNvSpPr txBox="1"/>
          <p:nvPr/>
        </p:nvSpPr>
        <p:spPr>
          <a:xfrm>
            <a:off x="597050" y="2161350"/>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17:20</a:t>
            </a:r>
            <a:endParaRPr/>
          </a:p>
        </p:txBody>
      </p:sp>
      <p:sp>
        <p:nvSpPr>
          <p:cNvPr id="254" name="Google Shape;254;p42"/>
          <p:cNvSpPr txBox="1"/>
          <p:nvPr/>
        </p:nvSpPr>
        <p:spPr>
          <a:xfrm>
            <a:off x="597050" y="2640450"/>
            <a:ext cx="3223500" cy="1262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1000"/>
              </a:spcAft>
              <a:buNone/>
            </a:pPr>
            <a:r>
              <a:rPr lang="en">
                <a:solidFill>
                  <a:srgbClr val="333333"/>
                </a:solidFill>
              </a:rPr>
              <a:t>Truly I tell you, if you have faith the size of a mustard seed, you will say to this mountain, “Move from here to there,” and it will move; and nothing will be impossible for you.</a:t>
            </a:r>
            <a:endParaRPr>
              <a:solidFill>
                <a:srgbClr val="333333"/>
              </a:solidFill>
            </a:endParaRPr>
          </a:p>
        </p:txBody>
      </p:sp>
      <p:pic>
        <p:nvPicPr>
          <p:cNvPr id="255" name="Google Shape;255;p42"/>
          <p:cNvPicPr preferRelativeResize="0"/>
          <p:nvPr/>
        </p:nvPicPr>
        <p:blipFill rotWithShape="1">
          <a:blip r:embed="rId4">
            <a:alphaModFix/>
          </a:blip>
          <a:srcRect b="20365" l="27914" r="13307" t="20365"/>
          <a:stretch/>
        </p:blipFill>
        <p:spPr>
          <a:xfrm>
            <a:off x="4627700" y="0"/>
            <a:ext cx="4516301" cy="455422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pic>
        <p:nvPicPr>
          <p:cNvPr id="260" name="Google Shape;260;p43"/>
          <p:cNvPicPr preferRelativeResize="0"/>
          <p:nvPr/>
        </p:nvPicPr>
        <p:blipFill>
          <a:blip r:embed="rId3">
            <a:alphaModFix/>
          </a:blip>
          <a:stretch>
            <a:fillRect/>
          </a:stretch>
        </p:blipFill>
        <p:spPr>
          <a:xfrm>
            <a:off x="13" y="0"/>
            <a:ext cx="9143981" cy="5143500"/>
          </a:xfrm>
          <a:prstGeom prst="rect">
            <a:avLst/>
          </a:prstGeom>
          <a:noFill/>
          <a:ln>
            <a:noFill/>
          </a:ln>
        </p:spPr>
      </p:pic>
      <p:pic>
        <p:nvPicPr>
          <p:cNvPr id="261" name="Google Shape;261;p43"/>
          <p:cNvPicPr preferRelativeResize="0"/>
          <p:nvPr/>
        </p:nvPicPr>
        <p:blipFill rotWithShape="1">
          <a:blip r:embed="rId4">
            <a:alphaModFix/>
          </a:blip>
          <a:srcRect b="20365" l="27914" r="13307" t="20365"/>
          <a:stretch/>
        </p:blipFill>
        <p:spPr>
          <a:xfrm>
            <a:off x="4627700" y="0"/>
            <a:ext cx="4516301" cy="4554225"/>
          </a:xfrm>
          <a:prstGeom prst="rect">
            <a:avLst/>
          </a:prstGeom>
          <a:noFill/>
          <a:ln>
            <a:noFill/>
          </a:ln>
        </p:spPr>
      </p:pic>
      <p:sp>
        <p:nvSpPr>
          <p:cNvPr id="262" name="Google Shape;262;p43"/>
          <p:cNvSpPr txBox="1"/>
          <p:nvPr/>
        </p:nvSpPr>
        <p:spPr>
          <a:xfrm>
            <a:off x="597050" y="230450"/>
            <a:ext cx="4206900" cy="1569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Faith in the Scriptures: </a:t>
            </a:r>
            <a:endParaRPr b="1" sz="3000">
              <a:solidFill>
                <a:srgbClr val="236192"/>
              </a:solidFill>
            </a:endParaRPr>
          </a:p>
          <a:p>
            <a:pPr indent="0" lvl="0" marL="0" rtl="0" algn="l">
              <a:spcBef>
                <a:spcPts val="0"/>
              </a:spcBef>
              <a:spcAft>
                <a:spcPts val="0"/>
              </a:spcAft>
              <a:buNone/>
            </a:pPr>
            <a:r>
              <a:rPr b="1" lang="en" sz="3000">
                <a:solidFill>
                  <a:srgbClr val="236192"/>
                </a:solidFill>
              </a:rPr>
              <a:t>A Mustard Seed</a:t>
            </a:r>
            <a:endParaRPr sz="3000"/>
          </a:p>
        </p:txBody>
      </p:sp>
      <p:sp>
        <p:nvSpPr>
          <p:cNvPr id="263" name="Google Shape;263;p43"/>
          <p:cNvSpPr txBox="1"/>
          <p:nvPr/>
        </p:nvSpPr>
        <p:spPr>
          <a:xfrm>
            <a:off x="597050" y="2161350"/>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17:20</a:t>
            </a:r>
            <a:endParaRPr/>
          </a:p>
        </p:txBody>
      </p:sp>
      <p:sp>
        <p:nvSpPr>
          <p:cNvPr id="264" name="Google Shape;264;p43"/>
          <p:cNvSpPr txBox="1"/>
          <p:nvPr/>
        </p:nvSpPr>
        <p:spPr>
          <a:xfrm>
            <a:off x="597050" y="2640450"/>
            <a:ext cx="3223500" cy="12621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1000"/>
              </a:spcAft>
              <a:buNone/>
            </a:pPr>
            <a:r>
              <a:rPr lang="en">
                <a:solidFill>
                  <a:srgbClr val="333333"/>
                </a:solidFill>
              </a:rPr>
              <a:t>Truly I tell you, if you have faith the size of a mustard seed, you will say to this mountain, “Move from here to there,” and it will move; and nothing will be impossible for you.</a:t>
            </a:r>
            <a:endParaRPr>
              <a:solidFill>
                <a:srgbClr val="333333"/>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pic>
        <p:nvPicPr>
          <p:cNvPr id="109" name="Google Shape;109;p26"/>
          <p:cNvPicPr preferRelativeResize="0"/>
          <p:nvPr/>
        </p:nvPicPr>
        <p:blipFill>
          <a:blip r:embed="rId3">
            <a:alphaModFix/>
          </a:blip>
          <a:stretch>
            <a:fillRect/>
          </a:stretch>
        </p:blipFill>
        <p:spPr>
          <a:xfrm>
            <a:off x="0" y="-10"/>
            <a:ext cx="9144000" cy="5143511"/>
          </a:xfrm>
          <a:prstGeom prst="rect">
            <a:avLst/>
          </a:prstGeom>
          <a:noFill/>
          <a:ln>
            <a:noFill/>
          </a:ln>
        </p:spPr>
      </p:pic>
      <p:sp>
        <p:nvSpPr>
          <p:cNvPr id="110" name="Google Shape;110;p26"/>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111" name="Google Shape;111;p26"/>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id="269" name="Google Shape;269;p4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70" name="Google Shape;270;p44"/>
          <p:cNvSpPr txBox="1"/>
          <p:nvPr/>
        </p:nvSpPr>
        <p:spPr>
          <a:xfrm>
            <a:off x="5799275" y="1614725"/>
            <a:ext cx="2768700" cy="2690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333333"/>
                </a:solidFill>
              </a:rPr>
              <a:t>Discussion:</a:t>
            </a:r>
            <a:endParaRPr>
              <a:solidFill>
                <a:srgbClr val="333333"/>
              </a:solidFill>
            </a:endParaRPr>
          </a:p>
          <a:p>
            <a:pPr indent="-317500" lvl="0" marL="457200" rtl="0" algn="l">
              <a:lnSpc>
                <a:spcPct val="115000"/>
              </a:lnSpc>
              <a:spcBef>
                <a:spcPts val="1200"/>
              </a:spcBef>
              <a:spcAft>
                <a:spcPts val="0"/>
              </a:spcAft>
              <a:buClr>
                <a:schemeClr val="dk1"/>
              </a:buClr>
              <a:buSzPts val="1400"/>
              <a:buChar char="●"/>
            </a:pPr>
            <a:r>
              <a:rPr lang="en">
                <a:solidFill>
                  <a:srgbClr val="333333"/>
                </a:solidFill>
              </a:rPr>
              <a:t>What challenges did Lette face, and how might her faith have helped her overcome them?</a:t>
            </a:r>
            <a:endParaRPr>
              <a:solidFill>
                <a:srgbClr val="333333"/>
              </a:solidFill>
            </a:endParaRPr>
          </a:p>
          <a:p>
            <a:pPr indent="-317500" lvl="0" marL="457200" rtl="0" algn="l">
              <a:lnSpc>
                <a:spcPct val="115000"/>
              </a:lnSpc>
              <a:spcBef>
                <a:spcPts val="1200"/>
              </a:spcBef>
              <a:spcAft>
                <a:spcPts val="1000"/>
              </a:spcAft>
              <a:buClr>
                <a:schemeClr val="dk1"/>
              </a:buClr>
              <a:buSzPts val="1400"/>
              <a:buChar char="●"/>
            </a:pPr>
            <a:r>
              <a:rPr lang="en">
                <a:solidFill>
                  <a:srgbClr val="333333"/>
                </a:solidFill>
              </a:rPr>
              <a:t>How does having faith in God help us find strength to make positive changes in our lives?</a:t>
            </a:r>
            <a:endParaRPr>
              <a:solidFill>
                <a:srgbClr val="333333"/>
              </a:solidFill>
            </a:endParaRPr>
          </a:p>
        </p:txBody>
      </p:sp>
      <p:sp>
        <p:nvSpPr>
          <p:cNvPr id="271" name="Google Shape;271;p44"/>
          <p:cNvSpPr txBox="1"/>
          <p:nvPr/>
        </p:nvSpPr>
        <p:spPr>
          <a:xfrm>
            <a:off x="183272" y="295000"/>
            <a:ext cx="37419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Finding Faith</a:t>
            </a:r>
            <a:r>
              <a:rPr b="1" lang="en" sz="3000">
                <a:solidFill>
                  <a:srgbClr val="236192"/>
                </a:solidFill>
              </a:rPr>
              <a:t>: Lette</a:t>
            </a:r>
            <a:endParaRPr sz="3000"/>
          </a:p>
        </p:txBody>
      </p:sp>
      <p:pic>
        <p:nvPicPr>
          <p:cNvPr descr="We first met orphan Lette when she was just 11. She had dropped out of school to care for her two little brothers. Every day was a struggle for survival, but that's not where Lette's story ends…  &#10;&#10;Nine years on, we caught up with her to find out how her life has changed." id="272" name="Google Shape;272;p44" title="The simple idea that changed this orphan's life forever">
            <a:hlinkClick r:id="rId4"/>
          </p:cNvPr>
          <p:cNvPicPr preferRelativeResize="0"/>
          <p:nvPr/>
        </p:nvPicPr>
        <p:blipFill>
          <a:blip r:embed="rId5">
            <a:alphaModFix/>
          </a:blip>
          <a:stretch>
            <a:fillRect/>
          </a:stretch>
        </p:blipFill>
        <p:spPr>
          <a:xfrm>
            <a:off x="25" y="1614725"/>
            <a:ext cx="5240925" cy="29480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72"/>
                                        </p:tgtEl>
                                        <p:attrNameLst>
                                          <p:attrName>style.visibility</p:attrName>
                                        </p:attrNameLst>
                                      </p:cBhvr>
                                      <p:to>
                                        <p:strVal val="visible"/>
                                      </p:to>
                                    </p:set>
                                    <p:animEffect filter="fade" transition="in">
                                      <p:cBhvr>
                                        <p:cTn dur="1000"/>
                                        <p:tgtEl>
                                          <p:spTgt spid="2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pic>
        <p:nvPicPr>
          <p:cNvPr id="277" name="Google Shape;277;p45"/>
          <p:cNvPicPr preferRelativeResize="0"/>
          <p:nvPr/>
        </p:nvPicPr>
        <p:blipFill>
          <a:blip r:embed="rId3">
            <a:alphaModFix/>
          </a:blip>
          <a:stretch>
            <a:fillRect/>
          </a:stretch>
        </p:blipFill>
        <p:spPr>
          <a:xfrm>
            <a:off x="13" y="0"/>
            <a:ext cx="9143981" cy="5143500"/>
          </a:xfrm>
          <a:prstGeom prst="rect">
            <a:avLst/>
          </a:prstGeom>
          <a:noFill/>
          <a:ln>
            <a:noFill/>
          </a:ln>
        </p:spPr>
      </p:pic>
      <p:sp>
        <p:nvSpPr>
          <p:cNvPr id="278" name="Google Shape;278;p45"/>
          <p:cNvSpPr txBox="1"/>
          <p:nvPr/>
        </p:nvSpPr>
        <p:spPr>
          <a:xfrm>
            <a:off x="707025" y="235150"/>
            <a:ext cx="39525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Faith in Action: </a:t>
            </a:r>
            <a:endParaRPr b="1" sz="3000">
              <a:solidFill>
                <a:srgbClr val="FFFFFF"/>
              </a:solidFill>
            </a:endParaRPr>
          </a:p>
          <a:p>
            <a:pPr indent="0" lvl="0" marL="0" rtl="0" algn="l">
              <a:spcBef>
                <a:spcPts val="0"/>
              </a:spcBef>
              <a:spcAft>
                <a:spcPts val="0"/>
              </a:spcAft>
              <a:buNone/>
            </a:pPr>
            <a:r>
              <a:rPr b="1" lang="en" sz="3000">
                <a:solidFill>
                  <a:srgbClr val="FFFFFF"/>
                </a:solidFill>
              </a:rPr>
              <a:t>Trust Walk</a:t>
            </a:r>
            <a:r>
              <a:rPr b="1" lang="en" sz="3000">
                <a:solidFill>
                  <a:srgbClr val="FFFFFF"/>
                </a:solidFill>
              </a:rPr>
              <a:t> Activity</a:t>
            </a:r>
            <a:endParaRPr sz="3000"/>
          </a:p>
        </p:txBody>
      </p:sp>
      <p:sp>
        <p:nvSpPr>
          <p:cNvPr id="279" name="Google Shape;279;p45"/>
          <p:cNvSpPr txBox="1"/>
          <p:nvPr/>
        </p:nvSpPr>
        <p:spPr>
          <a:xfrm>
            <a:off x="707025" y="1347650"/>
            <a:ext cx="3804000" cy="31692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400"/>
              </a:spcBef>
              <a:spcAft>
                <a:spcPts val="0"/>
              </a:spcAft>
              <a:buClr>
                <a:srgbClr val="FFFFFF"/>
              </a:buClr>
              <a:buSzPts val="1400"/>
              <a:buAutoNum type="arabicPeriod"/>
            </a:pPr>
            <a:r>
              <a:rPr lang="en">
                <a:solidFill>
                  <a:srgbClr val="FFFFFF"/>
                </a:solidFill>
              </a:rPr>
              <a:t>Work in pairs: One of you will be blindfolded, and the other will guide.</a:t>
            </a:r>
            <a:endParaRPr>
              <a:solidFill>
                <a:srgbClr val="FFFFFF"/>
              </a:solidFill>
            </a:endParaRPr>
          </a:p>
          <a:p>
            <a:pPr indent="-317500" lvl="0" marL="457200" rtl="0" algn="l">
              <a:lnSpc>
                <a:spcPct val="115000"/>
              </a:lnSpc>
              <a:spcBef>
                <a:spcPts val="1400"/>
              </a:spcBef>
              <a:spcAft>
                <a:spcPts val="0"/>
              </a:spcAft>
              <a:buClr>
                <a:srgbClr val="FFFFFF"/>
              </a:buClr>
              <a:buSzPts val="1400"/>
              <a:buAutoNum type="arabicPeriod"/>
            </a:pPr>
            <a:r>
              <a:rPr lang="en">
                <a:solidFill>
                  <a:srgbClr val="FFFFFF"/>
                </a:solidFill>
              </a:rPr>
              <a:t>Navigate the path: The blindfolded person listens carefully to their guide's voice to move safely through the obstacle course.</a:t>
            </a:r>
            <a:endParaRPr>
              <a:solidFill>
                <a:srgbClr val="FFFFFF"/>
              </a:solidFill>
            </a:endParaRPr>
          </a:p>
          <a:p>
            <a:pPr indent="-317500" lvl="0" marL="457200" rtl="0" algn="l">
              <a:lnSpc>
                <a:spcPct val="115000"/>
              </a:lnSpc>
              <a:spcBef>
                <a:spcPts val="1400"/>
              </a:spcBef>
              <a:spcAft>
                <a:spcPts val="0"/>
              </a:spcAft>
              <a:buClr>
                <a:srgbClr val="FFFFFF"/>
              </a:buClr>
              <a:buSzPts val="1400"/>
              <a:buAutoNum type="arabicPeriod"/>
            </a:pPr>
            <a:r>
              <a:rPr lang="en">
                <a:solidFill>
                  <a:srgbClr val="FFFFFF"/>
                </a:solidFill>
              </a:rPr>
              <a:t>Take turns: Switch roles so everyone has a chance to lead and follow.</a:t>
            </a:r>
            <a:endParaRPr>
              <a:solidFill>
                <a:srgbClr val="FFFFFF"/>
              </a:solidFill>
            </a:endParaRPr>
          </a:p>
          <a:p>
            <a:pPr indent="-317500" lvl="0" marL="457200" rtl="0" algn="l">
              <a:lnSpc>
                <a:spcPct val="115000"/>
              </a:lnSpc>
              <a:spcBef>
                <a:spcPts val="1400"/>
              </a:spcBef>
              <a:spcAft>
                <a:spcPts val="1000"/>
              </a:spcAft>
              <a:buClr>
                <a:srgbClr val="FFFFFF"/>
              </a:buClr>
              <a:buSzPts val="1400"/>
              <a:buAutoNum type="arabicPeriod"/>
            </a:pPr>
            <a:r>
              <a:rPr lang="en">
                <a:solidFill>
                  <a:srgbClr val="FFFFFF"/>
                </a:solidFill>
              </a:rPr>
              <a:t>Remember: Trust your guide, and give clear, calm instructions!</a:t>
            </a:r>
            <a:endParaRPr>
              <a:solidFill>
                <a:srgbClr val="FFFFFF"/>
              </a:solidFill>
            </a:endParaRPr>
          </a:p>
        </p:txBody>
      </p:sp>
      <p:pic>
        <p:nvPicPr>
          <p:cNvPr id="280" name="Google Shape;280;p45"/>
          <p:cNvPicPr preferRelativeResize="0"/>
          <p:nvPr/>
        </p:nvPicPr>
        <p:blipFill rotWithShape="1">
          <a:blip r:embed="rId4">
            <a:alphaModFix/>
          </a:blip>
          <a:srcRect b="12559" l="28855" r="6579" t="20457"/>
          <a:stretch/>
        </p:blipFill>
        <p:spPr>
          <a:xfrm>
            <a:off x="4770875" y="0"/>
            <a:ext cx="4373125" cy="453682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p46"/>
          <p:cNvPicPr preferRelativeResize="0"/>
          <p:nvPr/>
        </p:nvPicPr>
        <p:blipFill>
          <a:blip r:embed="rId3">
            <a:alphaModFix/>
          </a:blip>
          <a:stretch>
            <a:fillRect/>
          </a:stretch>
        </p:blipFill>
        <p:spPr>
          <a:xfrm>
            <a:off x="0" y="0"/>
            <a:ext cx="9144000" cy="5143511"/>
          </a:xfrm>
          <a:prstGeom prst="rect">
            <a:avLst/>
          </a:prstGeom>
          <a:noFill/>
          <a:ln>
            <a:noFill/>
          </a:ln>
        </p:spPr>
      </p:pic>
      <p:sp>
        <p:nvSpPr>
          <p:cNvPr id="286" name="Google Shape;286;p46"/>
          <p:cNvSpPr txBox="1"/>
          <p:nvPr/>
        </p:nvSpPr>
        <p:spPr>
          <a:xfrm>
            <a:off x="2064750" y="61800"/>
            <a:ext cx="5014500" cy="800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rgbClr val="333333"/>
                </a:solidFill>
              </a:rPr>
              <a:t>Little Acts of Love</a:t>
            </a:r>
            <a:endParaRPr sz="4000"/>
          </a:p>
        </p:txBody>
      </p:sp>
      <p:sp>
        <p:nvSpPr>
          <p:cNvPr id="287" name="Google Shape;287;p46"/>
          <p:cNvSpPr txBox="1"/>
          <p:nvPr/>
        </p:nvSpPr>
        <p:spPr>
          <a:xfrm>
            <a:off x="738450" y="874075"/>
            <a:ext cx="7667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Each week of Lent, we are focusing on building a stronger relationship with God through virtues. Here are some little acts of love you can do this week to strengthen your faith.</a:t>
            </a:r>
            <a:endParaRPr/>
          </a:p>
        </p:txBody>
      </p:sp>
      <p:sp>
        <p:nvSpPr>
          <p:cNvPr id="288" name="Google Shape;288;p46"/>
          <p:cNvSpPr txBox="1"/>
          <p:nvPr/>
        </p:nvSpPr>
        <p:spPr>
          <a:xfrm>
            <a:off x="1719950" y="2416125"/>
            <a:ext cx="1408800" cy="234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Write a letter to God about something you're trusting Him for. </a:t>
            </a:r>
            <a:endParaRPr sz="1100">
              <a:solidFill>
                <a:schemeClr val="lt1"/>
              </a:solidFill>
            </a:endParaRPr>
          </a:p>
          <a:p>
            <a:pPr indent="0" lvl="0" marL="0" rtl="0" algn="l">
              <a:spcBef>
                <a:spcPts val="0"/>
              </a:spcBef>
              <a:spcAft>
                <a:spcPts val="0"/>
              </a:spcAft>
              <a:buNone/>
            </a:pPr>
            <a:r>
              <a:t/>
            </a:r>
            <a:endParaRPr sz="1100">
              <a:solidFill>
                <a:schemeClr val="lt1"/>
              </a:solidFill>
            </a:endParaRPr>
          </a:p>
          <a:p>
            <a:pPr indent="0" lvl="0" marL="0" rtl="0" algn="l">
              <a:spcBef>
                <a:spcPts val="0"/>
              </a:spcBef>
              <a:spcAft>
                <a:spcPts val="0"/>
              </a:spcAft>
              <a:buNone/>
            </a:pPr>
            <a:r>
              <a:rPr lang="en" sz="1100">
                <a:solidFill>
                  <a:schemeClr val="lt1"/>
                </a:solidFill>
              </a:rPr>
              <a:t>Create a personal motto about faith</a:t>
            </a:r>
            <a:endParaRPr sz="1100">
              <a:solidFill>
                <a:schemeClr val="lt1"/>
              </a:solidFill>
            </a:endParaRPr>
          </a:p>
          <a:p>
            <a:pPr indent="0" lvl="0" marL="0" rtl="0" algn="l">
              <a:spcBef>
                <a:spcPts val="0"/>
              </a:spcBef>
              <a:spcAft>
                <a:spcPts val="0"/>
              </a:spcAft>
              <a:buNone/>
            </a:pPr>
            <a:r>
              <a:t/>
            </a:r>
            <a:endParaRPr sz="1100">
              <a:solidFill>
                <a:schemeClr val="lt1"/>
              </a:solidFill>
            </a:endParaRPr>
          </a:p>
          <a:p>
            <a:pPr indent="0" lvl="0" marL="0" rtl="0" algn="l">
              <a:spcBef>
                <a:spcPts val="0"/>
              </a:spcBef>
              <a:spcAft>
                <a:spcPts val="0"/>
              </a:spcAft>
              <a:buNone/>
            </a:pPr>
            <a:r>
              <a:rPr lang="en" sz="1100">
                <a:solidFill>
                  <a:schemeClr val="lt1"/>
                </a:solidFill>
              </a:rPr>
              <a:t>Memorize a short Bible verse about faith </a:t>
            </a:r>
            <a:endParaRPr sz="1100">
              <a:solidFill>
                <a:schemeClr val="lt1"/>
              </a:solidFill>
            </a:endParaRPr>
          </a:p>
        </p:txBody>
      </p:sp>
      <p:sp>
        <p:nvSpPr>
          <p:cNvPr id="289" name="Google Shape;289;p46"/>
          <p:cNvSpPr txBox="1"/>
          <p:nvPr/>
        </p:nvSpPr>
        <p:spPr>
          <a:xfrm>
            <a:off x="3860100" y="2416125"/>
            <a:ext cx="1367700" cy="228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 sz="1100">
                <a:solidFill>
                  <a:schemeClr val="lt1"/>
                </a:solidFill>
              </a:rPr>
              <a:t>Fast from negative thoughts </a:t>
            </a:r>
            <a:endParaRPr sz="1100">
              <a:solidFill>
                <a:schemeClr val="lt1"/>
              </a:solidFill>
            </a:endParaRPr>
          </a:p>
          <a:p>
            <a:pPr indent="0" lvl="0" marL="0" rtl="0" algn="l">
              <a:lnSpc>
                <a:spcPct val="115000"/>
              </a:lnSpc>
              <a:spcBef>
                <a:spcPts val="0"/>
              </a:spcBef>
              <a:spcAft>
                <a:spcPts val="0"/>
              </a:spcAft>
              <a:buNone/>
            </a:pPr>
            <a:r>
              <a:t/>
            </a:r>
            <a:endParaRPr sz="1100">
              <a:solidFill>
                <a:schemeClr val="lt1"/>
              </a:solidFill>
            </a:endParaRPr>
          </a:p>
          <a:p>
            <a:pPr indent="0" lvl="0" marL="0" rtl="0" algn="l">
              <a:lnSpc>
                <a:spcPct val="115000"/>
              </a:lnSpc>
              <a:spcBef>
                <a:spcPts val="0"/>
              </a:spcBef>
              <a:spcAft>
                <a:spcPts val="0"/>
              </a:spcAft>
              <a:buNone/>
            </a:pPr>
            <a:r>
              <a:rPr lang="en" sz="1100">
                <a:solidFill>
                  <a:schemeClr val="lt1"/>
                </a:solidFill>
              </a:rPr>
              <a:t>Pause and say a short prayer when you are tempted to complain.</a:t>
            </a:r>
            <a:endParaRPr sz="1100">
              <a:solidFill>
                <a:schemeClr val="lt1"/>
              </a:solidFill>
            </a:endParaRPr>
          </a:p>
          <a:p>
            <a:pPr indent="0" lvl="0" marL="0" rtl="0" algn="l">
              <a:lnSpc>
                <a:spcPct val="115000"/>
              </a:lnSpc>
              <a:spcBef>
                <a:spcPts val="0"/>
              </a:spcBef>
              <a:spcAft>
                <a:spcPts val="0"/>
              </a:spcAft>
              <a:buNone/>
            </a:pPr>
            <a:r>
              <a:t/>
            </a:r>
            <a:endParaRPr sz="1100">
              <a:solidFill>
                <a:schemeClr val="lt1"/>
              </a:solidFill>
            </a:endParaRPr>
          </a:p>
          <a:p>
            <a:pPr indent="0" lvl="0" marL="0" rtl="0" algn="l">
              <a:lnSpc>
                <a:spcPct val="115000"/>
              </a:lnSpc>
              <a:spcBef>
                <a:spcPts val="0"/>
              </a:spcBef>
              <a:spcAft>
                <a:spcPts val="0"/>
              </a:spcAft>
              <a:buNone/>
            </a:pPr>
            <a:r>
              <a:rPr lang="en" sz="1100">
                <a:solidFill>
                  <a:schemeClr val="lt1"/>
                </a:solidFill>
              </a:rPr>
              <a:t>Give up a comfort or distraction (e.g., excessive screen time) for a day, </a:t>
            </a:r>
            <a:endParaRPr sz="1100">
              <a:solidFill>
                <a:schemeClr val="lt1"/>
              </a:solidFill>
            </a:endParaRPr>
          </a:p>
        </p:txBody>
      </p:sp>
      <p:sp>
        <p:nvSpPr>
          <p:cNvPr id="290" name="Google Shape;290;p46"/>
          <p:cNvSpPr txBox="1"/>
          <p:nvPr/>
        </p:nvSpPr>
        <p:spPr>
          <a:xfrm>
            <a:off x="6019700" y="2571750"/>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200">
              <a:solidFill>
                <a:schemeClr val="lt1"/>
              </a:solidFill>
            </a:endParaRPr>
          </a:p>
        </p:txBody>
      </p:sp>
      <p:sp>
        <p:nvSpPr>
          <p:cNvPr id="291" name="Google Shape;291;p46"/>
          <p:cNvSpPr txBox="1"/>
          <p:nvPr/>
        </p:nvSpPr>
        <p:spPr>
          <a:xfrm>
            <a:off x="5959150" y="2416125"/>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Write or draw about faith to inspire others.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Create a gratitude jar for family and charity.</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Read a Bible story about faith and discuss.</a:t>
            </a:r>
            <a:endParaRPr sz="1100">
              <a:solidFill>
                <a:schemeClr val="lt1"/>
              </a:solidFill>
            </a:endParaRPr>
          </a:p>
          <a:p>
            <a:pPr indent="0" lvl="0" marL="0" rtl="0" algn="l">
              <a:spcBef>
                <a:spcPts val="0"/>
              </a:spcBef>
              <a:spcAft>
                <a:spcPts val="0"/>
              </a:spcAft>
              <a:buNone/>
            </a:pPr>
            <a:r>
              <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pic>
        <p:nvPicPr>
          <p:cNvPr id="296" name="Google Shape;296;p47"/>
          <p:cNvPicPr preferRelativeResize="0"/>
          <p:nvPr/>
        </p:nvPicPr>
        <p:blipFill>
          <a:blip r:embed="rId3">
            <a:alphaModFix/>
          </a:blip>
          <a:stretch>
            <a:fillRect/>
          </a:stretch>
        </p:blipFill>
        <p:spPr>
          <a:xfrm>
            <a:off x="13" y="0"/>
            <a:ext cx="9143981" cy="51435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pic>
        <p:nvPicPr>
          <p:cNvPr id="301" name="Google Shape;301;p48"/>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02" name="Google Shape;302;p48"/>
          <p:cNvSpPr txBox="1"/>
          <p:nvPr/>
        </p:nvSpPr>
        <p:spPr>
          <a:xfrm>
            <a:off x="354400" y="347025"/>
            <a:ext cx="8058600" cy="397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Hope Lesson)</a:t>
            </a:r>
            <a:endParaRPr b="1" sz="3000">
              <a:solidFill>
                <a:schemeClr val="lt1"/>
              </a:solidFill>
            </a:endParaRPr>
          </a:p>
          <a:p>
            <a:pPr indent="0" lvl="0" marL="0" rtl="0" algn="l">
              <a:spcBef>
                <a:spcPts val="0"/>
              </a:spcBef>
              <a:spcAft>
                <a:spcPts val="0"/>
              </a:spcAft>
              <a:buNone/>
            </a:pPr>
            <a:r>
              <a:t/>
            </a:r>
            <a:endParaRPr b="1"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None/>
            </a:pPr>
            <a:r>
              <a:rPr lang="en" sz="1800">
                <a:solidFill>
                  <a:schemeClr val="lt1"/>
                </a:solidFill>
              </a:rPr>
              <a:t>Sticky notes</a:t>
            </a:r>
            <a:endParaRPr sz="1800">
              <a:solidFill>
                <a:schemeClr val="lt1"/>
              </a:solidFill>
            </a:endParaRPr>
          </a:p>
          <a:p>
            <a:pPr indent="0" lvl="0" marL="0" rtl="0" algn="l">
              <a:spcBef>
                <a:spcPts val="0"/>
              </a:spcBef>
              <a:spcAft>
                <a:spcPts val="0"/>
              </a:spcAft>
              <a:buNone/>
            </a:pPr>
            <a:r>
              <a:rPr lang="en" sz="1800">
                <a:solidFill>
                  <a:schemeClr val="lt1"/>
                </a:solidFill>
              </a:rPr>
              <a:t>Blank piece of paper and pencil for each student</a:t>
            </a:r>
            <a:endParaRPr sz="1800">
              <a:solidFill>
                <a:schemeClr val="lt1"/>
              </a:solidFill>
            </a:endParaRPr>
          </a:p>
          <a:p>
            <a:pPr indent="0" lvl="0" marL="0" rtl="0" algn="l">
              <a:spcBef>
                <a:spcPts val="0"/>
              </a:spcBef>
              <a:spcAft>
                <a:spcPts val="0"/>
              </a:spcAft>
              <a:buNone/>
            </a:pPr>
            <a:r>
              <a:rPr lang="en" sz="1800">
                <a:solidFill>
                  <a:schemeClr val="lt1"/>
                </a:solidFill>
              </a:rPr>
              <a:t>Meditation/calming music (optional)</a:t>
            </a:r>
            <a:endParaRPr sz="1800">
              <a:solidFill>
                <a:schemeClr val="lt1"/>
              </a:solidFill>
            </a:endParaRPr>
          </a:p>
          <a:p>
            <a:pPr indent="0" lvl="0" marL="0" rtl="0" algn="l">
              <a:spcBef>
                <a:spcPts val="0"/>
              </a:spcBef>
              <a:spcAft>
                <a:spcPts val="0"/>
              </a:spcAft>
              <a:buClr>
                <a:schemeClr val="dk1"/>
              </a:buClr>
              <a:buSzPts val="1100"/>
              <a:buFont typeface="Arial"/>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a:t>
            </a:r>
            <a:endParaRPr b="1" sz="1800">
              <a:solidFill>
                <a:schemeClr val="lt1"/>
              </a:solidFill>
            </a:endParaRPr>
          </a:p>
          <a:p>
            <a:pPr indent="0" lvl="0" marL="0" rtl="0" algn="l">
              <a:spcBef>
                <a:spcPts val="0"/>
              </a:spcBef>
              <a:spcAft>
                <a:spcPts val="0"/>
              </a:spcAft>
              <a:buNone/>
            </a:pPr>
            <a:r>
              <a:rPr lang="en" sz="1800">
                <a:solidFill>
                  <a:schemeClr val="lt1"/>
                </a:solidFill>
              </a:rPr>
              <a:t>Finding Hope Activity (You do not need to print this for each student. See activity slide)</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pic>
        <p:nvPicPr>
          <p:cNvPr id="307" name="Google Shape;307;p49"/>
          <p:cNvPicPr preferRelativeResize="0"/>
          <p:nvPr/>
        </p:nvPicPr>
        <p:blipFill>
          <a:blip r:embed="rId3">
            <a:alphaModFix/>
          </a:blip>
          <a:stretch>
            <a:fillRect/>
          </a:stretch>
        </p:blipFill>
        <p:spPr>
          <a:xfrm>
            <a:off x="0" y="-10"/>
            <a:ext cx="9144000" cy="5143511"/>
          </a:xfrm>
          <a:prstGeom prst="rect">
            <a:avLst/>
          </a:prstGeom>
          <a:noFill/>
          <a:ln>
            <a:noFill/>
          </a:ln>
        </p:spPr>
      </p:pic>
      <p:sp>
        <p:nvSpPr>
          <p:cNvPr id="308" name="Google Shape;308;p49"/>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309" name="Google Shape;309;p49"/>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pic>
        <p:nvPicPr>
          <p:cNvPr id="314" name="Google Shape;314;p50"/>
          <p:cNvPicPr preferRelativeResize="0"/>
          <p:nvPr/>
        </p:nvPicPr>
        <p:blipFill>
          <a:blip r:embed="rId3">
            <a:alphaModFix/>
          </a:blip>
          <a:stretch>
            <a:fillRect/>
          </a:stretch>
        </p:blipFill>
        <p:spPr>
          <a:xfrm>
            <a:off x="0" y="0"/>
            <a:ext cx="9144000" cy="5143511"/>
          </a:xfrm>
          <a:prstGeom prst="rect">
            <a:avLst/>
          </a:prstGeom>
          <a:noFill/>
          <a:ln>
            <a:noFill/>
          </a:ln>
        </p:spPr>
      </p:pic>
      <p:sp>
        <p:nvSpPr>
          <p:cNvPr id="315" name="Google Shape;315;p50"/>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Last Week:</a:t>
            </a:r>
            <a:endParaRPr b="1" sz="2800">
              <a:solidFill>
                <a:schemeClr val="lt1"/>
              </a:solidFill>
            </a:endParaRPr>
          </a:p>
          <a:p>
            <a:pPr indent="0" lvl="0" marL="0" rtl="0" algn="ctr">
              <a:spcBef>
                <a:spcPts val="0"/>
              </a:spcBef>
              <a:spcAft>
                <a:spcPts val="0"/>
              </a:spcAft>
              <a:buNone/>
            </a:pPr>
            <a:r>
              <a:rPr b="1" lang="en" sz="2800">
                <a:solidFill>
                  <a:schemeClr val="lt1"/>
                </a:solidFill>
              </a:rPr>
              <a:t>Little Acts of Love</a:t>
            </a:r>
            <a:endParaRPr b="1" sz="2800">
              <a:solidFill>
                <a:schemeClr val="lt1"/>
              </a:solidFill>
            </a:endParaRPr>
          </a:p>
        </p:txBody>
      </p:sp>
      <p:pic>
        <p:nvPicPr>
          <p:cNvPr id="316" name="Google Shape;316;p50"/>
          <p:cNvPicPr preferRelativeResize="0"/>
          <p:nvPr/>
        </p:nvPicPr>
        <p:blipFill rotWithShape="1">
          <a:blip r:embed="rId4">
            <a:alphaModFix/>
          </a:blip>
          <a:srcRect b="0" l="0" r="39933" t="0"/>
          <a:stretch/>
        </p:blipFill>
        <p:spPr>
          <a:xfrm>
            <a:off x="4546388" y="2109850"/>
            <a:ext cx="4480425" cy="2057850"/>
          </a:xfrm>
          <a:prstGeom prst="rect">
            <a:avLst/>
          </a:prstGeom>
          <a:noFill/>
          <a:ln>
            <a:noFill/>
          </a:ln>
        </p:spPr>
      </p:pic>
      <p:sp>
        <p:nvSpPr>
          <p:cNvPr id="317" name="Google Shape;317;p50"/>
          <p:cNvSpPr txBox="1"/>
          <p:nvPr/>
        </p:nvSpPr>
        <p:spPr>
          <a:xfrm>
            <a:off x="4738638" y="15514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rPr lang="en">
                <a:solidFill>
                  <a:srgbClr val="FFFFFF"/>
                </a:solidFill>
              </a:rPr>
              <a:t>Reflect on a small act of faith you demonstrated last week that made you feel proud, </a:t>
            </a:r>
            <a:br>
              <a:rPr lang="en">
                <a:solidFill>
                  <a:srgbClr val="FFFFFF"/>
                </a:solidFill>
              </a:rPr>
            </a:br>
            <a:r>
              <a:rPr lang="en">
                <a:solidFill>
                  <a:srgbClr val="FFFFFF"/>
                </a:solidFill>
              </a:rPr>
              <a:t>and write it down.</a:t>
            </a:r>
            <a:endParaRPr>
              <a:solidFill>
                <a:srgbClr val="FFFFFF"/>
              </a:solidFill>
            </a:endParaRPr>
          </a:p>
        </p:txBody>
      </p:sp>
      <p:pic>
        <p:nvPicPr>
          <p:cNvPr id="318" name="Google Shape;318;p50"/>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pic>
        <p:nvPicPr>
          <p:cNvPr id="323" name="Google Shape;323;p51"/>
          <p:cNvPicPr preferRelativeResize="0"/>
          <p:nvPr/>
        </p:nvPicPr>
        <p:blipFill>
          <a:blip r:embed="rId3">
            <a:alphaModFix/>
          </a:blip>
          <a:stretch>
            <a:fillRect/>
          </a:stretch>
        </p:blipFill>
        <p:spPr>
          <a:xfrm>
            <a:off x="0" y="-5"/>
            <a:ext cx="9144000" cy="5143511"/>
          </a:xfrm>
          <a:prstGeom prst="rect">
            <a:avLst/>
          </a:prstGeom>
          <a:noFill/>
          <a:ln>
            <a:noFill/>
          </a:ln>
        </p:spPr>
      </p:pic>
      <p:sp>
        <p:nvSpPr>
          <p:cNvPr id="324" name="Google Shape;324;p51"/>
          <p:cNvSpPr txBox="1"/>
          <p:nvPr/>
        </p:nvSpPr>
        <p:spPr>
          <a:xfrm>
            <a:off x="510650" y="828125"/>
            <a:ext cx="2932800" cy="1416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dk2"/>
                </a:solidFill>
              </a:rPr>
              <a:t>Week 2: Hope</a:t>
            </a:r>
            <a:endParaRPr b="1" sz="4000">
              <a:solidFill>
                <a:schemeClr val="dk2"/>
              </a:solidFill>
            </a:endParaRPr>
          </a:p>
        </p:txBody>
      </p:sp>
      <p:sp>
        <p:nvSpPr>
          <p:cNvPr id="325" name="Google Shape;325;p51"/>
          <p:cNvSpPr txBox="1"/>
          <p:nvPr/>
        </p:nvSpPr>
        <p:spPr>
          <a:xfrm>
            <a:off x="477050" y="2629025"/>
            <a:ext cx="24846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Hope is trusting God’s promises even when we don’t see the outcome.</a:t>
            </a:r>
            <a:endParaRPr/>
          </a:p>
        </p:txBody>
      </p:sp>
      <p:pic>
        <p:nvPicPr>
          <p:cNvPr id="326" name="Google Shape;326;p51"/>
          <p:cNvPicPr preferRelativeResize="0"/>
          <p:nvPr/>
        </p:nvPicPr>
        <p:blipFill rotWithShape="1">
          <a:blip r:embed="rId4">
            <a:alphaModFix/>
          </a:blip>
          <a:srcRect b="15432" l="0" r="0" t="10236"/>
          <a:stretch/>
        </p:blipFill>
        <p:spPr>
          <a:xfrm>
            <a:off x="3543525" y="0"/>
            <a:ext cx="5600476" cy="4557875"/>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id="331" name="Google Shape;331;p5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32" name="Google Shape;332;p52"/>
          <p:cNvSpPr txBox="1"/>
          <p:nvPr/>
        </p:nvSpPr>
        <p:spPr>
          <a:xfrm>
            <a:off x="4572000" y="493800"/>
            <a:ext cx="37311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Imagining Hope</a:t>
            </a:r>
            <a:endParaRPr sz="3000"/>
          </a:p>
        </p:txBody>
      </p:sp>
      <p:sp>
        <p:nvSpPr>
          <p:cNvPr id="333" name="Google Shape;333;p52"/>
          <p:cNvSpPr txBox="1"/>
          <p:nvPr/>
        </p:nvSpPr>
        <p:spPr>
          <a:xfrm>
            <a:off x="4744850" y="3299375"/>
            <a:ext cx="4050000" cy="92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Close your eyes for a moment of imagination while I guide you through thoughts of hope.</a:t>
            </a:r>
            <a:endParaRPr sz="1600"/>
          </a:p>
        </p:txBody>
      </p:sp>
      <p:pic>
        <p:nvPicPr>
          <p:cNvPr id="334" name="Google Shape;334;p52"/>
          <p:cNvPicPr preferRelativeResize="0"/>
          <p:nvPr/>
        </p:nvPicPr>
        <p:blipFill rotWithShape="1">
          <a:blip r:embed="rId4">
            <a:alphaModFix/>
          </a:blip>
          <a:srcRect b="0" l="4434" r="4525" t="0"/>
          <a:stretch/>
        </p:blipFill>
        <p:spPr>
          <a:xfrm>
            <a:off x="546600" y="493800"/>
            <a:ext cx="3492499" cy="3836202"/>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8" name="Shape 338"/>
        <p:cNvGrpSpPr/>
        <p:nvPr/>
      </p:nvGrpSpPr>
      <p:grpSpPr>
        <a:xfrm>
          <a:off x="0" y="0"/>
          <a:ext cx="0" cy="0"/>
          <a:chOff x="0" y="0"/>
          <a:chExt cx="0" cy="0"/>
        </a:xfrm>
      </p:grpSpPr>
      <p:pic>
        <p:nvPicPr>
          <p:cNvPr id="339" name="Google Shape;339;p53"/>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40" name="Google Shape;340;p53"/>
          <p:cNvSpPr txBox="1"/>
          <p:nvPr/>
        </p:nvSpPr>
        <p:spPr>
          <a:xfrm>
            <a:off x="4734375" y="3173700"/>
            <a:ext cx="4323300" cy="99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 sz="1600">
                <a:solidFill>
                  <a:srgbClr val="333333"/>
                </a:solidFill>
              </a:rPr>
              <a:t>What promises of Christ bring you the most hope? How can we, as a class, help each other hold onto the hope that Christ gives?</a:t>
            </a:r>
            <a:endParaRPr sz="1600">
              <a:solidFill>
                <a:srgbClr val="333333"/>
              </a:solidFill>
            </a:endParaRPr>
          </a:p>
        </p:txBody>
      </p:sp>
      <p:sp>
        <p:nvSpPr>
          <p:cNvPr id="341" name="Google Shape;341;p53"/>
          <p:cNvSpPr txBox="1"/>
          <p:nvPr/>
        </p:nvSpPr>
        <p:spPr>
          <a:xfrm>
            <a:off x="4572000" y="492300"/>
            <a:ext cx="37122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Imagining Hope</a:t>
            </a:r>
            <a:endParaRPr sz="3000"/>
          </a:p>
        </p:txBody>
      </p:sp>
      <p:pic>
        <p:nvPicPr>
          <p:cNvPr id="342" name="Google Shape;342;p53"/>
          <p:cNvPicPr preferRelativeResize="0"/>
          <p:nvPr/>
        </p:nvPicPr>
        <p:blipFill rotWithShape="1">
          <a:blip r:embed="rId4">
            <a:alphaModFix/>
          </a:blip>
          <a:srcRect b="0" l="4434" r="4525" t="0"/>
          <a:stretch/>
        </p:blipFill>
        <p:spPr>
          <a:xfrm>
            <a:off x="546600" y="493800"/>
            <a:ext cx="3492499" cy="383620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pic>
        <p:nvPicPr>
          <p:cNvPr id="116" name="Google Shape;116;p27"/>
          <p:cNvPicPr preferRelativeResize="0"/>
          <p:nvPr/>
        </p:nvPicPr>
        <p:blipFill>
          <a:blip r:embed="rId3">
            <a:alphaModFix/>
          </a:blip>
          <a:stretch>
            <a:fillRect/>
          </a:stretch>
        </p:blipFill>
        <p:spPr>
          <a:xfrm>
            <a:off x="0" y="0"/>
            <a:ext cx="9144000" cy="5143511"/>
          </a:xfrm>
          <a:prstGeom prst="rect">
            <a:avLst/>
          </a:prstGeom>
          <a:noFill/>
          <a:ln>
            <a:noFill/>
          </a:ln>
        </p:spPr>
      </p:pic>
      <p:sp>
        <p:nvSpPr>
          <p:cNvPr id="117" name="Google Shape;117;p27"/>
          <p:cNvSpPr txBox="1"/>
          <p:nvPr/>
        </p:nvSpPr>
        <p:spPr>
          <a:xfrm>
            <a:off x="4279750" y="230050"/>
            <a:ext cx="44292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lt1"/>
                </a:solidFill>
              </a:rPr>
              <a:t>Take your best guess!</a:t>
            </a:r>
            <a:endParaRPr b="1" sz="3000">
              <a:solidFill>
                <a:schemeClr val="lt1"/>
              </a:solidFill>
            </a:endParaRPr>
          </a:p>
        </p:txBody>
      </p:sp>
      <p:sp>
        <p:nvSpPr>
          <p:cNvPr id="118" name="Google Shape;118;p27"/>
          <p:cNvSpPr txBox="1"/>
          <p:nvPr/>
        </p:nvSpPr>
        <p:spPr>
          <a:xfrm>
            <a:off x="4446388" y="876550"/>
            <a:ext cx="4095900" cy="778500"/>
          </a:xfrm>
          <a:prstGeom prst="rect">
            <a:avLst/>
          </a:prstGeom>
          <a:noFill/>
          <a:ln>
            <a:noFill/>
          </a:ln>
        </p:spPr>
        <p:txBody>
          <a:bodyPr anchorCtr="0" anchor="t" bIns="91425" lIns="91425" spcFirstLastPara="1" rIns="91425" wrap="square" tIns="91425">
            <a:spAutoFit/>
          </a:bodyPr>
          <a:lstStyle/>
          <a:p>
            <a:pPr indent="0" lvl="0" marL="0" rtl="0" algn="l">
              <a:lnSpc>
                <a:spcPct val="114375"/>
              </a:lnSpc>
              <a:spcBef>
                <a:spcPts val="0"/>
              </a:spcBef>
              <a:spcAft>
                <a:spcPts val="0"/>
              </a:spcAft>
              <a:buNone/>
            </a:pPr>
            <a:r>
              <a:rPr lang="en" sz="1800">
                <a:solidFill>
                  <a:srgbClr val="FFFFFF"/>
                </a:solidFill>
              </a:rPr>
              <a:t>How old do you think the remains of this building are?</a:t>
            </a:r>
            <a:endParaRPr sz="1800">
              <a:solidFill>
                <a:srgbClr val="FFFFFF"/>
              </a:solidFill>
            </a:endParaRPr>
          </a:p>
        </p:txBody>
      </p:sp>
      <p:pic>
        <p:nvPicPr>
          <p:cNvPr id="119" name="Google Shape;119;p27"/>
          <p:cNvPicPr preferRelativeResize="0"/>
          <p:nvPr/>
        </p:nvPicPr>
        <p:blipFill>
          <a:blip r:embed="rId4">
            <a:alphaModFix/>
          </a:blip>
          <a:stretch>
            <a:fillRect/>
          </a:stretch>
        </p:blipFill>
        <p:spPr>
          <a:xfrm>
            <a:off x="714100" y="-15263"/>
            <a:ext cx="3052229" cy="4579476"/>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pic>
        <p:nvPicPr>
          <p:cNvPr id="347" name="Google Shape;347;p5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48" name="Google Shape;348;p54"/>
          <p:cNvSpPr txBox="1"/>
          <p:nvPr/>
        </p:nvSpPr>
        <p:spPr>
          <a:xfrm>
            <a:off x="444650" y="230450"/>
            <a:ext cx="45492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Hope in the Scriptures: </a:t>
            </a:r>
            <a:r>
              <a:rPr b="1" lang="en" sz="3000">
                <a:solidFill>
                  <a:srgbClr val="236192"/>
                </a:solidFill>
              </a:rPr>
              <a:t>Jesus Calms the Sea</a:t>
            </a:r>
            <a:endParaRPr sz="3000"/>
          </a:p>
        </p:txBody>
      </p:sp>
      <p:sp>
        <p:nvSpPr>
          <p:cNvPr id="349" name="Google Shape;349;p54"/>
          <p:cNvSpPr txBox="1"/>
          <p:nvPr/>
        </p:nvSpPr>
        <p:spPr>
          <a:xfrm>
            <a:off x="597050" y="1399350"/>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8: 24, 26, 27</a:t>
            </a:r>
            <a:endParaRPr/>
          </a:p>
        </p:txBody>
      </p:sp>
      <p:sp>
        <p:nvSpPr>
          <p:cNvPr id="350" name="Google Shape;350;p54"/>
          <p:cNvSpPr txBox="1"/>
          <p:nvPr/>
        </p:nvSpPr>
        <p:spPr>
          <a:xfrm>
            <a:off x="597050" y="1975475"/>
            <a:ext cx="3223500" cy="2380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a:solidFill>
                  <a:srgbClr val="333333"/>
                </a:solidFill>
              </a:rPr>
              <a:t>24: And behold, a violent storm developed on the sea, so that the boat was being covered by the waves; </a:t>
            </a:r>
            <a:endParaRPr>
              <a:solidFill>
                <a:srgbClr val="333333"/>
              </a:solidFill>
            </a:endParaRPr>
          </a:p>
          <a:p>
            <a:pPr indent="0" lvl="0" marL="0" rtl="0" algn="l">
              <a:lnSpc>
                <a:spcPct val="100000"/>
              </a:lnSpc>
              <a:spcBef>
                <a:spcPts val="1000"/>
              </a:spcBef>
              <a:spcAft>
                <a:spcPts val="0"/>
              </a:spcAft>
              <a:buNone/>
            </a:pPr>
            <a:r>
              <a:rPr lang="en">
                <a:solidFill>
                  <a:srgbClr val="333333"/>
                </a:solidFill>
              </a:rPr>
              <a:t>26: He got up and rebuked the winds and the sea, and it became perfectly calm.</a:t>
            </a:r>
            <a:endParaRPr>
              <a:solidFill>
                <a:srgbClr val="333333"/>
              </a:solidFill>
            </a:endParaRPr>
          </a:p>
          <a:p>
            <a:pPr indent="0" lvl="0" marL="0" rtl="0" algn="l">
              <a:lnSpc>
                <a:spcPct val="100000"/>
              </a:lnSpc>
              <a:spcBef>
                <a:spcPts val="1000"/>
              </a:spcBef>
              <a:spcAft>
                <a:spcPts val="1000"/>
              </a:spcAft>
              <a:buNone/>
            </a:pPr>
            <a:r>
              <a:rPr lang="en">
                <a:solidFill>
                  <a:srgbClr val="333333"/>
                </a:solidFill>
              </a:rPr>
              <a:t>27: The men were amazed, and said, “What kind of a man is this, that even the winds and the sea obey Him?”</a:t>
            </a:r>
            <a:endParaRPr>
              <a:solidFill>
                <a:srgbClr val="333333"/>
              </a:solidFill>
            </a:endParaRPr>
          </a:p>
        </p:txBody>
      </p:sp>
      <p:pic>
        <p:nvPicPr>
          <p:cNvPr id="351" name="Google Shape;351;p54"/>
          <p:cNvPicPr preferRelativeResize="0"/>
          <p:nvPr/>
        </p:nvPicPr>
        <p:blipFill rotWithShape="1">
          <a:blip r:embed="rId4">
            <a:alphaModFix/>
          </a:blip>
          <a:srcRect b="2064" l="12834" r="39703" t="8976"/>
          <a:stretch/>
        </p:blipFill>
        <p:spPr>
          <a:xfrm>
            <a:off x="4804000" y="0"/>
            <a:ext cx="4339999" cy="4575326"/>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pic>
        <p:nvPicPr>
          <p:cNvPr id="356" name="Google Shape;356;p55"/>
          <p:cNvPicPr preferRelativeResize="0"/>
          <p:nvPr/>
        </p:nvPicPr>
        <p:blipFill>
          <a:blip r:embed="rId3">
            <a:alphaModFix/>
          </a:blip>
          <a:stretch>
            <a:fillRect/>
          </a:stretch>
        </p:blipFill>
        <p:spPr>
          <a:xfrm>
            <a:off x="13" y="0"/>
            <a:ext cx="9143981" cy="5143500"/>
          </a:xfrm>
          <a:prstGeom prst="rect">
            <a:avLst/>
          </a:prstGeom>
          <a:noFill/>
          <a:ln>
            <a:noFill/>
          </a:ln>
        </p:spPr>
      </p:pic>
      <p:pic>
        <p:nvPicPr>
          <p:cNvPr id="357" name="Google Shape;357;p55"/>
          <p:cNvPicPr preferRelativeResize="0"/>
          <p:nvPr/>
        </p:nvPicPr>
        <p:blipFill rotWithShape="1">
          <a:blip r:embed="rId4">
            <a:alphaModFix/>
          </a:blip>
          <a:srcRect b="2064" l="12834" r="39703" t="8976"/>
          <a:stretch/>
        </p:blipFill>
        <p:spPr>
          <a:xfrm>
            <a:off x="4804000" y="0"/>
            <a:ext cx="4339999" cy="4575326"/>
          </a:xfrm>
          <a:prstGeom prst="rect">
            <a:avLst/>
          </a:prstGeom>
          <a:noFill/>
          <a:ln>
            <a:noFill/>
          </a:ln>
        </p:spPr>
      </p:pic>
      <p:sp>
        <p:nvSpPr>
          <p:cNvPr id="358" name="Google Shape;358;p55"/>
          <p:cNvSpPr txBox="1"/>
          <p:nvPr/>
        </p:nvSpPr>
        <p:spPr>
          <a:xfrm>
            <a:off x="444650" y="230450"/>
            <a:ext cx="45492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Hope in the Scriptures: Jesus Calms the Sea</a:t>
            </a:r>
            <a:endParaRPr sz="3000"/>
          </a:p>
        </p:txBody>
      </p:sp>
      <p:sp>
        <p:nvSpPr>
          <p:cNvPr id="359" name="Google Shape;359;p55"/>
          <p:cNvSpPr txBox="1"/>
          <p:nvPr/>
        </p:nvSpPr>
        <p:spPr>
          <a:xfrm>
            <a:off x="597050" y="1399350"/>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8: 24, 26, 27</a:t>
            </a:r>
            <a:endParaRPr/>
          </a:p>
        </p:txBody>
      </p:sp>
      <p:sp>
        <p:nvSpPr>
          <p:cNvPr id="360" name="Google Shape;360;p55"/>
          <p:cNvSpPr txBox="1"/>
          <p:nvPr/>
        </p:nvSpPr>
        <p:spPr>
          <a:xfrm>
            <a:off x="597050" y="1975475"/>
            <a:ext cx="3223500" cy="23808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a:solidFill>
                  <a:srgbClr val="333333"/>
                </a:solidFill>
              </a:rPr>
              <a:t>24: And behold, a violent storm developed on the sea, so that the boat was being covered by the waves; </a:t>
            </a:r>
            <a:endParaRPr>
              <a:solidFill>
                <a:srgbClr val="333333"/>
              </a:solidFill>
            </a:endParaRPr>
          </a:p>
          <a:p>
            <a:pPr indent="0" lvl="0" marL="0" rtl="0" algn="l">
              <a:lnSpc>
                <a:spcPct val="100000"/>
              </a:lnSpc>
              <a:spcBef>
                <a:spcPts val="1000"/>
              </a:spcBef>
              <a:spcAft>
                <a:spcPts val="0"/>
              </a:spcAft>
              <a:buNone/>
            </a:pPr>
            <a:r>
              <a:rPr lang="en">
                <a:solidFill>
                  <a:srgbClr val="333333"/>
                </a:solidFill>
              </a:rPr>
              <a:t>26: He got up and rebuked the winds and the sea, and it became perfectly calm.</a:t>
            </a:r>
            <a:endParaRPr>
              <a:solidFill>
                <a:srgbClr val="333333"/>
              </a:solidFill>
            </a:endParaRPr>
          </a:p>
          <a:p>
            <a:pPr indent="0" lvl="0" marL="0" rtl="0" algn="l">
              <a:lnSpc>
                <a:spcPct val="100000"/>
              </a:lnSpc>
              <a:spcBef>
                <a:spcPts val="1000"/>
              </a:spcBef>
              <a:spcAft>
                <a:spcPts val="1000"/>
              </a:spcAft>
              <a:buNone/>
            </a:pPr>
            <a:r>
              <a:rPr lang="en">
                <a:solidFill>
                  <a:srgbClr val="333333"/>
                </a:solidFill>
              </a:rPr>
              <a:t>27: The men were amazed, and said, “What kind of a man is this, that even the winds and the sea obey Him?”</a:t>
            </a:r>
            <a:endParaRPr>
              <a:solidFill>
                <a:srgbClr val="333333"/>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id="365" name="Google Shape;365;p56"/>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66" name="Google Shape;366;p56"/>
          <p:cNvSpPr txBox="1"/>
          <p:nvPr/>
        </p:nvSpPr>
        <p:spPr>
          <a:xfrm>
            <a:off x="5810625" y="1623375"/>
            <a:ext cx="2670900" cy="2194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a:solidFill>
                  <a:srgbClr val="333333"/>
                </a:solidFill>
              </a:rPr>
              <a:t>Discussion:</a:t>
            </a:r>
            <a:endParaRPr>
              <a:solidFill>
                <a:srgbClr val="333333"/>
              </a:solidFill>
            </a:endParaRPr>
          </a:p>
          <a:p>
            <a:pPr indent="-317500" lvl="0" marL="457200" rtl="0" algn="l">
              <a:lnSpc>
                <a:spcPct val="115000"/>
              </a:lnSpc>
              <a:spcBef>
                <a:spcPts val="1200"/>
              </a:spcBef>
              <a:spcAft>
                <a:spcPts val="0"/>
              </a:spcAft>
              <a:buClr>
                <a:schemeClr val="dk1"/>
              </a:buClr>
              <a:buSzPts val="1400"/>
              <a:buChar char="●"/>
            </a:pPr>
            <a:r>
              <a:rPr lang="en">
                <a:solidFill>
                  <a:srgbClr val="333333"/>
                </a:solidFill>
              </a:rPr>
              <a:t>How does Mary’s Meals bring hope to Lydia? </a:t>
            </a:r>
            <a:endParaRPr>
              <a:solidFill>
                <a:srgbClr val="333333"/>
              </a:solidFill>
            </a:endParaRPr>
          </a:p>
          <a:p>
            <a:pPr indent="-317500" lvl="0" marL="457200" rtl="0" algn="l">
              <a:lnSpc>
                <a:spcPct val="115000"/>
              </a:lnSpc>
              <a:spcBef>
                <a:spcPts val="1200"/>
              </a:spcBef>
              <a:spcAft>
                <a:spcPts val="1000"/>
              </a:spcAft>
              <a:buClr>
                <a:schemeClr val="dk1"/>
              </a:buClr>
              <a:buSzPts val="1400"/>
              <a:buChar char="●"/>
            </a:pPr>
            <a:r>
              <a:rPr lang="en">
                <a:solidFill>
                  <a:srgbClr val="333333"/>
                </a:solidFill>
              </a:rPr>
              <a:t>What does this story teach us about how small actions can reflect God’s love?"</a:t>
            </a:r>
            <a:endParaRPr>
              <a:solidFill>
                <a:srgbClr val="333333"/>
              </a:solidFill>
            </a:endParaRPr>
          </a:p>
        </p:txBody>
      </p:sp>
      <p:pic>
        <p:nvPicPr>
          <p:cNvPr descr="Nobody could have predicted how much Lydia's life would change when we first met her and her mother in 2019.&#10;&#10;Mary's Meals reunited with Lydia and mum Shewit during a trip to Tigray in Ethiopia earlier this year. Watch as they share their story.&#10;&#10;Learn more about the situation in Ethiopia by visiting us online: https://www.marysmeals.org/campaigns/crisis-in-ethiopia" id="367" name="Google Shape;367;p56" title="Crisis in Ethiopia | Voices from Tigray | Lydia and Shewit">
            <a:hlinkClick r:id="rId4"/>
          </p:cNvPr>
          <p:cNvPicPr preferRelativeResize="0"/>
          <p:nvPr/>
        </p:nvPicPr>
        <p:blipFill>
          <a:blip r:embed="rId5">
            <a:alphaModFix/>
          </a:blip>
          <a:stretch>
            <a:fillRect/>
          </a:stretch>
        </p:blipFill>
        <p:spPr>
          <a:xfrm>
            <a:off x="25" y="1623375"/>
            <a:ext cx="5265925" cy="2962100"/>
          </a:xfrm>
          <a:prstGeom prst="rect">
            <a:avLst/>
          </a:prstGeom>
          <a:noFill/>
          <a:ln>
            <a:noFill/>
          </a:ln>
        </p:spPr>
      </p:pic>
      <p:sp>
        <p:nvSpPr>
          <p:cNvPr id="368" name="Google Shape;368;p56"/>
          <p:cNvSpPr txBox="1"/>
          <p:nvPr/>
        </p:nvSpPr>
        <p:spPr>
          <a:xfrm>
            <a:off x="183275" y="295000"/>
            <a:ext cx="42813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Bringing Hope: Lydia</a:t>
            </a:r>
            <a:endParaRPr sz="3000"/>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7"/>
                                        </p:tgtEl>
                                        <p:attrNameLst>
                                          <p:attrName>style.visibility</p:attrName>
                                        </p:attrNameLst>
                                      </p:cBhvr>
                                      <p:to>
                                        <p:strVal val="visible"/>
                                      </p:to>
                                    </p:set>
                                    <p:animEffect filter="fade" transition="in">
                                      <p:cBhvr>
                                        <p:cTn dur="1000"/>
                                        <p:tgtEl>
                                          <p:spTgt spid="36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57"/>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74" name="Google Shape;374;p57"/>
          <p:cNvSpPr txBox="1"/>
          <p:nvPr/>
        </p:nvSpPr>
        <p:spPr>
          <a:xfrm>
            <a:off x="707025" y="387550"/>
            <a:ext cx="42114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Finding Hope Activity</a:t>
            </a:r>
            <a:endParaRPr sz="3000"/>
          </a:p>
        </p:txBody>
      </p:sp>
      <p:sp>
        <p:nvSpPr>
          <p:cNvPr id="375" name="Google Shape;375;p57"/>
          <p:cNvSpPr txBox="1"/>
          <p:nvPr/>
        </p:nvSpPr>
        <p:spPr>
          <a:xfrm>
            <a:off x="707025" y="1289500"/>
            <a:ext cx="3360300" cy="28497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400"/>
              </a:spcBef>
              <a:spcAft>
                <a:spcPts val="0"/>
              </a:spcAft>
              <a:buClr>
                <a:srgbClr val="FFFFFF"/>
              </a:buClr>
              <a:buSzPts val="1600"/>
              <a:buAutoNum type="arabicPeriod"/>
            </a:pPr>
            <a:r>
              <a:rPr lang="en" sz="1600">
                <a:solidFill>
                  <a:srgbClr val="FFFFFF"/>
                </a:solidFill>
              </a:rPr>
              <a:t>Choose a paper.</a:t>
            </a:r>
            <a:endParaRPr sz="1600">
              <a:solidFill>
                <a:srgbClr val="FFFFFF"/>
              </a:solidFill>
            </a:endParaRPr>
          </a:p>
          <a:p>
            <a:pPr indent="-330200" lvl="0" marL="457200" rtl="0" algn="l">
              <a:lnSpc>
                <a:spcPct val="115000"/>
              </a:lnSpc>
              <a:spcBef>
                <a:spcPts val="1000"/>
              </a:spcBef>
              <a:spcAft>
                <a:spcPts val="0"/>
              </a:spcAft>
              <a:buClr>
                <a:srgbClr val="FFFFFF"/>
              </a:buClr>
              <a:buSzPts val="1600"/>
              <a:buAutoNum type="arabicPeriod"/>
            </a:pPr>
            <a:r>
              <a:rPr lang="en" sz="1600">
                <a:solidFill>
                  <a:srgbClr val="FFFFFF"/>
                </a:solidFill>
              </a:rPr>
              <a:t>Read the situation that a student your age is going through.</a:t>
            </a:r>
            <a:endParaRPr sz="1600">
              <a:solidFill>
                <a:srgbClr val="FFFFFF"/>
              </a:solidFill>
            </a:endParaRPr>
          </a:p>
          <a:p>
            <a:pPr indent="-330200" lvl="0" marL="457200" rtl="0" algn="l">
              <a:lnSpc>
                <a:spcPct val="115000"/>
              </a:lnSpc>
              <a:spcBef>
                <a:spcPts val="1000"/>
              </a:spcBef>
              <a:spcAft>
                <a:spcPts val="0"/>
              </a:spcAft>
              <a:buClr>
                <a:srgbClr val="FFFFFF"/>
              </a:buClr>
              <a:buSzPts val="1600"/>
              <a:buAutoNum type="arabicPeriod"/>
            </a:pPr>
            <a:r>
              <a:rPr lang="en" sz="1600">
                <a:solidFill>
                  <a:srgbClr val="FFFFFF"/>
                </a:solidFill>
              </a:rPr>
              <a:t>Read the corresponding scripture.</a:t>
            </a:r>
            <a:endParaRPr sz="1600">
              <a:solidFill>
                <a:srgbClr val="FFFFFF"/>
              </a:solidFill>
            </a:endParaRPr>
          </a:p>
          <a:p>
            <a:pPr indent="-330200" lvl="0" marL="457200" rtl="0" algn="l">
              <a:lnSpc>
                <a:spcPct val="115000"/>
              </a:lnSpc>
              <a:spcBef>
                <a:spcPts val="1400"/>
              </a:spcBef>
              <a:spcAft>
                <a:spcPts val="1000"/>
              </a:spcAft>
              <a:buClr>
                <a:srgbClr val="FFFFFF"/>
              </a:buClr>
              <a:buSzPts val="1600"/>
              <a:buAutoNum type="arabicPeriod"/>
            </a:pPr>
            <a:r>
              <a:rPr lang="en" sz="1600">
                <a:solidFill>
                  <a:srgbClr val="FFFFFF"/>
                </a:solidFill>
              </a:rPr>
              <a:t>Write a note of hope to this student.</a:t>
            </a:r>
            <a:endParaRPr sz="1600">
              <a:solidFill>
                <a:srgbClr val="FFFFFF"/>
              </a:solidFill>
            </a:endParaRPr>
          </a:p>
        </p:txBody>
      </p:sp>
      <p:pic>
        <p:nvPicPr>
          <p:cNvPr id="376" name="Google Shape;376;p57"/>
          <p:cNvPicPr preferRelativeResize="0"/>
          <p:nvPr/>
        </p:nvPicPr>
        <p:blipFill>
          <a:blip r:embed="rId4">
            <a:alphaModFix/>
          </a:blip>
          <a:stretch>
            <a:fillRect/>
          </a:stretch>
        </p:blipFill>
        <p:spPr>
          <a:xfrm rot="1158162">
            <a:off x="4373106" y="571735"/>
            <a:ext cx="3377568" cy="337758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0" name="Shape 380"/>
        <p:cNvGrpSpPr/>
        <p:nvPr/>
      </p:nvGrpSpPr>
      <p:grpSpPr>
        <a:xfrm>
          <a:off x="0" y="0"/>
          <a:ext cx="0" cy="0"/>
          <a:chOff x="0" y="0"/>
          <a:chExt cx="0" cy="0"/>
        </a:xfrm>
      </p:grpSpPr>
      <p:pic>
        <p:nvPicPr>
          <p:cNvPr id="381" name="Google Shape;381;p58"/>
          <p:cNvPicPr preferRelativeResize="0"/>
          <p:nvPr/>
        </p:nvPicPr>
        <p:blipFill>
          <a:blip r:embed="rId3">
            <a:alphaModFix/>
          </a:blip>
          <a:stretch>
            <a:fillRect/>
          </a:stretch>
        </p:blipFill>
        <p:spPr>
          <a:xfrm>
            <a:off x="0" y="0"/>
            <a:ext cx="9144000" cy="5143511"/>
          </a:xfrm>
          <a:prstGeom prst="rect">
            <a:avLst/>
          </a:prstGeom>
          <a:noFill/>
          <a:ln>
            <a:noFill/>
          </a:ln>
        </p:spPr>
      </p:pic>
      <p:sp>
        <p:nvSpPr>
          <p:cNvPr id="382" name="Google Shape;382;p58"/>
          <p:cNvSpPr txBox="1"/>
          <p:nvPr/>
        </p:nvSpPr>
        <p:spPr>
          <a:xfrm>
            <a:off x="2064750" y="61800"/>
            <a:ext cx="5014500" cy="800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rgbClr val="333333"/>
                </a:solidFill>
              </a:rPr>
              <a:t>Little Acts of Love</a:t>
            </a:r>
            <a:endParaRPr sz="4000"/>
          </a:p>
        </p:txBody>
      </p:sp>
      <p:sp>
        <p:nvSpPr>
          <p:cNvPr id="383" name="Google Shape;383;p58"/>
          <p:cNvSpPr txBox="1"/>
          <p:nvPr/>
        </p:nvSpPr>
        <p:spPr>
          <a:xfrm>
            <a:off x="738450" y="874075"/>
            <a:ext cx="7667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Each week of Lent, we are focusing on building a stronger relationship with God through virtues. Here are some little acts of love you can do this week to </a:t>
            </a:r>
            <a:r>
              <a:rPr lang="en">
                <a:solidFill>
                  <a:srgbClr val="333333"/>
                </a:solidFill>
              </a:rPr>
              <a:t>strengthen</a:t>
            </a:r>
            <a:r>
              <a:rPr lang="en">
                <a:solidFill>
                  <a:srgbClr val="333333"/>
                </a:solidFill>
              </a:rPr>
              <a:t> your hope.</a:t>
            </a:r>
            <a:endParaRPr/>
          </a:p>
        </p:txBody>
      </p:sp>
      <p:sp>
        <p:nvSpPr>
          <p:cNvPr id="384" name="Google Shape;384;p58"/>
          <p:cNvSpPr txBox="1"/>
          <p:nvPr/>
        </p:nvSpPr>
        <p:spPr>
          <a:xfrm>
            <a:off x="5922300" y="2452675"/>
            <a:ext cx="14895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Create a hope jar with notes and coins for charity.</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Share a story about kindness helping someone overcome challenges.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Write a letter of hope to someone who needs encouragement.</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385" name="Google Shape;385;p58"/>
          <p:cNvSpPr txBox="1"/>
          <p:nvPr/>
        </p:nvSpPr>
        <p:spPr>
          <a:xfrm>
            <a:off x="3790725" y="2452675"/>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Write a goal to grow closer to God and act.</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On hard days, fast from negativity and focus on hope.</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Reflect daily on fasting and how it brought hope.</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386" name="Google Shape;386;p58"/>
          <p:cNvSpPr txBox="1"/>
          <p:nvPr/>
        </p:nvSpPr>
        <p:spPr>
          <a:xfrm>
            <a:off x="1685825" y="2452675"/>
            <a:ext cx="14385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Share something good daily and include a gratitude prayer.</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Find and share a Scripture or saint quote about hope.</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Write and read a prayer about your hopes and dreams.</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pic>
        <p:nvPicPr>
          <p:cNvPr id="391" name="Google Shape;391;p59"/>
          <p:cNvPicPr preferRelativeResize="0"/>
          <p:nvPr/>
        </p:nvPicPr>
        <p:blipFill>
          <a:blip r:embed="rId3">
            <a:alphaModFix/>
          </a:blip>
          <a:stretch>
            <a:fillRect/>
          </a:stretch>
        </p:blipFill>
        <p:spPr>
          <a:xfrm>
            <a:off x="13" y="0"/>
            <a:ext cx="9143981" cy="51435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60"/>
          <p:cNvPicPr preferRelativeResize="0"/>
          <p:nvPr/>
        </p:nvPicPr>
        <p:blipFill>
          <a:blip r:embed="rId3">
            <a:alphaModFix/>
          </a:blip>
          <a:stretch>
            <a:fillRect/>
          </a:stretch>
        </p:blipFill>
        <p:spPr>
          <a:xfrm>
            <a:off x="13" y="0"/>
            <a:ext cx="9143981" cy="5143500"/>
          </a:xfrm>
          <a:prstGeom prst="rect">
            <a:avLst/>
          </a:prstGeom>
          <a:noFill/>
          <a:ln>
            <a:noFill/>
          </a:ln>
        </p:spPr>
      </p:pic>
      <p:sp>
        <p:nvSpPr>
          <p:cNvPr id="397" name="Google Shape;397;p60"/>
          <p:cNvSpPr txBox="1"/>
          <p:nvPr/>
        </p:nvSpPr>
        <p:spPr>
          <a:xfrm>
            <a:off x="354400" y="347025"/>
            <a:ext cx="8058600" cy="341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Justice Lesson)</a:t>
            </a:r>
            <a:endParaRPr b="1" sz="30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None/>
            </a:pPr>
            <a:r>
              <a:rPr lang="en" sz="1800">
                <a:solidFill>
                  <a:schemeClr val="lt1"/>
                </a:solidFill>
              </a:rPr>
              <a:t>Sticky notes</a:t>
            </a:r>
            <a:endParaRPr sz="1800">
              <a:solidFill>
                <a:schemeClr val="lt1"/>
              </a:solidFill>
            </a:endParaRPr>
          </a:p>
          <a:p>
            <a:pPr indent="0" lvl="0" marL="0" rtl="0" algn="l">
              <a:spcBef>
                <a:spcPts val="0"/>
              </a:spcBef>
              <a:spcAft>
                <a:spcPts val="0"/>
              </a:spcAft>
              <a:buNone/>
            </a:pPr>
            <a:r>
              <a:rPr lang="en" sz="1800">
                <a:solidFill>
                  <a:schemeClr val="lt1"/>
                </a:solidFill>
              </a:rPr>
              <a:t>A blank space on the board or a large poster to tally the acts of kindness.</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a:t>
            </a:r>
            <a:endParaRPr b="1" sz="1800">
              <a:solidFill>
                <a:schemeClr val="lt1"/>
              </a:solidFill>
            </a:endParaRPr>
          </a:p>
          <a:p>
            <a:pPr indent="0" lvl="0" marL="0" rtl="0" algn="l">
              <a:spcBef>
                <a:spcPts val="0"/>
              </a:spcBef>
              <a:spcAft>
                <a:spcPts val="0"/>
              </a:spcAft>
              <a:buNone/>
            </a:pPr>
            <a:r>
              <a:rPr lang="en" sz="1800">
                <a:solidFill>
                  <a:schemeClr val="lt1"/>
                </a:solidFill>
              </a:rPr>
              <a:t>none</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pic>
        <p:nvPicPr>
          <p:cNvPr id="402" name="Google Shape;402;p61"/>
          <p:cNvPicPr preferRelativeResize="0"/>
          <p:nvPr/>
        </p:nvPicPr>
        <p:blipFill>
          <a:blip r:embed="rId3">
            <a:alphaModFix/>
          </a:blip>
          <a:stretch>
            <a:fillRect/>
          </a:stretch>
        </p:blipFill>
        <p:spPr>
          <a:xfrm>
            <a:off x="0" y="-10"/>
            <a:ext cx="9144000" cy="5143511"/>
          </a:xfrm>
          <a:prstGeom prst="rect">
            <a:avLst/>
          </a:prstGeom>
          <a:noFill/>
          <a:ln>
            <a:noFill/>
          </a:ln>
        </p:spPr>
      </p:pic>
      <p:sp>
        <p:nvSpPr>
          <p:cNvPr id="403" name="Google Shape;403;p61"/>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404" name="Google Shape;404;p61"/>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pic>
        <p:nvPicPr>
          <p:cNvPr id="409" name="Google Shape;409;p62"/>
          <p:cNvPicPr preferRelativeResize="0"/>
          <p:nvPr/>
        </p:nvPicPr>
        <p:blipFill>
          <a:blip r:embed="rId3">
            <a:alphaModFix/>
          </a:blip>
          <a:stretch>
            <a:fillRect/>
          </a:stretch>
        </p:blipFill>
        <p:spPr>
          <a:xfrm>
            <a:off x="0" y="0"/>
            <a:ext cx="9144000" cy="5143511"/>
          </a:xfrm>
          <a:prstGeom prst="rect">
            <a:avLst/>
          </a:prstGeom>
          <a:noFill/>
          <a:ln>
            <a:noFill/>
          </a:ln>
        </p:spPr>
      </p:pic>
      <p:sp>
        <p:nvSpPr>
          <p:cNvPr id="410" name="Google Shape;410;p62"/>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Last Week:</a:t>
            </a:r>
            <a:endParaRPr b="1" sz="2800">
              <a:solidFill>
                <a:schemeClr val="lt1"/>
              </a:solidFill>
            </a:endParaRPr>
          </a:p>
          <a:p>
            <a:pPr indent="0" lvl="0" marL="0" rtl="0" algn="ctr">
              <a:spcBef>
                <a:spcPts val="0"/>
              </a:spcBef>
              <a:spcAft>
                <a:spcPts val="0"/>
              </a:spcAft>
              <a:buNone/>
            </a:pPr>
            <a:r>
              <a:rPr b="1" lang="en" sz="2800">
                <a:solidFill>
                  <a:schemeClr val="lt1"/>
                </a:solidFill>
              </a:rPr>
              <a:t>Little Acts of Love</a:t>
            </a:r>
            <a:endParaRPr b="1" sz="2800">
              <a:solidFill>
                <a:schemeClr val="lt1"/>
              </a:solidFill>
            </a:endParaRPr>
          </a:p>
        </p:txBody>
      </p:sp>
      <p:pic>
        <p:nvPicPr>
          <p:cNvPr id="411" name="Google Shape;411;p62"/>
          <p:cNvPicPr preferRelativeResize="0"/>
          <p:nvPr/>
        </p:nvPicPr>
        <p:blipFill rotWithShape="1">
          <a:blip r:embed="rId4">
            <a:alphaModFix/>
          </a:blip>
          <a:srcRect b="0" l="19966" r="19966" t="0"/>
          <a:stretch/>
        </p:blipFill>
        <p:spPr>
          <a:xfrm>
            <a:off x="4546388" y="2109850"/>
            <a:ext cx="4480425" cy="2057850"/>
          </a:xfrm>
          <a:prstGeom prst="rect">
            <a:avLst/>
          </a:prstGeom>
          <a:noFill/>
          <a:ln>
            <a:noFill/>
          </a:ln>
        </p:spPr>
      </p:pic>
      <p:pic>
        <p:nvPicPr>
          <p:cNvPr id="412" name="Google Shape;412;p62"/>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
        <p:nvSpPr>
          <p:cNvPr id="413" name="Google Shape;413;p62"/>
          <p:cNvSpPr txBox="1"/>
          <p:nvPr/>
        </p:nvSpPr>
        <p:spPr>
          <a:xfrm>
            <a:off x="4738638" y="15514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rPr lang="en">
                <a:solidFill>
                  <a:srgbClr val="FFFFFF"/>
                </a:solidFill>
              </a:rPr>
              <a:t>Reflect on a small act of faith you demonstrated last week that made you feel proud, </a:t>
            </a:r>
            <a:br>
              <a:rPr lang="en">
                <a:solidFill>
                  <a:srgbClr val="FFFFFF"/>
                </a:solidFill>
              </a:rPr>
            </a:br>
            <a:r>
              <a:rPr lang="en">
                <a:solidFill>
                  <a:srgbClr val="FFFFFF"/>
                </a:solidFill>
              </a:rPr>
              <a:t>and write it down.</a:t>
            </a:r>
            <a:endParaRPr>
              <a:solidFill>
                <a:srgbClr val="FFFFFF"/>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pic>
        <p:nvPicPr>
          <p:cNvPr id="418" name="Google Shape;418;p63"/>
          <p:cNvPicPr preferRelativeResize="0"/>
          <p:nvPr/>
        </p:nvPicPr>
        <p:blipFill>
          <a:blip r:embed="rId3">
            <a:alphaModFix/>
          </a:blip>
          <a:stretch>
            <a:fillRect/>
          </a:stretch>
        </p:blipFill>
        <p:spPr>
          <a:xfrm>
            <a:off x="0" y="-5"/>
            <a:ext cx="9144000" cy="5143511"/>
          </a:xfrm>
          <a:prstGeom prst="rect">
            <a:avLst/>
          </a:prstGeom>
          <a:noFill/>
          <a:ln>
            <a:noFill/>
          </a:ln>
        </p:spPr>
      </p:pic>
      <p:sp>
        <p:nvSpPr>
          <p:cNvPr id="419" name="Google Shape;419;p63"/>
          <p:cNvSpPr txBox="1"/>
          <p:nvPr/>
        </p:nvSpPr>
        <p:spPr>
          <a:xfrm>
            <a:off x="204750" y="287275"/>
            <a:ext cx="3238800" cy="2031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dk2"/>
                </a:solidFill>
              </a:rPr>
              <a:t>Week 3: Justice or</a:t>
            </a:r>
            <a:endParaRPr b="1" sz="4000">
              <a:solidFill>
                <a:schemeClr val="dk2"/>
              </a:solidFill>
            </a:endParaRPr>
          </a:p>
          <a:p>
            <a:pPr indent="0" lvl="0" marL="0" rtl="0" algn="l">
              <a:spcBef>
                <a:spcPts val="0"/>
              </a:spcBef>
              <a:spcAft>
                <a:spcPts val="0"/>
              </a:spcAft>
              <a:buNone/>
            </a:pPr>
            <a:r>
              <a:rPr b="1" lang="en" sz="4000">
                <a:solidFill>
                  <a:schemeClr val="dk2"/>
                </a:solidFill>
              </a:rPr>
              <a:t>Kindness</a:t>
            </a:r>
            <a:endParaRPr b="1" sz="4000">
              <a:solidFill>
                <a:schemeClr val="dk2"/>
              </a:solidFill>
            </a:endParaRPr>
          </a:p>
        </p:txBody>
      </p:sp>
      <p:sp>
        <p:nvSpPr>
          <p:cNvPr id="420" name="Google Shape;420;p63"/>
          <p:cNvSpPr txBox="1"/>
          <p:nvPr/>
        </p:nvSpPr>
        <p:spPr>
          <a:xfrm>
            <a:off x="477050" y="2476625"/>
            <a:ext cx="29328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Justice means treating everyone fairly and with respect, making sure we share what we have so that everyone gets what they need, because there is enough for everyone if we all do our part.</a:t>
            </a:r>
            <a:endParaRPr sz="1600"/>
          </a:p>
        </p:txBody>
      </p:sp>
      <p:pic>
        <p:nvPicPr>
          <p:cNvPr id="421" name="Google Shape;421;p63"/>
          <p:cNvPicPr preferRelativeResize="0"/>
          <p:nvPr/>
        </p:nvPicPr>
        <p:blipFill rotWithShape="1">
          <a:blip r:embed="rId4">
            <a:alphaModFix/>
          </a:blip>
          <a:srcRect b="15432" l="0" r="0" t="10236"/>
          <a:stretch/>
        </p:blipFill>
        <p:spPr>
          <a:xfrm>
            <a:off x="3543525" y="0"/>
            <a:ext cx="5600476" cy="4557875"/>
          </a:xfrm>
          <a:prstGeom prst="rect">
            <a:avLst/>
          </a:prstGeom>
          <a:noFill/>
          <a:ln>
            <a:noFill/>
          </a:ln>
        </p:spPr>
      </p:pic>
      <p:pic>
        <p:nvPicPr>
          <p:cNvPr id="422" name="Google Shape;422;p63"/>
          <p:cNvPicPr preferRelativeResize="0"/>
          <p:nvPr/>
        </p:nvPicPr>
        <p:blipFill rotWithShape="1">
          <a:blip r:embed="rId5">
            <a:alphaModFix/>
          </a:blip>
          <a:srcRect b="9140" l="0" r="0" t="0"/>
          <a:stretch/>
        </p:blipFill>
        <p:spPr>
          <a:xfrm>
            <a:off x="3543525" y="0"/>
            <a:ext cx="5600476" cy="45578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id="124" name="Google Shape;124;p28"/>
          <p:cNvPicPr preferRelativeResize="0"/>
          <p:nvPr/>
        </p:nvPicPr>
        <p:blipFill>
          <a:blip r:embed="rId3">
            <a:alphaModFix/>
          </a:blip>
          <a:stretch>
            <a:fillRect/>
          </a:stretch>
        </p:blipFill>
        <p:spPr>
          <a:xfrm>
            <a:off x="0" y="0"/>
            <a:ext cx="9144000" cy="5143511"/>
          </a:xfrm>
          <a:prstGeom prst="rect">
            <a:avLst/>
          </a:prstGeom>
          <a:noFill/>
          <a:ln>
            <a:noFill/>
          </a:ln>
        </p:spPr>
      </p:pic>
      <p:sp>
        <p:nvSpPr>
          <p:cNvPr id="125" name="Google Shape;125;p28"/>
          <p:cNvSpPr txBox="1"/>
          <p:nvPr/>
        </p:nvSpPr>
        <p:spPr>
          <a:xfrm>
            <a:off x="4268950" y="186325"/>
            <a:ext cx="44292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lt1"/>
                </a:solidFill>
              </a:rPr>
              <a:t>Take your best guess!</a:t>
            </a:r>
            <a:endParaRPr b="1" sz="3000">
              <a:solidFill>
                <a:schemeClr val="lt1"/>
              </a:solidFill>
            </a:endParaRPr>
          </a:p>
        </p:txBody>
      </p:sp>
      <p:sp>
        <p:nvSpPr>
          <p:cNvPr id="126" name="Google Shape;126;p28"/>
          <p:cNvSpPr txBox="1"/>
          <p:nvPr/>
        </p:nvSpPr>
        <p:spPr>
          <a:xfrm>
            <a:off x="4435600" y="876550"/>
            <a:ext cx="4114200" cy="778500"/>
          </a:xfrm>
          <a:prstGeom prst="rect">
            <a:avLst/>
          </a:prstGeom>
          <a:noFill/>
          <a:ln>
            <a:noFill/>
          </a:ln>
        </p:spPr>
        <p:txBody>
          <a:bodyPr anchorCtr="0" anchor="t" bIns="91425" lIns="91425" spcFirstLastPara="1" rIns="91425" wrap="square" tIns="91425">
            <a:spAutoFit/>
          </a:bodyPr>
          <a:lstStyle/>
          <a:p>
            <a:pPr indent="0" lvl="0" marL="0" rtl="0" algn="l">
              <a:lnSpc>
                <a:spcPct val="114375"/>
              </a:lnSpc>
              <a:spcBef>
                <a:spcPts val="0"/>
              </a:spcBef>
              <a:spcAft>
                <a:spcPts val="0"/>
              </a:spcAft>
              <a:buNone/>
            </a:pPr>
            <a:r>
              <a:rPr lang="en" sz="1800">
                <a:solidFill>
                  <a:srgbClr val="FFFFFF"/>
                </a:solidFill>
              </a:rPr>
              <a:t>How old do you think the remains of this building are?</a:t>
            </a:r>
            <a:endParaRPr sz="1800">
              <a:solidFill>
                <a:srgbClr val="FFFFFF"/>
              </a:solidFill>
            </a:endParaRPr>
          </a:p>
        </p:txBody>
      </p:sp>
      <p:pic>
        <p:nvPicPr>
          <p:cNvPr id="127" name="Google Shape;127;p28"/>
          <p:cNvPicPr preferRelativeResize="0"/>
          <p:nvPr/>
        </p:nvPicPr>
        <p:blipFill>
          <a:blip r:embed="rId4">
            <a:alphaModFix/>
          </a:blip>
          <a:stretch>
            <a:fillRect/>
          </a:stretch>
        </p:blipFill>
        <p:spPr>
          <a:xfrm>
            <a:off x="714100" y="-15263"/>
            <a:ext cx="3052229" cy="4579476"/>
          </a:xfrm>
          <a:prstGeom prst="rect">
            <a:avLst/>
          </a:prstGeom>
          <a:noFill/>
          <a:ln>
            <a:noFill/>
          </a:ln>
        </p:spPr>
      </p:pic>
      <p:sp>
        <p:nvSpPr>
          <p:cNvPr id="128" name="Google Shape;128;p28"/>
          <p:cNvSpPr txBox="1"/>
          <p:nvPr/>
        </p:nvSpPr>
        <p:spPr>
          <a:xfrm>
            <a:off x="4333900" y="1642975"/>
            <a:ext cx="4299300" cy="738900"/>
          </a:xfrm>
          <a:prstGeom prst="rect">
            <a:avLst/>
          </a:prstGeom>
          <a:noFill/>
          <a:ln cap="flat" cmpd="sng" w="38100">
            <a:solidFill>
              <a:srgbClr val="000000"/>
            </a:solidFill>
            <a:prstDash val="solid"/>
            <a:round/>
            <a:headEnd len="sm" w="sm" type="none"/>
            <a:tailEnd len="sm" w="sm" type="none"/>
          </a:ln>
        </p:spPr>
        <p:txBody>
          <a:bodyPr anchorCtr="0" anchor="t" bIns="91425" lIns="91425" spcFirstLastPara="1" rIns="91425" wrap="square" tIns="91425">
            <a:spAutoFit/>
          </a:bodyPr>
          <a:lstStyle/>
          <a:p>
            <a:pPr indent="0" lvl="0" marL="0" rtl="0" algn="ctr">
              <a:spcBef>
                <a:spcPts val="0"/>
              </a:spcBef>
              <a:spcAft>
                <a:spcPts val="0"/>
              </a:spcAft>
              <a:buNone/>
            </a:pPr>
            <a:r>
              <a:rPr lang="en" sz="1800">
                <a:solidFill>
                  <a:srgbClr val="FFFFFF"/>
                </a:solidFill>
              </a:rPr>
              <a:t>It</a:t>
            </a:r>
            <a:r>
              <a:rPr lang="en" sz="1800">
                <a:solidFill>
                  <a:srgbClr val="FFFFFF"/>
                </a:solidFill>
              </a:rPr>
              <a:t> was originally built in 46 BCE. </a:t>
            </a:r>
            <a:endParaRPr sz="1800">
              <a:solidFill>
                <a:srgbClr val="FFFFFF"/>
              </a:solidFill>
            </a:endParaRPr>
          </a:p>
          <a:p>
            <a:pPr indent="0" lvl="0" marL="0" rtl="0" algn="ctr">
              <a:spcBef>
                <a:spcPts val="0"/>
              </a:spcBef>
              <a:spcAft>
                <a:spcPts val="0"/>
              </a:spcAft>
              <a:buNone/>
            </a:pPr>
            <a:r>
              <a:rPr lang="en" sz="1800">
                <a:solidFill>
                  <a:srgbClr val="FFFFFF"/>
                </a:solidFill>
              </a:rPr>
              <a:t>That is over 2050 years!</a:t>
            </a:r>
            <a:endParaRPr sz="1800"/>
          </a:p>
        </p:txBody>
      </p:sp>
      <p:sp>
        <p:nvSpPr>
          <p:cNvPr id="129" name="Google Shape;129;p28"/>
          <p:cNvSpPr txBox="1"/>
          <p:nvPr/>
        </p:nvSpPr>
        <p:spPr>
          <a:xfrm>
            <a:off x="4352200" y="2302300"/>
            <a:ext cx="4262700" cy="2252400"/>
          </a:xfrm>
          <a:prstGeom prst="rect">
            <a:avLst/>
          </a:prstGeom>
          <a:noFill/>
          <a:ln>
            <a:noFill/>
          </a:ln>
        </p:spPr>
        <p:txBody>
          <a:bodyPr anchorCtr="0" anchor="t" bIns="91425" lIns="91425" spcFirstLastPara="1" rIns="91425" wrap="square" tIns="91425">
            <a:spAutoFit/>
          </a:bodyPr>
          <a:lstStyle/>
          <a:p>
            <a:pPr indent="0" lvl="0" marL="0" rtl="0" algn="l">
              <a:spcBef>
                <a:spcPts val="1000"/>
              </a:spcBef>
              <a:spcAft>
                <a:spcPts val="0"/>
              </a:spcAft>
              <a:buNone/>
            </a:pPr>
            <a:r>
              <a:rPr lang="en" sz="1800">
                <a:solidFill>
                  <a:schemeClr val="lt1"/>
                </a:solidFill>
              </a:rPr>
              <a:t>Discussion:</a:t>
            </a:r>
            <a:endParaRPr sz="1800">
              <a:solidFill>
                <a:schemeClr val="lt1"/>
              </a:solidFill>
            </a:endParaRPr>
          </a:p>
          <a:p>
            <a:pPr indent="-342900" lvl="0" marL="457200" rtl="0" algn="l">
              <a:spcBef>
                <a:spcPts val="1000"/>
              </a:spcBef>
              <a:spcAft>
                <a:spcPts val="0"/>
              </a:spcAft>
              <a:buClr>
                <a:schemeClr val="lt1"/>
              </a:buClr>
              <a:buSzPts val="1800"/>
              <a:buAutoNum type="arabicPeriod"/>
            </a:pPr>
            <a:r>
              <a:rPr lang="en" sz="1800">
                <a:solidFill>
                  <a:schemeClr val="lt1"/>
                </a:solidFill>
              </a:rPr>
              <a:t>Why hasn’t it fallen down?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 sz="1800">
                <a:solidFill>
                  <a:schemeClr val="lt1"/>
                </a:solidFill>
              </a:rPr>
              <a:t>Would the top stone stay there if one of the pillars fell? </a:t>
            </a:r>
            <a:endParaRPr sz="1800">
              <a:solidFill>
                <a:schemeClr val="lt1"/>
              </a:solidFill>
            </a:endParaRPr>
          </a:p>
          <a:p>
            <a:pPr indent="-342900" lvl="0" marL="457200" rtl="0" algn="l">
              <a:spcBef>
                <a:spcPts val="0"/>
              </a:spcBef>
              <a:spcAft>
                <a:spcPts val="0"/>
              </a:spcAft>
              <a:buClr>
                <a:schemeClr val="lt1"/>
              </a:buClr>
              <a:buSzPts val="1800"/>
              <a:buAutoNum type="arabicPeriod"/>
            </a:pPr>
            <a:r>
              <a:rPr lang="en" sz="1800">
                <a:solidFill>
                  <a:schemeClr val="lt1"/>
                </a:solidFill>
              </a:rPr>
              <a:t>What might happen to the structure if the foundation stones were not level or aligned properly?</a:t>
            </a:r>
            <a:endParaRPr sz="1800">
              <a:solidFill>
                <a:schemeClr val="lt1"/>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6" name="Shape 426"/>
        <p:cNvGrpSpPr/>
        <p:nvPr/>
      </p:nvGrpSpPr>
      <p:grpSpPr>
        <a:xfrm>
          <a:off x="0" y="0"/>
          <a:ext cx="0" cy="0"/>
          <a:chOff x="0" y="0"/>
          <a:chExt cx="0" cy="0"/>
        </a:xfrm>
      </p:grpSpPr>
      <p:pic>
        <p:nvPicPr>
          <p:cNvPr id="427" name="Google Shape;427;p6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428" name="Google Shape;428;p64"/>
          <p:cNvSpPr txBox="1"/>
          <p:nvPr/>
        </p:nvSpPr>
        <p:spPr>
          <a:xfrm>
            <a:off x="4397800" y="493800"/>
            <a:ext cx="4139100" cy="1569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Rock, Paper, Scissors: </a:t>
            </a:r>
            <a:br>
              <a:rPr b="1" lang="en" sz="3000">
                <a:solidFill>
                  <a:srgbClr val="FFFFFF"/>
                </a:solidFill>
              </a:rPr>
            </a:br>
            <a:r>
              <a:rPr b="1" lang="en" sz="3000">
                <a:solidFill>
                  <a:srgbClr val="FFFFFF"/>
                </a:solidFill>
              </a:rPr>
              <a:t>Justice Edition</a:t>
            </a:r>
            <a:endParaRPr sz="3000"/>
          </a:p>
        </p:txBody>
      </p:sp>
      <p:sp>
        <p:nvSpPr>
          <p:cNvPr id="429" name="Google Shape;429;p64"/>
          <p:cNvSpPr txBox="1"/>
          <p:nvPr/>
        </p:nvSpPr>
        <p:spPr>
          <a:xfrm>
            <a:off x="4744850" y="3180325"/>
            <a:ext cx="4139100" cy="1169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Pair up with a partner to play Rock, Paper, Scissors for 5 rounds. </a:t>
            </a:r>
            <a:endParaRPr sz="1600">
              <a:solidFill>
                <a:srgbClr val="333333"/>
              </a:solidFill>
            </a:endParaRPr>
          </a:p>
          <a:p>
            <a:pPr indent="0" lvl="0" marL="0" rtl="0" algn="l">
              <a:spcBef>
                <a:spcPts val="0"/>
              </a:spcBef>
              <a:spcAft>
                <a:spcPts val="0"/>
              </a:spcAft>
              <a:buNone/>
            </a:pPr>
            <a:r>
              <a:rPr lang="en" sz="1600">
                <a:solidFill>
                  <a:srgbClr val="333333"/>
                </a:solidFill>
              </a:rPr>
              <a:t>If you win a round, you get to play twice the next round while the other plays once.</a:t>
            </a:r>
            <a:endParaRPr sz="1600">
              <a:solidFill>
                <a:srgbClr val="333333"/>
              </a:solidFill>
            </a:endParaRPr>
          </a:p>
        </p:txBody>
      </p:sp>
      <p:grpSp>
        <p:nvGrpSpPr>
          <p:cNvPr id="430" name="Google Shape;430;p64"/>
          <p:cNvGrpSpPr/>
          <p:nvPr/>
        </p:nvGrpSpPr>
        <p:grpSpPr>
          <a:xfrm rot="5400000">
            <a:off x="45664" y="451133"/>
            <a:ext cx="4667922" cy="3737634"/>
            <a:chOff x="3873392" y="298421"/>
            <a:chExt cx="5008500" cy="3948900"/>
          </a:xfrm>
        </p:grpSpPr>
        <p:sp>
          <p:nvSpPr>
            <p:cNvPr id="431" name="Google Shape;431;p64"/>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32" name="Google Shape;432;p64"/>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433" name="Google Shape;433;p64"/>
          <p:cNvPicPr preferRelativeResize="0"/>
          <p:nvPr/>
        </p:nvPicPr>
        <p:blipFill rotWithShape="1">
          <a:blip r:embed="rId4">
            <a:alphaModFix/>
          </a:blip>
          <a:srcRect b="12449" l="10766" r="11109" t="12963"/>
          <a:stretch/>
        </p:blipFill>
        <p:spPr>
          <a:xfrm>
            <a:off x="752575" y="766600"/>
            <a:ext cx="3254099" cy="3106701"/>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pic>
        <p:nvPicPr>
          <p:cNvPr id="438" name="Google Shape;438;p65"/>
          <p:cNvPicPr preferRelativeResize="0"/>
          <p:nvPr/>
        </p:nvPicPr>
        <p:blipFill>
          <a:blip r:embed="rId3">
            <a:alphaModFix/>
          </a:blip>
          <a:stretch>
            <a:fillRect/>
          </a:stretch>
        </p:blipFill>
        <p:spPr>
          <a:xfrm>
            <a:off x="13" y="0"/>
            <a:ext cx="9143981" cy="5143500"/>
          </a:xfrm>
          <a:prstGeom prst="rect">
            <a:avLst/>
          </a:prstGeom>
          <a:noFill/>
          <a:ln>
            <a:noFill/>
          </a:ln>
        </p:spPr>
      </p:pic>
      <p:sp>
        <p:nvSpPr>
          <p:cNvPr id="439" name="Google Shape;439;p65"/>
          <p:cNvSpPr txBox="1"/>
          <p:nvPr/>
        </p:nvSpPr>
        <p:spPr>
          <a:xfrm>
            <a:off x="4397800" y="493800"/>
            <a:ext cx="41391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FFFF"/>
                </a:solidFill>
              </a:rPr>
              <a:t>Rock, Paper, Scissors: Justice Edition</a:t>
            </a:r>
            <a:endParaRPr sz="2800"/>
          </a:p>
        </p:txBody>
      </p:sp>
      <p:sp>
        <p:nvSpPr>
          <p:cNvPr id="440" name="Google Shape;440;p65"/>
          <p:cNvSpPr txBox="1"/>
          <p:nvPr/>
        </p:nvSpPr>
        <p:spPr>
          <a:xfrm>
            <a:off x="4630600" y="3248850"/>
            <a:ext cx="4399200" cy="995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200">
                <a:solidFill>
                  <a:srgbClr val="333333"/>
                </a:solidFill>
              </a:rPr>
              <a:t>How did it feel to have an unfair advantage or disadvantage?"</a:t>
            </a:r>
            <a:endParaRPr sz="1200">
              <a:solidFill>
                <a:srgbClr val="333333"/>
              </a:solidFill>
            </a:endParaRPr>
          </a:p>
          <a:p>
            <a:pPr indent="0" lvl="0" marL="0" rtl="0" algn="l">
              <a:spcBef>
                <a:spcPts val="1000"/>
              </a:spcBef>
              <a:spcAft>
                <a:spcPts val="0"/>
              </a:spcAft>
              <a:buClr>
                <a:schemeClr val="dk1"/>
              </a:buClr>
              <a:buSzPts val="1100"/>
              <a:buFont typeface="Arial"/>
              <a:buNone/>
            </a:pPr>
            <a:r>
              <a:rPr lang="en" sz="1200">
                <a:solidFill>
                  <a:srgbClr val="333333"/>
                </a:solidFill>
              </a:rPr>
              <a:t>"Was the game fair? Why or why not?"</a:t>
            </a:r>
            <a:endParaRPr sz="1200">
              <a:solidFill>
                <a:srgbClr val="333333"/>
              </a:solidFill>
            </a:endParaRPr>
          </a:p>
          <a:p>
            <a:pPr indent="0" lvl="0" marL="0" rtl="0" algn="l">
              <a:spcBef>
                <a:spcPts val="1000"/>
              </a:spcBef>
              <a:spcAft>
                <a:spcPts val="1000"/>
              </a:spcAft>
              <a:buNone/>
            </a:pPr>
            <a:r>
              <a:rPr lang="en" sz="1200">
                <a:solidFill>
                  <a:srgbClr val="333333"/>
                </a:solidFill>
              </a:rPr>
              <a:t>"What could we change to make it fair for everyone?"</a:t>
            </a:r>
            <a:endParaRPr sz="1200">
              <a:solidFill>
                <a:srgbClr val="333333"/>
              </a:solidFill>
            </a:endParaRPr>
          </a:p>
        </p:txBody>
      </p:sp>
      <p:grpSp>
        <p:nvGrpSpPr>
          <p:cNvPr id="441" name="Google Shape;441;p65"/>
          <p:cNvGrpSpPr/>
          <p:nvPr/>
        </p:nvGrpSpPr>
        <p:grpSpPr>
          <a:xfrm rot="5400000">
            <a:off x="45664" y="451133"/>
            <a:ext cx="4667922" cy="3737634"/>
            <a:chOff x="3873392" y="298421"/>
            <a:chExt cx="5008500" cy="3948900"/>
          </a:xfrm>
        </p:grpSpPr>
        <p:sp>
          <p:nvSpPr>
            <p:cNvPr id="442" name="Google Shape;442;p65"/>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43" name="Google Shape;443;p65"/>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444" name="Google Shape;444;p65"/>
          <p:cNvPicPr preferRelativeResize="0"/>
          <p:nvPr/>
        </p:nvPicPr>
        <p:blipFill rotWithShape="1">
          <a:blip r:embed="rId4">
            <a:alphaModFix/>
          </a:blip>
          <a:srcRect b="12449" l="10766" r="11109" t="12963"/>
          <a:stretch/>
        </p:blipFill>
        <p:spPr>
          <a:xfrm>
            <a:off x="752575" y="766600"/>
            <a:ext cx="3254099" cy="3106701"/>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id="449" name="Google Shape;449;p66"/>
          <p:cNvPicPr preferRelativeResize="0"/>
          <p:nvPr/>
        </p:nvPicPr>
        <p:blipFill>
          <a:blip r:embed="rId3">
            <a:alphaModFix/>
          </a:blip>
          <a:stretch>
            <a:fillRect/>
          </a:stretch>
        </p:blipFill>
        <p:spPr>
          <a:xfrm>
            <a:off x="13" y="0"/>
            <a:ext cx="9143981" cy="5143500"/>
          </a:xfrm>
          <a:prstGeom prst="rect">
            <a:avLst/>
          </a:prstGeom>
          <a:noFill/>
          <a:ln>
            <a:noFill/>
          </a:ln>
        </p:spPr>
      </p:pic>
      <p:sp>
        <p:nvSpPr>
          <p:cNvPr id="450" name="Google Shape;450;p66"/>
          <p:cNvSpPr txBox="1"/>
          <p:nvPr/>
        </p:nvSpPr>
        <p:spPr>
          <a:xfrm>
            <a:off x="597050" y="0"/>
            <a:ext cx="4185300" cy="1385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Justice</a:t>
            </a:r>
            <a:r>
              <a:rPr b="1" lang="en" sz="2600">
                <a:solidFill>
                  <a:srgbClr val="236192"/>
                </a:solidFill>
              </a:rPr>
              <a:t> in the Scriptures: Serving Others, Serving Christ</a:t>
            </a:r>
            <a:endParaRPr sz="2600"/>
          </a:p>
        </p:txBody>
      </p:sp>
      <p:sp>
        <p:nvSpPr>
          <p:cNvPr id="451" name="Google Shape;451;p66"/>
          <p:cNvSpPr txBox="1"/>
          <p:nvPr/>
        </p:nvSpPr>
        <p:spPr>
          <a:xfrm>
            <a:off x="442300" y="1246950"/>
            <a:ext cx="4254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25:35-40 </a:t>
            </a:r>
            <a:endParaRPr/>
          </a:p>
        </p:txBody>
      </p:sp>
      <p:sp>
        <p:nvSpPr>
          <p:cNvPr id="452" name="Google Shape;452;p66"/>
          <p:cNvSpPr txBox="1"/>
          <p:nvPr/>
        </p:nvSpPr>
        <p:spPr>
          <a:xfrm>
            <a:off x="464695" y="1511425"/>
            <a:ext cx="4339200" cy="313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E0E0E"/>
                </a:solidFill>
              </a:rPr>
              <a:t>For I was hungry and you gave me food, I was thirsty and you gave me drink, a stranger and you welcomed me, </a:t>
            </a:r>
            <a:endParaRPr>
              <a:solidFill>
                <a:srgbClr val="0E0E0E"/>
              </a:solidFill>
            </a:endParaRPr>
          </a:p>
          <a:p>
            <a:pPr indent="0" lvl="0" marL="0" rtl="0" algn="l">
              <a:lnSpc>
                <a:spcPct val="115000"/>
              </a:lnSpc>
              <a:spcBef>
                <a:spcPts val="1000"/>
              </a:spcBef>
              <a:spcAft>
                <a:spcPts val="0"/>
              </a:spcAft>
              <a:buNone/>
            </a:pPr>
            <a:r>
              <a:rPr lang="en">
                <a:solidFill>
                  <a:srgbClr val="0E0E0E"/>
                </a:solidFill>
              </a:rPr>
              <a:t>Then the righteous will answer him and say, ‘Lord, when did we see you hungry and feed you, or thirsty and give you drink? When did we see you a stranger and welcome you, or naked and clothe you? When did we see you ill or in prison, and visit you?’</a:t>
            </a:r>
            <a:endParaRPr>
              <a:solidFill>
                <a:srgbClr val="0E0E0E"/>
              </a:solidFill>
            </a:endParaRPr>
          </a:p>
          <a:p>
            <a:pPr indent="0" lvl="0" marL="0" rtl="0" algn="l">
              <a:lnSpc>
                <a:spcPct val="115000"/>
              </a:lnSpc>
              <a:spcBef>
                <a:spcPts val="1000"/>
              </a:spcBef>
              <a:spcAft>
                <a:spcPts val="1000"/>
              </a:spcAft>
              <a:buClr>
                <a:schemeClr val="dk1"/>
              </a:buClr>
              <a:buSzPts val="1100"/>
              <a:buFont typeface="Arial"/>
              <a:buNone/>
            </a:pPr>
            <a:r>
              <a:rPr lang="en">
                <a:solidFill>
                  <a:srgbClr val="0E0E0E"/>
                </a:solidFill>
              </a:rPr>
              <a:t>And the king will say to them in reply, ‘Amen, I say to you, whatever you did for one of these least brothers of mine, you did for me.</a:t>
            </a:r>
            <a:endParaRPr>
              <a:solidFill>
                <a:srgbClr val="333333"/>
              </a:solidFill>
            </a:endParaRPr>
          </a:p>
        </p:txBody>
      </p:sp>
      <p:pic>
        <p:nvPicPr>
          <p:cNvPr id="453" name="Google Shape;453;p66"/>
          <p:cNvPicPr preferRelativeResize="0"/>
          <p:nvPr/>
        </p:nvPicPr>
        <p:blipFill rotWithShape="1">
          <a:blip r:embed="rId4">
            <a:alphaModFix/>
          </a:blip>
          <a:srcRect b="6835" l="0" r="36403" t="2871"/>
          <a:stretch/>
        </p:blipFill>
        <p:spPr>
          <a:xfrm>
            <a:off x="4782350" y="-78150"/>
            <a:ext cx="4361651" cy="4644474"/>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7" name="Shape 457"/>
        <p:cNvGrpSpPr/>
        <p:nvPr/>
      </p:nvGrpSpPr>
      <p:grpSpPr>
        <a:xfrm>
          <a:off x="0" y="0"/>
          <a:ext cx="0" cy="0"/>
          <a:chOff x="0" y="0"/>
          <a:chExt cx="0" cy="0"/>
        </a:xfrm>
      </p:grpSpPr>
      <p:pic>
        <p:nvPicPr>
          <p:cNvPr id="458" name="Google Shape;458;p67"/>
          <p:cNvPicPr preferRelativeResize="0"/>
          <p:nvPr/>
        </p:nvPicPr>
        <p:blipFill>
          <a:blip r:embed="rId3">
            <a:alphaModFix/>
          </a:blip>
          <a:stretch>
            <a:fillRect/>
          </a:stretch>
        </p:blipFill>
        <p:spPr>
          <a:xfrm>
            <a:off x="13" y="0"/>
            <a:ext cx="9143981" cy="5143500"/>
          </a:xfrm>
          <a:prstGeom prst="rect">
            <a:avLst/>
          </a:prstGeom>
          <a:noFill/>
          <a:ln>
            <a:noFill/>
          </a:ln>
        </p:spPr>
      </p:pic>
      <p:pic>
        <p:nvPicPr>
          <p:cNvPr id="459" name="Google Shape;459;p67"/>
          <p:cNvPicPr preferRelativeResize="0"/>
          <p:nvPr/>
        </p:nvPicPr>
        <p:blipFill rotWithShape="1">
          <a:blip r:embed="rId4">
            <a:alphaModFix/>
          </a:blip>
          <a:srcRect b="6835" l="0" r="36403" t="2871"/>
          <a:stretch/>
        </p:blipFill>
        <p:spPr>
          <a:xfrm>
            <a:off x="4782350" y="-78150"/>
            <a:ext cx="4361651" cy="4644474"/>
          </a:xfrm>
          <a:prstGeom prst="rect">
            <a:avLst/>
          </a:prstGeom>
          <a:noFill/>
          <a:ln>
            <a:noFill/>
          </a:ln>
        </p:spPr>
      </p:pic>
      <p:sp>
        <p:nvSpPr>
          <p:cNvPr id="460" name="Google Shape;460;p67"/>
          <p:cNvSpPr txBox="1"/>
          <p:nvPr/>
        </p:nvSpPr>
        <p:spPr>
          <a:xfrm>
            <a:off x="597050" y="0"/>
            <a:ext cx="4185300" cy="1385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Justice in the Scriptures: Serving Others, Serving Christ</a:t>
            </a:r>
            <a:endParaRPr sz="2600"/>
          </a:p>
        </p:txBody>
      </p:sp>
      <p:sp>
        <p:nvSpPr>
          <p:cNvPr id="461" name="Google Shape;461;p67"/>
          <p:cNvSpPr txBox="1"/>
          <p:nvPr/>
        </p:nvSpPr>
        <p:spPr>
          <a:xfrm>
            <a:off x="442300" y="1246950"/>
            <a:ext cx="42543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Matthew 25:35-40 </a:t>
            </a:r>
            <a:endParaRPr/>
          </a:p>
        </p:txBody>
      </p:sp>
      <p:sp>
        <p:nvSpPr>
          <p:cNvPr id="462" name="Google Shape;462;p67"/>
          <p:cNvSpPr txBox="1"/>
          <p:nvPr/>
        </p:nvSpPr>
        <p:spPr>
          <a:xfrm>
            <a:off x="464695" y="1511425"/>
            <a:ext cx="4339200" cy="3135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E0E0E"/>
                </a:solidFill>
              </a:rPr>
              <a:t>For I was hungry and you gave me food, I was thirsty and you gave me drink, a stranger and you welcomed me, </a:t>
            </a:r>
            <a:endParaRPr>
              <a:solidFill>
                <a:srgbClr val="0E0E0E"/>
              </a:solidFill>
            </a:endParaRPr>
          </a:p>
          <a:p>
            <a:pPr indent="0" lvl="0" marL="0" rtl="0" algn="l">
              <a:lnSpc>
                <a:spcPct val="115000"/>
              </a:lnSpc>
              <a:spcBef>
                <a:spcPts val="1000"/>
              </a:spcBef>
              <a:spcAft>
                <a:spcPts val="0"/>
              </a:spcAft>
              <a:buNone/>
            </a:pPr>
            <a:r>
              <a:rPr lang="en">
                <a:solidFill>
                  <a:srgbClr val="0E0E0E"/>
                </a:solidFill>
              </a:rPr>
              <a:t>Then the righteous will answer him and say, ‘Lord, when did we see you hungry and feed you, or thirsty and give you drink? When did we see you a stranger and welcome you, or naked and clothe you? When did we see you ill or in prison, and visit you?’</a:t>
            </a:r>
            <a:endParaRPr>
              <a:solidFill>
                <a:srgbClr val="0E0E0E"/>
              </a:solidFill>
            </a:endParaRPr>
          </a:p>
          <a:p>
            <a:pPr indent="0" lvl="0" marL="0" rtl="0" algn="l">
              <a:lnSpc>
                <a:spcPct val="115000"/>
              </a:lnSpc>
              <a:spcBef>
                <a:spcPts val="1000"/>
              </a:spcBef>
              <a:spcAft>
                <a:spcPts val="1000"/>
              </a:spcAft>
              <a:buClr>
                <a:schemeClr val="dk1"/>
              </a:buClr>
              <a:buSzPts val="1100"/>
              <a:buFont typeface="Arial"/>
              <a:buNone/>
            </a:pPr>
            <a:r>
              <a:rPr lang="en">
                <a:solidFill>
                  <a:srgbClr val="0E0E0E"/>
                </a:solidFill>
              </a:rPr>
              <a:t>And the king will say to them in reply, ‘Amen, I say to you, whatever you did for one of these least brothers of mine, you did for me.</a:t>
            </a:r>
            <a:endParaRPr>
              <a:solidFill>
                <a:srgbClr val="333333"/>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68"/>
          <p:cNvPicPr preferRelativeResize="0"/>
          <p:nvPr/>
        </p:nvPicPr>
        <p:blipFill>
          <a:blip r:embed="rId4">
            <a:alphaModFix/>
          </a:blip>
          <a:stretch>
            <a:fillRect/>
          </a:stretch>
        </p:blipFill>
        <p:spPr>
          <a:xfrm>
            <a:off x="13" y="0"/>
            <a:ext cx="9143981" cy="5143500"/>
          </a:xfrm>
          <a:prstGeom prst="rect">
            <a:avLst/>
          </a:prstGeom>
          <a:noFill/>
          <a:ln>
            <a:noFill/>
          </a:ln>
        </p:spPr>
      </p:pic>
      <p:sp>
        <p:nvSpPr>
          <p:cNvPr id="468" name="Google Shape;468;p68"/>
          <p:cNvSpPr txBox="1"/>
          <p:nvPr/>
        </p:nvSpPr>
        <p:spPr>
          <a:xfrm>
            <a:off x="5810625" y="435750"/>
            <a:ext cx="2776200" cy="3854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333333"/>
                </a:solidFill>
              </a:rPr>
              <a:t>Discussion:</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What message do you think the video is trying to share about justice for children around the world?</a:t>
            </a:r>
            <a:endParaRPr sz="1600">
              <a:solidFill>
                <a:srgbClr val="333333"/>
              </a:solidFill>
            </a:endParaRPr>
          </a:p>
          <a:p>
            <a:pPr indent="-330200" lvl="0" marL="457200" rtl="0" algn="l">
              <a:lnSpc>
                <a:spcPct val="115000"/>
              </a:lnSpc>
              <a:spcBef>
                <a:spcPts val="1200"/>
              </a:spcBef>
              <a:spcAft>
                <a:spcPts val="1000"/>
              </a:spcAft>
              <a:buClr>
                <a:schemeClr val="dk1"/>
              </a:buClr>
              <a:buSzPts val="1600"/>
              <a:buChar char="●"/>
            </a:pPr>
            <a:r>
              <a:rPr lang="en" sz="1600">
                <a:solidFill>
                  <a:srgbClr val="333333"/>
                </a:solidFill>
              </a:rPr>
              <a:t>If there is enough in the world for everyone, why do some people still go without? How can we work together to change that?</a:t>
            </a:r>
            <a:endParaRPr sz="1600">
              <a:solidFill>
                <a:srgbClr val="333333"/>
              </a:solidFill>
            </a:endParaRPr>
          </a:p>
        </p:txBody>
      </p:sp>
      <p:sp>
        <p:nvSpPr>
          <p:cNvPr id="469" name="Google Shape;469;p68"/>
          <p:cNvSpPr txBox="1"/>
          <p:nvPr/>
        </p:nvSpPr>
        <p:spPr>
          <a:xfrm>
            <a:off x="36000" y="295000"/>
            <a:ext cx="45360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36192"/>
                </a:solidFill>
              </a:rPr>
              <a:t>Justice for Every Child: A World of Hope &amp; Fairness</a:t>
            </a:r>
            <a:endParaRPr sz="2800"/>
          </a:p>
        </p:txBody>
      </p:sp>
      <p:pic>
        <p:nvPicPr>
          <p:cNvPr id="470" name="Google Shape;470;p68" title="Universal Child">
            <a:hlinkClick r:id="rId5"/>
          </p:cNvPr>
          <p:cNvPicPr preferRelativeResize="0"/>
          <p:nvPr/>
        </p:nvPicPr>
        <p:blipFill>
          <a:blip r:embed="rId6">
            <a:alphaModFix/>
          </a:blip>
          <a:stretch>
            <a:fillRect/>
          </a:stretch>
        </p:blipFill>
        <p:spPr>
          <a:xfrm>
            <a:off x="0" y="1614100"/>
            <a:ext cx="5271825" cy="296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70"/>
                                        </p:tgtEl>
                                        <p:attrNameLst>
                                          <p:attrName>style.visibility</p:attrName>
                                        </p:attrNameLst>
                                      </p:cBhvr>
                                      <p:to>
                                        <p:strVal val="visible"/>
                                      </p:to>
                                    </p:set>
                                    <p:animEffect filter="fade" transition="in">
                                      <p:cBhvr>
                                        <p:cTn dur="1000"/>
                                        <p:tgtEl>
                                          <p:spTgt spid="4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4" name="Shape 474"/>
        <p:cNvGrpSpPr/>
        <p:nvPr/>
      </p:nvGrpSpPr>
      <p:grpSpPr>
        <a:xfrm>
          <a:off x="0" y="0"/>
          <a:ext cx="0" cy="0"/>
          <a:chOff x="0" y="0"/>
          <a:chExt cx="0" cy="0"/>
        </a:xfrm>
      </p:grpSpPr>
      <p:pic>
        <p:nvPicPr>
          <p:cNvPr id="475" name="Google Shape;475;p69"/>
          <p:cNvPicPr preferRelativeResize="0"/>
          <p:nvPr/>
        </p:nvPicPr>
        <p:blipFill>
          <a:blip r:embed="rId3">
            <a:alphaModFix/>
          </a:blip>
          <a:stretch>
            <a:fillRect/>
          </a:stretch>
        </p:blipFill>
        <p:spPr>
          <a:xfrm>
            <a:off x="13" y="0"/>
            <a:ext cx="9143981" cy="5143500"/>
          </a:xfrm>
          <a:prstGeom prst="rect">
            <a:avLst/>
          </a:prstGeom>
          <a:noFill/>
          <a:ln>
            <a:noFill/>
          </a:ln>
        </p:spPr>
      </p:pic>
      <p:sp>
        <p:nvSpPr>
          <p:cNvPr id="476" name="Google Shape;476;p69"/>
          <p:cNvSpPr txBox="1"/>
          <p:nvPr/>
        </p:nvSpPr>
        <p:spPr>
          <a:xfrm>
            <a:off x="707025" y="125075"/>
            <a:ext cx="38649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Kindness Ripple Challenge</a:t>
            </a:r>
            <a:endParaRPr b="1" sz="3000">
              <a:solidFill>
                <a:srgbClr val="FFFFFF"/>
              </a:solidFill>
            </a:endParaRPr>
          </a:p>
        </p:txBody>
      </p:sp>
      <p:sp>
        <p:nvSpPr>
          <p:cNvPr id="477" name="Google Shape;477;p69"/>
          <p:cNvSpPr txBox="1"/>
          <p:nvPr/>
        </p:nvSpPr>
        <p:spPr>
          <a:xfrm>
            <a:off x="445500" y="1130025"/>
            <a:ext cx="3595500" cy="3374100"/>
          </a:xfrm>
          <a:prstGeom prst="rect">
            <a:avLst/>
          </a:prstGeom>
          <a:noFill/>
          <a:ln>
            <a:noFill/>
          </a:ln>
        </p:spPr>
        <p:txBody>
          <a:bodyPr anchorCtr="0" anchor="t" bIns="91425" lIns="91425" spcFirstLastPara="1" rIns="91425" wrap="square" tIns="91425">
            <a:spAutoFit/>
          </a:bodyPr>
          <a:lstStyle/>
          <a:p>
            <a:pPr indent="-317500" lvl="0" marL="457200" rtl="0" algn="l">
              <a:lnSpc>
                <a:spcPct val="115000"/>
              </a:lnSpc>
              <a:spcBef>
                <a:spcPts val="1400"/>
              </a:spcBef>
              <a:spcAft>
                <a:spcPts val="0"/>
              </a:spcAft>
              <a:buClr>
                <a:srgbClr val="FFFFFF"/>
              </a:buClr>
              <a:buSzPts val="1400"/>
              <a:buAutoNum type="arabicPeriod"/>
            </a:pPr>
            <a:r>
              <a:rPr b="1" lang="en">
                <a:solidFill>
                  <a:srgbClr val="FFFFFF"/>
                </a:solidFill>
              </a:rPr>
              <a:t>Start the Ripple</a:t>
            </a:r>
            <a:r>
              <a:rPr lang="en">
                <a:solidFill>
                  <a:srgbClr val="FFFFFF"/>
                </a:solidFill>
              </a:rPr>
              <a:t>: Writes down one kind act you can perform today (e.g., helping a friend, holding the door, saying a kind word).</a:t>
            </a:r>
            <a:endParaRPr>
              <a:solidFill>
                <a:srgbClr val="FFFFFF"/>
              </a:solidFill>
            </a:endParaRPr>
          </a:p>
          <a:p>
            <a:pPr indent="-317500" lvl="0" marL="457200" rtl="0" algn="l">
              <a:lnSpc>
                <a:spcPct val="115000"/>
              </a:lnSpc>
              <a:spcBef>
                <a:spcPts val="0"/>
              </a:spcBef>
              <a:spcAft>
                <a:spcPts val="0"/>
              </a:spcAft>
              <a:buClr>
                <a:srgbClr val="FFFFFF"/>
              </a:buClr>
              <a:buSzPts val="1400"/>
              <a:buAutoNum type="arabicPeriod"/>
            </a:pPr>
            <a:r>
              <a:rPr b="1" lang="en">
                <a:solidFill>
                  <a:srgbClr val="FFFFFF"/>
                </a:solidFill>
              </a:rPr>
              <a:t>Perform the Act: </a:t>
            </a:r>
            <a:r>
              <a:rPr lang="en">
                <a:solidFill>
                  <a:srgbClr val="FFFFFF"/>
                </a:solidFill>
              </a:rPr>
              <a:t>Carry out your kind act during the day.</a:t>
            </a:r>
            <a:endParaRPr>
              <a:solidFill>
                <a:srgbClr val="FFFFFF"/>
              </a:solidFill>
            </a:endParaRPr>
          </a:p>
          <a:p>
            <a:pPr indent="-317500" lvl="0" marL="457200" rtl="0" algn="l">
              <a:lnSpc>
                <a:spcPct val="115000"/>
              </a:lnSpc>
              <a:spcBef>
                <a:spcPts val="0"/>
              </a:spcBef>
              <a:spcAft>
                <a:spcPts val="0"/>
              </a:spcAft>
              <a:buClr>
                <a:srgbClr val="FFFFFF"/>
              </a:buClr>
              <a:buSzPts val="1400"/>
              <a:buAutoNum type="arabicPeriod"/>
            </a:pPr>
            <a:r>
              <a:rPr b="1" lang="en">
                <a:solidFill>
                  <a:srgbClr val="FFFFFF"/>
                </a:solidFill>
              </a:rPr>
              <a:t>Pass it On:</a:t>
            </a:r>
            <a:r>
              <a:rPr lang="en">
                <a:solidFill>
                  <a:srgbClr val="FFFFFF"/>
                </a:solidFill>
              </a:rPr>
              <a:t> When you experience kindness from a classmate, “pass it on” by performing a kind act for someone else.</a:t>
            </a:r>
            <a:endParaRPr>
              <a:solidFill>
                <a:srgbClr val="FFFFFF"/>
              </a:solidFill>
            </a:endParaRPr>
          </a:p>
          <a:p>
            <a:pPr indent="-317500" lvl="0" marL="457200" rtl="0" algn="l">
              <a:lnSpc>
                <a:spcPct val="115000"/>
              </a:lnSpc>
              <a:spcBef>
                <a:spcPts val="0"/>
              </a:spcBef>
              <a:spcAft>
                <a:spcPts val="0"/>
              </a:spcAft>
              <a:buClr>
                <a:srgbClr val="FFFFFF"/>
              </a:buClr>
              <a:buSzPts val="1400"/>
              <a:buAutoNum type="arabicPeriod"/>
            </a:pPr>
            <a:r>
              <a:rPr b="1" lang="en">
                <a:solidFill>
                  <a:srgbClr val="FFFFFF"/>
                </a:solidFill>
              </a:rPr>
              <a:t>Track the Ripples:</a:t>
            </a:r>
            <a:r>
              <a:rPr lang="en">
                <a:solidFill>
                  <a:srgbClr val="FFFFFF"/>
                </a:solidFill>
              </a:rPr>
              <a:t> how many acts of kindness were completed throughout the day.</a:t>
            </a:r>
            <a:endParaRPr>
              <a:solidFill>
                <a:srgbClr val="FFFFFF"/>
              </a:solidFill>
            </a:endParaRPr>
          </a:p>
        </p:txBody>
      </p:sp>
      <p:grpSp>
        <p:nvGrpSpPr>
          <p:cNvPr id="478" name="Google Shape;478;p69"/>
          <p:cNvGrpSpPr/>
          <p:nvPr/>
        </p:nvGrpSpPr>
        <p:grpSpPr>
          <a:xfrm>
            <a:off x="4374971" y="482418"/>
            <a:ext cx="4551725" cy="3611664"/>
            <a:chOff x="3873392" y="298421"/>
            <a:chExt cx="5008500" cy="3948900"/>
          </a:xfrm>
        </p:grpSpPr>
        <p:sp>
          <p:nvSpPr>
            <p:cNvPr id="479" name="Google Shape;479;p69"/>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480" name="Google Shape;480;p69"/>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481" name="Google Shape;481;p69"/>
          <p:cNvPicPr preferRelativeResize="0"/>
          <p:nvPr/>
        </p:nvPicPr>
        <p:blipFill rotWithShape="1">
          <a:blip r:embed="rId4">
            <a:alphaModFix/>
          </a:blip>
          <a:srcRect b="13285" l="0" r="0" t="13278"/>
          <a:stretch/>
        </p:blipFill>
        <p:spPr>
          <a:xfrm>
            <a:off x="4744383" y="869434"/>
            <a:ext cx="3812915" cy="2800161"/>
          </a:xfrm>
          <a:prstGeom prst="rect">
            <a:avLst/>
          </a:prstGeom>
          <a:noFill/>
          <a:ln>
            <a:noFill/>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5" name="Shape 485"/>
        <p:cNvGrpSpPr/>
        <p:nvPr/>
      </p:nvGrpSpPr>
      <p:grpSpPr>
        <a:xfrm>
          <a:off x="0" y="0"/>
          <a:ext cx="0" cy="0"/>
          <a:chOff x="0" y="0"/>
          <a:chExt cx="0" cy="0"/>
        </a:xfrm>
      </p:grpSpPr>
      <p:pic>
        <p:nvPicPr>
          <p:cNvPr id="486" name="Google Shape;486;p70"/>
          <p:cNvPicPr preferRelativeResize="0"/>
          <p:nvPr/>
        </p:nvPicPr>
        <p:blipFill>
          <a:blip r:embed="rId3">
            <a:alphaModFix/>
          </a:blip>
          <a:stretch>
            <a:fillRect/>
          </a:stretch>
        </p:blipFill>
        <p:spPr>
          <a:xfrm>
            <a:off x="0" y="0"/>
            <a:ext cx="9144000" cy="5143511"/>
          </a:xfrm>
          <a:prstGeom prst="rect">
            <a:avLst/>
          </a:prstGeom>
          <a:noFill/>
          <a:ln>
            <a:noFill/>
          </a:ln>
        </p:spPr>
      </p:pic>
      <p:sp>
        <p:nvSpPr>
          <p:cNvPr id="487" name="Google Shape;487;p70"/>
          <p:cNvSpPr txBox="1"/>
          <p:nvPr/>
        </p:nvSpPr>
        <p:spPr>
          <a:xfrm>
            <a:off x="2064750" y="61800"/>
            <a:ext cx="5014500" cy="800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rgbClr val="333333"/>
                </a:solidFill>
              </a:rPr>
              <a:t>Little Acts of Love</a:t>
            </a:r>
            <a:endParaRPr sz="4000"/>
          </a:p>
        </p:txBody>
      </p:sp>
      <p:sp>
        <p:nvSpPr>
          <p:cNvPr id="488" name="Google Shape;488;p70"/>
          <p:cNvSpPr txBox="1"/>
          <p:nvPr/>
        </p:nvSpPr>
        <p:spPr>
          <a:xfrm>
            <a:off x="738450" y="874075"/>
            <a:ext cx="76671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Each week of Lent, we are focusing on building a stronger relationship with God through virtues. Here are some little acts of love you can do this week to strengthen your kindness.</a:t>
            </a:r>
            <a:endParaRPr/>
          </a:p>
        </p:txBody>
      </p:sp>
      <p:sp>
        <p:nvSpPr>
          <p:cNvPr id="489" name="Google Shape;489;p70"/>
          <p:cNvSpPr txBox="1"/>
          <p:nvPr/>
        </p:nvSpPr>
        <p:spPr>
          <a:xfrm>
            <a:off x="1660125" y="2431025"/>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Pray for those treated unfairly or lacking basic needs.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Reflect on showing kindness and pray for strength to act.</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Write a prayer for someone struggling or treated unfairly.</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490" name="Google Shape;490;p70"/>
          <p:cNvSpPr txBox="1"/>
          <p:nvPr/>
        </p:nvSpPr>
        <p:spPr>
          <a:xfrm>
            <a:off x="3742350" y="2431025"/>
            <a:ext cx="15465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Fast from interrupting by practicing active listening to others.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Fast from judgment by learning something positive about others.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Give up something you enjoy and donate the savings to charity.</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491" name="Google Shape;491;p70"/>
          <p:cNvSpPr txBox="1"/>
          <p:nvPr/>
        </p:nvSpPr>
        <p:spPr>
          <a:xfrm>
            <a:off x="5947750" y="2431025"/>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Do something kind anonymously, like cleaning or leaving a note.</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Invite someone lonely to join your group or activity.</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Help someone struggling with a task or responsibility.</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5" name="Shape 495"/>
        <p:cNvGrpSpPr/>
        <p:nvPr/>
      </p:nvGrpSpPr>
      <p:grpSpPr>
        <a:xfrm>
          <a:off x="0" y="0"/>
          <a:ext cx="0" cy="0"/>
          <a:chOff x="0" y="0"/>
          <a:chExt cx="0" cy="0"/>
        </a:xfrm>
      </p:grpSpPr>
      <p:pic>
        <p:nvPicPr>
          <p:cNvPr id="496" name="Google Shape;496;p71"/>
          <p:cNvPicPr preferRelativeResize="0"/>
          <p:nvPr/>
        </p:nvPicPr>
        <p:blipFill>
          <a:blip r:embed="rId3">
            <a:alphaModFix/>
          </a:blip>
          <a:stretch>
            <a:fillRect/>
          </a:stretch>
        </p:blipFill>
        <p:spPr>
          <a:xfrm>
            <a:off x="13" y="0"/>
            <a:ext cx="9143981" cy="5143500"/>
          </a:xfrm>
          <a:prstGeom prst="rect">
            <a:avLst/>
          </a:prstGeom>
          <a:noFill/>
          <a:ln>
            <a:noFill/>
          </a:ln>
        </p:spPr>
      </p:pic>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7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502" name="Google Shape;502;p72"/>
          <p:cNvSpPr txBox="1"/>
          <p:nvPr/>
        </p:nvSpPr>
        <p:spPr>
          <a:xfrm>
            <a:off x="354400" y="347025"/>
            <a:ext cx="8058600" cy="3879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Love of Neighbor Lesson)</a:t>
            </a:r>
            <a:endParaRPr b="1" sz="30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None/>
            </a:pPr>
            <a:r>
              <a:rPr lang="en" sz="1800">
                <a:solidFill>
                  <a:schemeClr val="lt1"/>
                </a:solidFill>
              </a:rPr>
              <a:t>Sticky notes</a:t>
            </a:r>
            <a:endParaRPr sz="1800">
              <a:solidFill>
                <a:schemeClr val="lt1"/>
              </a:solidFill>
            </a:endParaRPr>
          </a:p>
          <a:p>
            <a:pPr indent="0" lvl="0" marL="0" rtl="0" algn="l">
              <a:spcBef>
                <a:spcPts val="0"/>
              </a:spcBef>
              <a:spcAft>
                <a:spcPts val="0"/>
              </a:spcAft>
              <a:buNone/>
            </a:pPr>
            <a:r>
              <a:rPr lang="en" sz="1800">
                <a:solidFill>
                  <a:schemeClr val="lt1"/>
                </a:solidFill>
              </a:rPr>
              <a:t>A piece of blank paper for each pair of students and something to write with.</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a:t>
            </a:r>
            <a:endParaRPr b="1" sz="1800">
              <a:solidFill>
                <a:schemeClr val="lt1"/>
              </a:solidFill>
            </a:endParaRPr>
          </a:p>
          <a:p>
            <a:pPr indent="0" lvl="0" marL="0" rtl="0" algn="l">
              <a:spcBef>
                <a:spcPts val="0"/>
              </a:spcBef>
              <a:spcAft>
                <a:spcPts val="0"/>
              </a:spcAft>
              <a:buNone/>
            </a:pPr>
            <a:r>
              <a:rPr lang="en" sz="1800">
                <a:solidFill>
                  <a:schemeClr val="lt1"/>
                </a:solidFill>
              </a:rPr>
              <a:t>none</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pic>
        <p:nvPicPr>
          <p:cNvPr id="507" name="Google Shape;507;p73"/>
          <p:cNvPicPr preferRelativeResize="0"/>
          <p:nvPr/>
        </p:nvPicPr>
        <p:blipFill>
          <a:blip r:embed="rId3">
            <a:alphaModFix/>
          </a:blip>
          <a:stretch>
            <a:fillRect/>
          </a:stretch>
        </p:blipFill>
        <p:spPr>
          <a:xfrm>
            <a:off x="0" y="-10"/>
            <a:ext cx="9144000" cy="5143511"/>
          </a:xfrm>
          <a:prstGeom prst="rect">
            <a:avLst/>
          </a:prstGeom>
          <a:noFill/>
          <a:ln>
            <a:noFill/>
          </a:ln>
        </p:spPr>
      </p:pic>
      <p:sp>
        <p:nvSpPr>
          <p:cNvPr id="508" name="Google Shape;508;p73"/>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509" name="Google Shape;509;p73"/>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pic>
        <p:nvPicPr>
          <p:cNvPr id="134" name="Google Shape;134;p29"/>
          <p:cNvPicPr preferRelativeResize="0"/>
          <p:nvPr/>
        </p:nvPicPr>
        <p:blipFill>
          <a:blip r:embed="rId3">
            <a:alphaModFix/>
          </a:blip>
          <a:stretch>
            <a:fillRect/>
          </a:stretch>
        </p:blipFill>
        <p:spPr>
          <a:xfrm>
            <a:off x="0" y="-5"/>
            <a:ext cx="9144000" cy="5143511"/>
          </a:xfrm>
          <a:prstGeom prst="rect">
            <a:avLst/>
          </a:prstGeom>
          <a:noFill/>
          <a:ln>
            <a:noFill/>
          </a:ln>
        </p:spPr>
      </p:pic>
      <p:sp>
        <p:nvSpPr>
          <p:cNvPr id="135" name="Google Shape;135;p29"/>
          <p:cNvSpPr txBox="1"/>
          <p:nvPr/>
        </p:nvSpPr>
        <p:spPr>
          <a:xfrm>
            <a:off x="248450" y="1201775"/>
            <a:ext cx="31863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dk2"/>
                </a:solidFill>
              </a:rPr>
              <a:t>The 3 Pillars of Lent</a:t>
            </a:r>
            <a:endParaRPr b="1" sz="3000">
              <a:solidFill>
                <a:schemeClr val="dk2"/>
              </a:solidFill>
            </a:endParaRPr>
          </a:p>
        </p:txBody>
      </p:sp>
      <p:sp>
        <p:nvSpPr>
          <p:cNvPr id="136" name="Google Shape;136;p29"/>
          <p:cNvSpPr txBox="1"/>
          <p:nvPr/>
        </p:nvSpPr>
        <p:spPr>
          <a:xfrm>
            <a:off x="477050" y="2629025"/>
            <a:ext cx="2851200" cy="172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000">
                <a:solidFill>
                  <a:srgbClr val="333333"/>
                </a:solidFill>
              </a:rPr>
              <a:t>The 3 Pillars of Lent — fasting, prayer, and almsgiving — serve to deepen our relationship with God.</a:t>
            </a:r>
            <a:endParaRPr sz="2000"/>
          </a:p>
        </p:txBody>
      </p:sp>
      <p:sp>
        <p:nvSpPr>
          <p:cNvPr id="137" name="Google Shape;137;p29"/>
          <p:cNvSpPr/>
          <p:nvPr/>
        </p:nvSpPr>
        <p:spPr>
          <a:xfrm>
            <a:off x="3820525" y="231100"/>
            <a:ext cx="5090400" cy="4105800"/>
          </a:xfrm>
          <a:prstGeom prst="rect">
            <a:avLst/>
          </a:prstGeom>
          <a:solidFill>
            <a:srgbClr val="009DD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138" name="Google Shape;138;p29"/>
          <p:cNvSpPr/>
          <p:nvPr/>
        </p:nvSpPr>
        <p:spPr>
          <a:xfrm>
            <a:off x="4013375" y="406250"/>
            <a:ext cx="4743000" cy="37926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139" name="Google Shape;139;p29"/>
          <p:cNvPicPr preferRelativeResize="0"/>
          <p:nvPr/>
        </p:nvPicPr>
        <p:blipFill>
          <a:blip r:embed="rId4">
            <a:alphaModFix/>
          </a:blip>
          <a:stretch>
            <a:fillRect/>
          </a:stretch>
        </p:blipFill>
        <p:spPr>
          <a:xfrm>
            <a:off x="4348525" y="266800"/>
            <a:ext cx="4034399" cy="4034399"/>
          </a:xfrm>
          <a:prstGeom prst="rect">
            <a:avLst/>
          </a:prstGeom>
          <a:noFill/>
          <a:ln>
            <a:noFill/>
          </a:ln>
        </p:spPr>
      </p:pic>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3" name="Shape 513"/>
        <p:cNvGrpSpPr/>
        <p:nvPr/>
      </p:nvGrpSpPr>
      <p:grpSpPr>
        <a:xfrm>
          <a:off x="0" y="0"/>
          <a:ext cx="0" cy="0"/>
          <a:chOff x="0" y="0"/>
          <a:chExt cx="0" cy="0"/>
        </a:xfrm>
      </p:grpSpPr>
      <p:pic>
        <p:nvPicPr>
          <p:cNvPr id="514" name="Google Shape;514;p74"/>
          <p:cNvPicPr preferRelativeResize="0"/>
          <p:nvPr/>
        </p:nvPicPr>
        <p:blipFill>
          <a:blip r:embed="rId3">
            <a:alphaModFix/>
          </a:blip>
          <a:stretch>
            <a:fillRect/>
          </a:stretch>
        </p:blipFill>
        <p:spPr>
          <a:xfrm>
            <a:off x="0" y="0"/>
            <a:ext cx="9144000" cy="5143511"/>
          </a:xfrm>
          <a:prstGeom prst="rect">
            <a:avLst/>
          </a:prstGeom>
          <a:noFill/>
          <a:ln>
            <a:noFill/>
          </a:ln>
        </p:spPr>
      </p:pic>
      <p:sp>
        <p:nvSpPr>
          <p:cNvPr id="515" name="Google Shape;515;p74"/>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Last Week:</a:t>
            </a:r>
            <a:endParaRPr b="1" sz="2800">
              <a:solidFill>
                <a:schemeClr val="lt1"/>
              </a:solidFill>
            </a:endParaRPr>
          </a:p>
          <a:p>
            <a:pPr indent="0" lvl="0" marL="0" rtl="0" algn="ctr">
              <a:spcBef>
                <a:spcPts val="0"/>
              </a:spcBef>
              <a:spcAft>
                <a:spcPts val="0"/>
              </a:spcAft>
              <a:buNone/>
            </a:pPr>
            <a:r>
              <a:rPr b="1" lang="en" sz="2800">
                <a:solidFill>
                  <a:schemeClr val="lt1"/>
                </a:solidFill>
              </a:rPr>
              <a:t>Little Acts of Love</a:t>
            </a:r>
            <a:endParaRPr b="1" sz="2800">
              <a:solidFill>
                <a:schemeClr val="lt1"/>
              </a:solidFill>
            </a:endParaRPr>
          </a:p>
        </p:txBody>
      </p:sp>
      <p:pic>
        <p:nvPicPr>
          <p:cNvPr id="516" name="Google Shape;516;p74"/>
          <p:cNvPicPr preferRelativeResize="0"/>
          <p:nvPr/>
        </p:nvPicPr>
        <p:blipFill rotWithShape="1">
          <a:blip r:embed="rId4">
            <a:alphaModFix/>
          </a:blip>
          <a:srcRect b="0" l="39933" r="0" t="0"/>
          <a:stretch/>
        </p:blipFill>
        <p:spPr>
          <a:xfrm>
            <a:off x="4546388" y="2109850"/>
            <a:ext cx="4480425" cy="2057850"/>
          </a:xfrm>
          <a:prstGeom prst="rect">
            <a:avLst/>
          </a:prstGeom>
          <a:noFill/>
          <a:ln>
            <a:noFill/>
          </a:ln>
        </p:spPr>
      </p:pic>
      <p:sp>
        <p:nvSpPr>
          <p:cNvPr id="517" name="Google Shape;517;p74"/>
          <p:cNvSpPr txBox="1"/>
          <p:nvPr/>
        </p:nvSpPr>
        <p:spPr>
          <a:xfrm>
            <a:off x="4738638" y="15514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rPr lang="en">
                <a:solidFill>
                  <a:srgbClr val="FFFFFF"/>
                </a:solidFill>
              </a:rPr>
              <a:t>Reflect on a small act of justice you demonstrated last week that made you feel proud, and write it down.</a:t>
            </a:r>
            <a:endParaRPr>
              <a:solidFill>
                <a:srgbClr val="FFFFFF"/>
              </a:solidFill>
            </a:endParaRPr>
          </a:p>
        </p:txBody>
      </p:sp>
      <p:pic>
        <p:nvPicPr>
          <p:cNvPr id="518" name="Google Shape;518;p74"/>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id="523" name="Google Shape;523;p75"/>
          <p:cNvPicPr preferRelativeResize="0"/>
          <p:nvPr/>
        </p:nvPicPr>
        <p:blipFill>
          <a:blip r:embed="rId3">
            <a:alphaModFix/>
          </a:blip>
          <a:stretch>
            <a:fillRect/>
          </a:stretch>
        </p:blipFill>
        <p:spPr>
          <a:xfrm>
            <a:off x="0" y="-5"/>
            <a:ext cx="9144000" cy="5143511"/>
          </a:xfrm>
          <a:prstGeom prst="rect">
            <a:avLst/>
          </a:prstGeom>
          <a:noFill/>
          <a:ln>
            <a:noFill/>
          </a:ln>
        </p:spPr>
      </p:pic>
      <p:sp>
        <p:nvSpPr>
          <p:cNvPr id="524" name="Google Shape;524;p75"/>
          <p:cNvSpPr txBox="1"/>
          <p:nvPr/>
        </p:nvSpPr>
        <p:spPr>
          <a:xfrm>
            <a:off x="477050" y="298975"/>
            <a:ext cx="2932800" cy="2031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dk2"/>
                </a:solidFill>
              </a:rPr>
              <a:t>Week 4: Love of Neighbor</a:t>
            </a:r>
            <a:endParaRPr b="1" sz="4000">
              <a:solidFill>
                <a:schemeClr val="dk2"/>
              </a:solidFill>
            </a:endParaRPr>
          </a:p>
        </p:txBody>
      </p:sp>
      <p:sp>
        <p:nvSpPr>
          <p:cNvPr id="525" name="Google Shape;525;p75"/>
          <p:cNvSpPr txBox="1"/>
          <p:nvPr/>
        </p:nvSpPr>
        <p:spPr>
          <a:xfrm>
            <a:off x="477050" y="2476625"/>
            <a:ext cx="2932800" cy="2154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Love of neighbor means you see all people as your neighbors or as members of your family connected together. You look out for them and try to help them. You treat them as your friends.</a:t>
            </a:r>
            <a:endParaRPr sz="1600"/>
          </a:p>
        </p:txBody>
      </p:sp>
      <p:pic>
        <p:nvPicPr>
          <p:cNvPr id="526" name="Google Shape;526;p75"/>
          <p:cNvPicPr preferRelativeResize="0"/>
          <p:nvPr/>
        </p:nvPicPr>
        <p:blipFill rotWithShape="1">
          <a:blip r:embed="rId4">
            <a:alphaModFix/>
          </a:blip>
          <a:srcRect b="15432" l="0" r="0" t="10236"/>
          <a:stretch/>
        </p:blipFill>
        <p:spPr>
          <a:xfrm>
            <a:off x="3543525" y="0"/>
            <a:ext cx="5600476" cy="4557875"/>
          </a:xfrm>
          <a:prstGeom prst="rect">
            <a:avLst/>
          </a:prstGeom>
          <a:noFill/>
          <a:ln>
            <a:noFill/>
          </a:ln>
        </p:spPr>
      </p:pic>
      <p:pic>
        <p:nvPicPr>
          <p:cNvPr id="527" name="Google Shape;527;p75"/>
          <p:cNvPicPr preferRelativeResize="0"/>
          <p:nvPr/>
        </p:nvPicPr>
        <p:blipFill rotWithShape="1">
          <a:blip r:embed="rId5">
            <a:alphaModFix/>
          </a:blip>
          <a:srcRect b="9140" l="0" r="0" t="0"/>
          <a:stretch/>
        </p:blipFill>
        <p:spPr>
          <a:xfrm>
            <a:off x="3543525" y="0"/>
            <a:ext cx="5600476" cy="4557875"/>
          </a:xfrm>
          <a:prstGeom prst="rect">
            <a:avLst/>
          </a:prstGeom>
          <a:noFill/>
          <a:ln>
            <a:noFill/>
          </a:ln>
        </p:spPr>
      </p:pic>
      <p:pic>
        <p:nvPicPr>
          <p:cNvPr id="528" name="Google Shape;528;p75"/>
          <p:cNvPicPr preferRelativeResize="0"/>
          <p:nvPr/>
        </p:nvPicPr>
        <p:blipFill rotWithShape="1">
          <a:blip r:embed="rId6">
            <a:alphaModFix/>
          </a:blip>
          <a:srcRect b="19028" l="40123" r="0" t="1952"/>
          <a:stretch/>
        </p:blipFill>
        <p:spPr>
          <a:xfrm>
            <a:off x="3543524" y="0"/>
            <a:ext cx="5600475" cy="51435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id="533" name="Google Shape;533;p76"/>
          <p:cNvPicPr preferRelativeResize="0"/>
          <p:nvPr/>
        </p:nvPicPr>
        <p:blipFill>
          <a:blip r:embed="rId3">
            <a:alphaModFix/>
          </a:blip>
          <a:stretch>
            <a:fillRect/>
          </a:stretch>
        </p:blipFill>
        <p:spPr>
          <a:xfrm>
            <a:off x="13" y="0"/>
            <a:ext cx="9143981" cy="5143500"/>
          </a:xfrm>
          <a:prstGeom prst="rect">
            <a:avLst/>
          </a:prstGeom>
          <a:noFill/>
          <a:ln>
            <a:noFill/>
          </a:ln>
        </p:spPr>
      </p:pic>
      <p:sp>
        <p:nvSpPr>
          <p:cNvPr id="534" name="Google Shape;534;p76"/>
          <p:cNvSpPr txBox="1"/>
          <p:nvPr/>
        </p:nvSpPr>
        <p:spPr>
          <a:xfrm>
            <a:off x="4409700" y="65175"/>
            <a:ext cx="41391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Unbreakable Bonds: Love of Neighbor </a:t>
            </a:r>
            <a:endParaRPr sz="3000"/>
          </a:p>
        </p:txBody>
      </p:sp>
      <p:sp>
        <p:nvSpPr>
          <p:cNvPr id="535" name="Google Shape;535;p76"/>
          <p:cNvSpPr/>
          <p:nvPr/>
        </p:nvSpPr>
        <p:spPr>
          <a:xfrm>
            <a:off x="4248450" y="1170900"/>
            <a:ext cx="4895400" cy="33921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6" name="Google Shape;536;p76"/>
          <p:cNvSpPr txBox="1"/>
          <p:nvPr/>
        </p:nvSpPr>
        <p:spPr>
          <a:xfrm>
            <a:off x="4511100" y="1224600"/>
            <a:ext cx="3954600" cy="3367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lang="en" sz="1600">
                <a:solidFill>
                  <a:schemeClr val="lt1"/>
                </a:solidFill>
              </a:rPr>
              <a:t>Hold up one finger from each hand and touch them together.</a:t>
            </a:r>
            <a:endParaRPr sz="1600">
              <a:solidFill>
                <a:schemeClr val="lt1"/>
              </a:solidFill>
            </a:endParaRPr>
          </a:p>
          <a:p>
            <a:pPr indent="-330200" lvl="0" marL="457200" rtl="0" algn="l">
              <a:lnSpc>
                <a:spcPct val="115000"/>
              </a:lnSpc>
              <a:spcBef>
                <a:spcPts val="1200"/>
              </a:spcBef>
              <a:spcAft>
                <a:spcPts val="0"/>
              </a:spcAft>
              <a:buClr>
                <a:schemeClr val="lt1"/>
              </a:buClr>
              <a:buSzPts val="1600"/>
              <a:buChar char="●"/>
            </a:pPr>
            <a:r>
              <a:rPr lang="en" sz="1600">
                <a:solidFill>
                  <a:schemeClr val="lt1"/>
                </a:solidFill>
              </a:rPr>
              <a:t>Try to pull them apart.</a:t>
            </a:r>
            <a:endParaRPr sz="1600">
              <a:solidFill>
                <a:schemeClr val="lt1"/>
              </a:solidFill>
            </a:endParaRPr>
          </a:p>
          <a:p>
            <a:pPr indent="-330200" lvl="0" marL="457200" rtl="0" algn="l">
              <a:lnSpc>
                <a:spcPct val="115000"/>
              </a:lnSpc>
              <a:spcBef>
                <a:spcPts val="0"/>
              </a:spcBef>
              <a:spcAft>
                <a:spcPts val="0"/>
              </a:spcAft>
              <a:buClr>
                <a:schemeClr val="lt1"/>
              </a:buClr>
              <a:buSzPts val="1600"/>
              <a:buChar char="●"/>
            </a:pPr>
            <a:r>
              <a:rPr lang="en" sz="1600">
                <a:solidFill>
                  <a:schemeClr val="lt1"/>
                </a:solidFill>
              </a:rPr>
              <a:t>Is it easy to pull them apart? Yes or No?</a:t>
            </a:r>
            <a:endParaRPr sz="1600">
              <a:solidFill>
                <a:schemeClr val="lt1"/>
              </a:solidFill>
            </a:endParaRPr>
          </a:p>
          <a:p>
            <a:pPr indent="0" lvl="0" marL="0" rtl="0" algn="l">
              <a:lnSpc>
                <a:spcPct val="115000"/>
              </a:lnSpc>
              <a:spcBef>
                <a:spcPts val="1200"/>
              </a:spcBef>
              <a:spcAft>
                <a:spcPts val="0"/>
              </a:spcAft>
              <a:buClr>
                <a:schemeClr val="dk1"/>
              </a:buClr>
              <a:buSzPts val="1100"/>
              <a:buFont typeface="Arial"/>
              <a:buNone/>
            </a:pPr>
            <a:r>
              <a:rPr lang="en" sz="1600">
                <a:solidFill>
                  <a:schemeClr val="lt1"/>
                </a:solidFill>
              </a:rPr>
              <a:t>Now lock one finger from one hand to a finger on your other hand.</a:t>
            </a:r>
            <a:endParaRPr sz="1600">
              <a:solidFill>
                <a:schemeClr val="lt1"/>
              </a:solidFill>
            </a:endParaRPr>
          </a:p>
          <a:p>
            <a:pPr indent="-330200" lvl="0" marL="457200" rtl="0" algn="l">
              <a:lnSpc>
                <a:spcPct val="115000"/>
              </a:lnSpc>
              <a:spcBef>
                <a:spcPts val="1200"/>
              </a:spcBef>
              <a:spcAft>
                <a:spcPts val="0"/>
              </a:spcAft>
              <a:buClr>
                <a:schemeClr val="lt1"/>
              </a:buClr>
              <a:buSzPts val="1600"/>
              <a:buChar char="●"/>
            </a:pPr>
            <a:r>
              <a:rPr lang="en" sz="1600">
                <a:solidFill>
                  <a:schemeClr val="lt1"/>
                </a:solidFill>
              </a:rPr>
              <a:t>Try to pull them apart again.</a:t>
            </a:r>
            <a:endParaRPr sz="1600">
              <a:solidFill>
                <a:schemeClr val="lt1"/>
              </a:solidFill>
            </a:endParaRPr>
          </a:p>
          <a:p>
            <a:pPr indent="-330200" lvl="0" marL="457200" rtl="0" algn="l">
              <a:lnSpc>
                <a:spcPct val="115000"/>
              </a:lnSpc>
              <a:spcBef>
                <a:spcPts val="0"/>
              </a:spcBef>
              <a:spcAft>
                <a:spcPts val="0"/>
              </a:spcAft>
              <a:buClr>
                <a:schemeClr val="lt1"/>
              </a:buClr>
              <a:buSzPts val="1600"/>
              <a:buChar char="●"/>
            </a:pPr>
            <a:r>
              <a:rPr lang="en" sz="1600">
                <a:solidFill>
                  <a:schemeClr val="lt1"/>
                </a:solidFill>
              </a:rPr>
              <a:t>Is it easy to pull them apart? Yes or No?</a:t>
            </a:r>
            <a:endParaRPr sz="1600">
              <a:solidFill>
                <a:schemeClr val="lt1"/>
              </a:solidFill>
            </a:endParaRPr>
          </a:p>
        </p:txBody>
      </p:sp>
      <p:grpSp>
        <p:nvGrpSpPr>
          <p:cNvPr id="537" name="Google Shape;537;p76"/>
          <p:cNvGrpSpPr/>
          <p:nvPr/>
        </p:nvGrpSpPr>
        <p:grpSpPr>
          <a:xfrm rot="5400000">
            <a:off x="45664" y="451133"/>
            <a:ext cx="4667922" cy="3737634"/>
            <a:chOff x="3873392" y="298421"/>
            <a:chExt cx="5008500" cy="3948900"/>
          </a:xfrm>
        </p:grpSpPr>
        <p:sp>
          <p:nvSpPr>
            <p:cNvPr id="538" name="Google Shape;538;p76"/>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39" name="Google Shape;539;p76"/>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540" name="Google Shape;540;p76"/>
          <p:cNvPicPr preferRelativeResize="0"/>
          <p:nvPr/>
        </p:nvPicPr>
        <p:blipFill>
          <a:blip r:embed="rId4">
            <a:alphaModFix/>
          </a:blip>
          <a:stretch>
            <a:fillRect/>
          </a:stretch>
        </p:blipFill>
        <p:spPr>
          <a:xfrm>
            <a:off x="732125" y="272663"/>
            <a:ext cx="3294976" cy="1884775"/>
          </a:xfrm>
          <a:prstGeom prst="rect">
            <a:avLst/>
          </a:prstGeom>
          <a:noFill/>
          <a:ln>
            <a:noFill/>
          </a:ln>
        </p:spPr>
      </p:pic>
      <p:pic>
        <p:nvPicPr>
          <p:cNvPr id="541" name="Google Shape;541;p76"/>
          <p:cNvPicPr preferRelativeResize="0"/>
          <p:nvPr/>
        </p:nvPicPr>
        <p:blipFill rotWithShape="1">
          <a:blip r:embed="rId5">
            <a:alphaModFix/>
          </a:blip>
          <a:srcRect b="17088" l="8736" r="10227" t="35379"/>
          <a:stretch/>
        </p:blipFill>
        <p:spPr>
          <a:xfrm>
            <a:off x="732150" y="2460850"/>
            <a:ext cx="3328301" cy="1952076"/>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5" name="Shape 545"/>
        <p:cNvGrpSpPr/>
        <p:nvPr/>
      </p:nvGrpSpPr>
      <p:grpSpPr>
        <a:xfrm>
          <a:off x="0" y="0"/>
          <a:ext cx="0" cy="0"/>
          <a:chOff x="0" y="0"/>
          <a:chExt cx="0" cy="0"/>
        </a:xfrm>
      </p:grpSpPr>
      <p:pic>
        <p:nvPicPr>
          <p:cNvPr id="546" name="Google Shape;546;p77"/>
          <p:cNvPicPr preferRelativeResize="0"/>
          <p:nvPr/>
        </p:nvPicPr>
        <p:blipFill>
          <a:blip r:embed="rId4">
            <a:alphaModFix/>
          </a:blip>
          <a:stretch>
            <a:fillRect/>
          </a:stretch>
        </p:blipFill>
        <p:spPr>
          <a:xfrm>
            <a:off x="13" y="0"/>
            <a:ext cx="9143981" cy="5143500"/>
          </a:xfrm>
          <a:prstGeom prst="rect">
            <a:avLst/>
          </a:prstGeom>
          <a:noFill/>
          <a:ln>
            <a:noFill/>
          </a:ln>
        </p:spPr>
      </p:pic>
      <p:sp>
        <p:nvSpPr>
          <p:cNvPr id="547" name="Google Shape;547;p77"/>
          <p:cNvSpPr txBox="1"/>
          <p:nvPr/>
        </p:nvSpPr>
        <p:spPr>
          <a:xfrm>
            <a:off x="4409700" y="65175"/>
            <a:ext cx="41391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FFFF"/>
                </a:solidFill>
              </a:rPr>
              <a:t>Unbreakable Bonds: Love of Neighbor </a:t>
            </a:r>
            <a:endParaRPr sz="2800"/>
          </a:p>
        </p:txBody>
      </p:sp>
      <p:sp>
        <p:nvSpPr>
          <p:cNvPr id="548" name="Google Shape;548;p77"/>
          <p:cNvSpPr/>
          <p:nvPr/>
        </p:nvSpPr>
        <p:spPr>
          <a:xfrm>
            <a:off x="4248450" y="1170900"/>
            <a:ext cx="4895400" cy="33921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49" name="Google Shape;549;p77"/>
          <p:cNvSpPr txBox="1"/>
          <p:nvPr/>
        </p:nvSpPr>
        <p:spPr>
          <a:xfrm>
            <a:off x="4487950" y="1041375"/>
            <a:ext cx="4320300" cy="2893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2200">
                <a:solidFill>
                  <a:schemeClr val="lt1"/>
                </a:solidFill>
              </a:rPr>
              <a:t>Love of neighbor means that you see all people as your neighbors - connected together. </a:t>
            </a:r>
            <a:br>
              <a:rPr lang="en" sz="2200">
                <a:solidFill>
                  <a:schemeClr val="lt1"/>
                </a:solidFill>
              </a:rPr>
            </a:br>
            <a:endParaRPr sz="2200">
              <a:solidFill>
                <a:schemeClr val="lt1"/>
              </a:solidFill>
            </a:endParaRPr>
          </a:p>
          <a:p>
            <a:pPr indent="0" lvl="0" marL="0" rtl="0" algn="l">
              <a:spcBef>
                <a:spcPts val="0"/>
              </a:spcBef>
              <a:spcAft>
                <a:spcPts val="0"/>
              </a:spcAft>
              <a:buClr>
                <a:schemeClr val="dk1"/>
              </a:buClr>
              <a:buSzPts val="1100"/>
              <a:buFont typeface="Arial"/>
              <a:buNone/>
            </a:pPr>
            <a:r>
              <a:rPr lang="en" sz="2200">
                <a:solidFill>
                  <a:schemeClr val="lt1"/>
                </a:solidFill>
              </a:rPr>
              <a:t>What can you do to treat everyone you meet like they </a:t>
            </a:r>
            <a:br>
              <a:rPr lang="en" sz="2200">
                <a:solidFill>
                  <a:schemeClr val="lt1"/>
                </a:solidFill>
              </a:rPr>
            </a:br>
            <a:r>
              <a:rPr lang="en" sz="2200">
                <a:solidFill>
                  <a:schemeClr val="lt1"/>
                </a:solidFill>
              </a:rPr>
              <a:t>are your neighbor? </a:t>
            </a:r>
            <a:endParaRPr sz="2200">
              <a:solidFill>
                <a:schemeClr val="lt1"/>
              </a:solidFill>
            </a:endParaRPr>
          </a:p>
          <a:p>
            <a:pPr indent="0" lvl="0" marL="0" rtl="0" algn="l">
              <a:spcBef>
                <a:spcPts val="0"/>
              </a:spcBef>
              <a:spcAft>
                <a:spcPts val="0"/>
              </a:spcAft>
              <a:buNone/>
            </a:pPr>
            <a:r>
              <a:t/>
            </a:r>
            <a:endParaRPr sz="2200">
              <a:solidFill>
                <a:schemeClr val="lt1"/>
              </a:solidFill>
            </a:endParaRPr>
          </a:p>
        </p:txBody>
      </p:sp>
      <p:grpSp>
        <p:nvGrpSpPr>
          <p:cNvPr id="550" name="Google Shape;550;p77"/>
          <p:cNvGrpSpPr/>
          <p:nvPr/>
        </p:nvGrpSpPr>
        <p:grpSpPr>
          <a:xfrm rot="5400000">
            <a:off x="45664" y="451133"/>
            <a:ext cx="4667922" cy="3737634"/>
            <a:chOff x="3873392" y="298421"/>
            <a:chExt cx="5008500" cy="3948900"/>
          </a:xfrm>
        </p:grpSpPr>
        <p:sp>
          <p:nvSpPr>
            <p:cNvPr id="551" name="Google Shape;551;p77"/>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52" name="Google Shape;552;p77"/>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553" name="Google Shape;553;p77"/>
          <p:cNvPicPr preferRelativeResize="0"/>
          <p:nvPr/>
        </p:nvPicPr>
        <p:blipFill>
          <a:blip r:embed="rId5">
            <a:alphaModFix/>
          </a:blip>
          <a:stretch>
            <a:fillRect/>
          </a:stretch>
        </p:blipFill>
        <p:spPr>
          <a:xfrm>
            <a:off x="802326" y="2192425"/>
            <a:ext cx="2971538" cy="2194799"/>
          </a:xfrm>
          <a:prstGeom prst="rect">
            <a:avLst/>
          </a:prstGeom>
          <a:noFill/>
          <a:ln>
            <a:noFill/>
          </a:ln>
        </p:spPr>
      </p:pic>
      <p:pic>
        <p:nvPicPr>
          <p:cNvPr id="554" name="Google Shape;554;p77"/>
          <p:cNvPicPr preferRelativeResize="0"/>
          <p:nvPr/>
        </p:nvPicPr>
        <p:blipFill>
          <a:blip r:embed="rId6">
            <a:alphaModFix/>
          </a:blip>
          <a:stretch>
            <a:fillRect/>
          </a:stretch>
        </p:blipFill>
        <p:spPr>
          <a:xfrm>
            <a:off x="1121301" y="218875"/>
            <a:ext cx="2661851" cy="1897350"/>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8" name="Shape 558"/>
        <p:cNvGrpSpPr/>
        <p:nvPr/>
      </p:nvGrpSpPr>
      <p:grpSpPr>
        <a:xfrm>
          <a:off x="0" y="0"/>
          <a:ext cx="0" cy="0"/>
          <a:chOff x="0" y="0"/>
          <a:chExt cx="0" cy="0"/>
        </a:xfrm>
      </p:grpSpPr>
      <p:pic>
        <p:nvPicPr>
          <p:cNvPr id="559" name="Google Shape;559;p78"/>
          <p:cNvPicPr preferRelativeResize="0"/>
          <p:nvPr/>
        </p:nvPicPr>
        <p:blipFill>
          <a:blip r:embed="rId3">
            <a:alphaModFix/>
          </a:blip>
          <a:stretch>
            <a:fillRect/>
          </a:stretch>
        </p:blipFill>
        <p:spPr>
          <a:xfrm>
            <a:off x="13" y="0"/>
            <a:ext cx="9143981" cy="5143500"/>
          </a:xfrm>
          <a:prstGeom prst="rect">
            <a:avLst/>
          </a:prstGeom>
          <a:noFill/>
          <a:ln>
            <a:noFill/>
          </a:ln>
        </p:spPr>
      </p:pic>
      <p:sp>
        <p:nvSpPr>
          <p:cNvPr id="560" name="Google Shape;560;p78"/>
          <p:cNvSpPr txBox="1"/>
          <p:nvPr/>
        </p:nvSpPr>
        <p:spPr>
          <a:xfrm>
            <a:off x="597050" y="0"/>
            <a:ext cx="41853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236192"/>
                </a:solidFill>
              </a:rPr>
              <a:t>Love</a:t>
            </a:r>
            <a:r>
              <a:rPr b="1" lang="en" sz="2800">
                <a:solidFill>
                  <a:srgbClr val="236192"/>
                </a:solidFill>
              </a:rPr>
              <a:t> in the Scriptures: The Good Samaritan</a:t>
            </a:r>
            <a:endParaRPr sz="2800"/>
          </a:p>
        </p:txBody>
      </p:sp>
      <p:sp>
        <p:nvSpPr>
          <p:cNvPr id="561" name="Google Shape;561;p78"/>
          <p:cNvSpPr txBox="1"/>
          <p:nvPr/>
        </p:nvSpPr>
        <p:spPr>
          <a:xfrm>
            <a:off x="638000" y="924775"/>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Luke 10:25-37</a:t>
            </a:r>
            <a:endParaRPr/>
          </a:p>
        </p:txBody>
      </p:sp>
      <p:sp>
        <p:nvSpPr>
          <p:cNvPr id="562" name="Google Shape;562;p78"/>
          <p:cNvSpPr txBox="1"/>
          <p:nvPr/>
        </p:nvSpPr>
        <p:spPr>
          <a:xfrm>
            <a:off x="638000" y="1324975"/>
            <a:ext cx="4185300" cy="3067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250">
                <a:solidFill>
                  <a:srgbClr val="0E0E0E"/>
                </a:solidFill>
              </a:rPr>
              <a:t>A man fell victim to robbers as he went down from Jerusalem to Jericho. They stripped and beat him and went off leaving him half-dead.  </a:t>
            </a:r>
            <a:endParaRPr sz="1250">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sz="1250">
                <a:solidFill>
                  <a:srgbClr val="0E0E0E"/>
                </a:solidFill>
              </a:rPr>
              <a:t>A Samaritan traveler who came upon him was moved with compassion at the sight. He approached the victim, poured oil and wine over his wounds and bandaged them. Then he lifted him up on his own animal, took him to an inn and cared for him.</a:t>
            </a:r>
            <a:endParaRPr sz="1250">
              <a:solidFill>
                <a:srgbClr val="0E0E0E"/>
              </a:solidFill>
            </a:endParaRPr>
          </a:p>
          <a:p>
            <a:pPr indent="0" lvl="0" marL="0" rtl="0" algn="l">
              <a:lnSpc>
                <a:spcPct val="115000"/>
              </a:lnSpc>
              <a:spcBef>
                <a:spcPts val="1000"/>
              </a:spcBef>
              <a:spcAft>
                <a:spcPts val="1000"/>
              </a:spcAft>
              <a:buNone/>
            </a:pPr>
            <a:r>
              <a:rPr lang="en" sz="1250">
                <a:solidFill>
                  <a:srgbClr val="0E0E0E"/>
                </a:solidFill>
              </a:rPr>
              <a:t>35 The next day he took out two silver coins and gave them to the innkeeper with the instruction, ‘Take care of him. If you spend more than what I have given you, I shall repay you on my way back.’ </a:t>
            </a:r>
            <a:endParaRPr sz="1250">
              <a:solidFill>
                <a:srgbClr val="0E0E0E"/>
              </a:solidFill>
            </a:endParaRPr>
          </a:p>
        </p:txBody>
      </p:sp>
      <p:pic>
        <p:nvPicPr>
          <p:cNvPr id="563" name="Google Shape;563;p78"/>
          <p:cNvPicPr preferRelativeResize="0"/>
          <p:nvPr/>
        </p:nvPicPr>
        <p:blipFill rotWithShape="1">
          <a:blip r:embed="rId4">
            <a:alphaModFix/>
          </a:blip>
          <a:srcRect b="0" l="24204" r="20923" t="0"/>
          <a:stretch/>
        </p:blipFill>
        <p:spPr>
          <a:xfrm>
            <a:off x="4803950" y="-70025"/>
            <a:ext cx="4340050" cy="4600050"/>
          </a:xfrm>
          <a:prstGeom prst="rect">
            <a:avLst/>
          </a:prstGeom>
          <a:noFill/>
          <a:ln>
            <a:noFill/>
          </a:ln>
        </p:spPr>
      </p:pic>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7" name="Shape 567"/>
        <p:cNvGrpSpPr/>
        <p:nvPr/>
      </p:nvGrpSpPr>
      <p:grpSpPr>
        <a:xfrm>
          <a:off x="0" y="0"/>
          <a:ext cx="0" cy="0"/>
          <a:chOff x="0" y="0"/>
          <a:chExt cx="0" cy="0"/>
        </a:xfrm>
      </p:grpSpPr>
      <p:pic>
        <p:nvPicPr>
          <p:cNvPr id="568" name="Google Shape;568;p79"/>
          <p:cNvPicPr preferRelativeResize="0"/>
          <p:nvPr/>
        </p:nvPicPr>
        <p:blipFill>
          <a:blip r:embed="rId3">
            <a:alphaModFix/>
          </a:blip>
          <a:stretch>
            <a:fillRect/>
          </a:stretch>
        </p:blipFill>
        <p:spPr>
          <a:xfrm>
            <a:off x="13" y="0"/>
            <a:ext cx="9143981" cy="5143500"/>
          </a:xfrm>
          <a:prstGeom prst="rect">
            <a:avLst/>
          </a:prstGeom>
          <a:noFill/>
          <a:ln>
            <a:noFill/>
          </a:ln>
        </p:spPr>
      </p:pic>
      <p:sp>
        <p:nvSpPr>
          <p:cNvPr id="569" name="Google Shape;569;p79"/>
          <p:cNvSpPr txBox="1"/>
          <p:nvPr/>
        </p:nvSpPr>
        <p:spPr>
          <a:xfrm>
            <a:off x="597050" y="0"/>
            <a:ext cx="4185300" cy="985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Love in the Scriptures: The Good Samaritan</a:t>
            </a:r>
            <a:endParaRPr sz="2600"/>
          </a:p>
        </p:txBody>
      </p:sp>
      <p:sp>
        <p:nvSpPr>
          <p:cNvPr id="570" name="Google Shape;570;p79"/>
          <p:cNvSpPr txBox="1"/>
          <p:nvPr/>
        </p:nvSpPr>
        <p:spPr>
          <a:xfrm>
            <a:off x="638000" y="924775"/>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Luke 10:25-37</a:t>
            </a:r>
            <a:endParaRPr/>
          </a:p>
        </p:txBody>
      </p:sp>
      <p:sp>
        <p:nvSpPr>
          <p:cNvPr id="571" name="Google Shape;571;p79"/>
          <p:cNvSpPr txBox="1"/>
          <p:nvPr/>
        </p:nvSpPr>
        <p:spPr>
          <a:xfrm>
            <a:off x="638000" y="1324975"/>
            <a:ext cx="3662700" cy="2391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a:solidFill>
                  <a:srgbClr val="0E0E0E"/>
                </a:solidFill>
              </a:rPr>
              <a:t>Did the Samaritan already know the hurt man? </a:t>
            </a:r>
            <a:endParaRPr>
              <a:solidFill>
                <a:srgbClr val="0E0E0E"/>
              </a:solidFill>
            </a:endParaRPr>
          </a:p>
          <a:p>
            <a:pPr indent="0" lvl="0" marL="0" rtl="0" algn="l">
              <a:lnSpc>
                <a:spcPct val="115000"/>
              </a:lnSpc>
              <a:spcBef>
                <a:spcPts val="1000"/>
              </a:spcBef>
              <a:spcAft>
                <a:spcPts val="0"/>
              </a:spcAft>
              <a:buNone/>
            </a:pPr>
            <a:r>
              <a:rPr lang="en">
                <a:solidFill>
                  <a:srgbClr val="0E0E0E"/>
                </a:solidFill>
              </a:rPr>
              <a:t>Why is it important to help others, even if they are different from us or if we don’t know them?</a:t>
            </a:r>
            <a:endParaRPr>
              <a:solidFill>
                <a:srgbClr val="0E0E0E"/>
              </a:solidFill>
            </a:endParaRPr>
          </a:p>
          <a:p>
            <a:pPr indent="0" lvl="0" marL="0" rtl="0" algn="l">
              <a:lnSpc>
                <a:spcPct val="115000"/>
              </a:lnSpc>
              <a:spcBef>
                <a:spcPts val="1000"/>
              </a:spcBef>
              <a:spcAft>
                <a:spcPts val="1000"/>
              </a:spcAft>
              <a:buNone/>
            </a:pPr>
            <a:r>
              <a:rPr lang="en">
                <a:solidFill>
                  <a:srgbClr val="0E0E0E"/>
                </a:solidFill>
              </a:rPr>
              <a:t>What can we learn from the Samaritan about being kind and generous, even when it might be inconvenient or hard?</a:t>
            </a:r>
            <a:endParaRPr>
              <a:solidFill>
                <a:srgbClr val="0E0E0E"/>
              </a:solidFill>
            </a:endParaRPr>
          </a:p>
        </p:txBody>
      </p:sp>
      <p:pic>
        <p:nvPicPr>
          <p:cNvPr id="572" name="Google Shape;572;p79"/>
          <p:cNvPicPr preferRelativeResize="0"/>
          <p:nvPr/>
        </p:nvPicPr>
        <p:blipFill rotWithShape="1">
          <a:blip r:embed="rId4">
            <a:alphaModFix/>
          </a:blip>
          <a:srcRect b="0" l="24204" r="20923" t="0"/>
          <a:stretch/>
        </p:blipFill>
        <p:spPr>
          <a:xfrm>
            <a:off x="4803950" y="-70025"/>
            <a:ext cx="4340050" cy="4600050"/>
          </a:xfrm>
          <a:prstGeom prst="rect">
            <a:avLst/>
          </a:prstGeom>
          <a:noFill/>
          <a:ln>
            <a:noFill/>
          </a:ln>
        </p:spPr>
      </p:pic>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6" name="Shape 576"/>
        <p:cNvGrpSpPr/>
        <p:nvPr/>
      </p:nvGrpSpPr>
      <p:grpSpPr>
        <a:xfrm>
          <a:off x="0" y="0"/>
          <a:ext cx="0" cy="0"/>
          <a:chOff x="0" y="0"/>
          <a:chExt cx="0" cy="0"/>
        </a:xfrm>
      </p:grpSpPr>
      <p:pic>
        <p:nvPicPr>
          <p:cNvPr id="577" name="Google Shape;577;p80"/>
          <p:cNvPicPr preferRelativeResize="0"/>
          <p:nvPr/>
        </p:nvPicPr>
        <p:blipFill>
          <a:blip r:embed="rId3">
            <a:alphaModFix/>
          </a:blip>
          <a:stretch>
            <a:fillRect/>
          </a:stretch>
        </p:blipFill>
        <p:spPr>
          <a:xfrm>
            <a:off x="13" y="0"/>
            <a:ext cx="9143981" cy="5143500"/>
          </a:xfrm>
          <a:prstGeom prst="rect">
            <a:avLst/>
          </a:prstGeom>
          <a:noFill/>
          <a:ln>
            <a:noFill/>
          </a:ln>
        </p:spPr>
      </p:pic>
      <p:sp>
        <p:nvSpPr>
          <p:cNvPr id="578" name="Google Shape;578;p80"/>
          <p:cNvSpPr txBox="1"/>
          <p:nvPr/>
        </p:nvSpPr>
        <p:spPr>
          <a:xfrm>
            <a:off x="5810625" y="760025"/>
            <a:ext cx="2670900" cy="3441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333333"/>
                </a:solidFill>
              </a:rPr>
              <a:t>Discussion:</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How does Magnus show neighborly love?</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Who is someone you have never considered to be your neighbor? </a:t>
            </a:r>
            <a:endParaRPr sz="1600">
              <a:solidFill>
                <a:srgbClr val="333333"/>
              </a:solidFill>
            </a:endParaRPr>
          </a:p>
          <a:p>
            <a:pPr indent="-330200" lvl="0" marL="457200" rtl="0" algn="l">
              <a:lnSpc>
                <a:spcPct val="115000"/>
              </a:lnSpc>
              <a:spcBef>
                <a:spcPts val="1200"/>
              </a:spcBef>
              <a:spcAft>
                <a:spcPts val="1000"/>
              </a:spcAft>
              <a:buClr>
                <a:schemeClr val="dk1"/>
              </a:buClr>
              <a:buSzPts val="1600"/>
              <a:buChar char="●"/>
            </a:pPr>
            <a:r>
              <a:rPr lang="en" sz="1600">
                <a:solidFill>
                  <a:srgbClr val="333333"/>
                </a:solidFill>
              </a:rPr>
              <a:t>What could you do to change the world for the better? </a:t>
            </a:r>
            <a:endParaRPr sz="1600">
              <a:solidFill>
                <a:srgbClr val="333333"/>
              </a:solidFill>
            </a:endParaRPr>
          </a:p>
        </p:txBody>
      </p:sp>
      <p:sp>
        <p:nvSpPr>
          <p:cNvPr id="579" name="Google Shape;579;p80"/>
          <p:cNvSpPr txBox="1"/>
          <p:nvPr/>
        </p:nvSpPr>
        <p:spPr>
          <a:xfrm>
            <a:off x="285375" y="142600"/>
            <a:ext cx="42867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Love of Neighbor: The Example of Magnus</a:t>
            </a:r>
            <a:endParaRPr sz="3000"/>
          </a:p>
        </p:txBody>
      </p:sp>
      <p:pic>
        <p:nvPicPr>
          <p:cNvPr id="580" name="Google Shape;580;p80"/>
          <p:cNvPicPr preferRelativeResize="0"/>
          <p:nvPr/>
        </p:nvPicPr>
        <p:blipFill>
          <a:blip r:embed="rId4">
            <a:alphaModFix/>
          </a:blip>
          <a:stretch>
            <a:fillRect/>
          </a:stretch>
        </p:blipFill>
        <p:spPr>
          <a:xfrm>
            <a:off x="635475" y="1341698"/>
            <a:ext cx="3563889" cy="3038401"/>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4" name="Shape 584"/>
        <p:cNvGrpSpPr/>
        <p:nvPr/>
      </p:nvGrpSpPr>
      <p:grpSpPr>
        <a:xfrm>
          <a:off x="0" y="0"/>
          <a:ext cx="0" cy="0"/>
          <a:chOff x="0" y="0"/>
          <a:chExt cx="0" cy="0"/>
        </a:xfrm>
      </p:grpSpPr>
      <p:pic>
        <p:nvPicPr>
          <p:cNvPr id="585" name="Google Shape;585;p81"/>
          <p:cNvPicPr preferRelativeResize="0"/>
          <p:nvPr/>
        </p:nvPicPr>
        <p:blipFill>
          <a:blip r:embed="rId4">
            <a:alphaModFix/>
          </a:blip>
          <a:stretch>
            <a:fillRect/>
          </a:stretch>
        </p:blipFill>
        <p:spPr>
          <a:xfrm>
            <a:off x="13" y="0"/>
            <a:ext cx="9143981" cy="5143500"/>
          </a:xfrm>
          <a:prstGeom prst="rect">
            <a:avLst/>
          </a:prstGeom>
          <a:noFill/>
          <a:ln>
            <a:noFill/>
          </a:ln>
        </p:spPr>
      </p:pic>
      <p:sp>
        <p:nvSpPr>
          <p:cNvPr id="586" name="Google Shape;586;p81"/>
          <p:cNvSpPr txBox="1"/>
          <p:nvPr/>
        </p:nvSpPr>
        <p:spPr>
          <a:xfrm>
            <a:off x="707025" y="125075"/>
            <a:ext cx="3864900" cy="1477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FFFF"/>
                </a:solidFill>
              </a:rPr>
              <a:t>Love of Neighbor: Small Acts, Big Impact</a:t>
            </a:r>
            <a:endParaRPr sz="2800"/>
          </a:p>
        </p:txBody>
      </p:sp>
      <p:sp>
        <p:nvSpPr>
          <p:cNvPr id="587" name="Google Shape;587;p81"/>
          <p:cNvSpPr txBox="1"/>
          <p:nvPr/>
        </p:nvSpPr>
        <p:spPr>
          <a:xfrm>
            <a:off x="707025" y="1602575"/>
            <a:ext cx="3668100" cy="2842800"/>
          </a:xfrm>
          <a:prstGeom prst="rect">
            <a:avLst/>
          </a:prstGeom>
          <a:noFill/>
          <a:ln>
            <a:noFill/>
          </a:ln>
        </p:spPr>
        <p:txBody>
          <a:bodyPr anchorCtr="0" anchor="t" bIns="91425" lIns="91425" spcFirstLastPara="1" rIns="91425" wrap="square" tIns="91425">
            <a:spAutoFit/>
          </a:bodyPr>
          <a:lstStyle/>
          <a:p>
            <a:pPr indent="-314325" lvl="0" marL="457200" rtl="0" algn="l">
              <a:lnSpc>
                <a:spcPct val="115000"/>
              </a:lnSpc>
              <a:spcBef>
                <a:spcPts val="1400"/>
              </a:spcBef>
              <a:spcAft>
                <a:spcPts val="0"/>
              </a:spcAft>
              <a:buClr>
                <a:srgbClr val="FFFFFF"/>
              </a:buClr>
              <a:buSzPts val="1350"/>
              <a:buAutoNum type="arabicPeriod"/>
            </a:pPr>
            <a:r>
              <a:rPr lang="en" sz="1350">
                <a:solidFill>
                  <a:srgbClr val="FFFFFF"/>
                </a:solidFill>
              </a:rPr>
              <a:t>Pair up with a partner and decide who will be the </a:t>
            </a:r>
            <a:r>
              <a:rPr b="1" lang="en" sz="1350">
                <a:solidFill>
                  <a:srgbClr val="FFFFFF"/>
                </a:solidFill>
              </a:rPr>
              <a:t>reader</a:t>
            </a:r>
            <a:r>
              <a:rPr lang="en" sz="1350">
                <a:solidFill>
                  <a:srgbClr val="FFFFFF"/>
                </a:solidFill>
              </a:rPr>
              <a:t> and who will be the </a:t>
            </a:r>
            <a:r>
              <a:rPr b="1" lang="en" sz="1350">
                <a:solidFill>
                  <a:srgbClr val="FFFFFF"/>
                </a:solidFill>
              </a:rPr>
              <a:t>writer.</a:t>
            </a:r>
            <a:endParaRPr b="1" sz="1350">
              <a:solidFill>
                <a:srgbClr val="FFFFFF"/>
              </a:solidFill>
            </a:endParaRPr>
          </a:p>
          <a:p>
            <a:pPr indent="-314325" lvl="0" marL="457200" rtl="0" algn="l">
              <a:lnSpc>
                <a:spcPct val="115000"/>
              </a:lnSpc>
              <a:spcBef>
                <a:spcPts val="1400"/>
              </a:spcBef>
              <a:spcAft>
                <a:spcPts val="0"/>
              </a:spcAft>
              <a:buClr>
                <a:srgbClr val="FFFFFF"/>
              </a:buClr>
              <a:buSzPts val="1350"/>
              <a:buAutoNum type="arabicPeriod"/>
            </a:pPr>
            <a:r>
              <a:rPr lang="en" sz="1350">
                <a:solidFill>
                  <a:srgbClr val="FFFFFF"/>
                </a:solidFill>
              </a:rPr>
              <a:t>The </a:t>
            </a:r>
            <a:r>
              <a:rPr b="1" lang="en" sz="1350">
                <a:solidFill>
                  <a:srgbClr val="FFFFFF"/>
                </a:solidFill>
              </a:rPr>
              <a:t>reader</a:t>
            </a:r>
            <a:r>
              <a:rPr lang="en" sz="1350">
                <a:solidFill>
                  <a:srgbClr val="FFFFFF"/>
                </a:solidFill>
              </a:rPr>
              <a:t> will read a scenario about someone in need.</a:t>
            </a:r>
            <a:endParaRPr sz="1350">
              <a:solidFill>
                <a:srgbClr val="FFFFFF"/>
              </a:solidFill>
            </a:endParaRPr>
          </a:p>
          <a:p>
            <a:pPr indent="-314325" lvl="0" marL="457200" rtl="0" algn="l">
              <a:lnSpc>
                <a:spcPct val="115000"/>
              </a:lnSpc>
              <a:spcBef>
                <a:spcPts val="1400"/>
              </a:spcBef>
              <a:spcAft>
                <a:spcPts val="0"/>
              </a:spcAft>
              <a:buClr>
                <a:srgbClr val="FFFFFF"/>
              </a:buClr>
              <a:buSzPts val="1350"/>
              <a:buAutoNum type="arabicPeriod"/>
            </a:pPr>
            <a:r>
              <a:rPr lang="en" sz="1350">
                <a:solidFill>
                  <a:srgbClr val="FFFFFF"/>
                </a:solidFill>
              </a:rPr>
              <a:t>Work together to think of a small act of love to show kindness to that person.</a:t>
            </a:r>
            <a:endParaRPr sz="1350">
              <a:solidFill>
                <a:srgbClr val="FFFFFF"/>
              </a:solidFill>
            </a:endParaRPr>
          </a:p>
          <a:p>
            <a:pPr indent="-314325" lvl="0" marL="457200" rtl="0" algn="l">
              <a:lnSpc>
                <a:spcPct val="115000"/>
              </a:lnSpc>
              <a:spcBef>
                <a:spcPts val="1400"/>
              </a:spcBef>
              <a:spcAft>
                <a:spcPts val="1000"/>
              </a:spcAft>
              <a:buClr>
                <a:srgbClr val="FFFFFF"/>
              </a:buClr>
              <a:buSzPts val="1350"/>
              <a:buAutoNum type="arabicPeriod"/>
            </a:pPr>
            <a:r>
              <a:rPr lang="en" sz="1350">
                <a:solidFill>
                  <a:srgbClr val="FFFFFF"/>
                </a:solidFill>
              </a:rPr>
              <a:t>The </a:t>
            </a:r>
            <a:r>
              <a:rPr b="1" lang="en" sz="1350">
                <a:solidFill>
                  <a:srgbClr val="FFFFFF"/>
                </a:solidFill>
              </a:rPr>
              <a:t>writer</a:t>
            </a:r>
            <a:r>
              <a:rPr lang="en" sz="1350">
                <a:solidFill>
                  <a:srgbClr val="FFFFFF"/>
                </a:solidFill>
              </a:rPr>
              <a:t> will write down your idea for the act of love.</a:t>
            </a:r>
            <a:endParaRPr sz="1350">
              <a:solidFill>
                <a:srgbClr val="FFFFFF"/>
              </a:solidFill>
            </a:endParaRPr>
          </a:p>
        </p:txBody>
      </p:sp>
      <p:grpSp>
        <p:nvGrpSpPr>
          <p:cNvPr id="588" name="Google Shape;588;p81"/>
          <p:cNvGrpSpPr/>
          <p:nvPr/>
        </p:nvGrpSpPr>
        <p:grpSpPr>
          <a:xfrm>
            <a:off x="4374971" y="482418"/>
            <a:ext cx="4551725" cy="3611664"/>
            <a:chOff x="3873392" y="298421"/>
            <a:chExt cx="5008500" cy="3948900"/>
          </a:xfrm>
        </p:grpSpPr>
        <p:sp>
          <p:nvSpPr>
            <p:cNvPr id="589" name="Google Shape;589;p81"/>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590" name="Google Shape;590;p81"/>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298450" lvl="0" marL="457200" rtl="0" algn="l">
                <a:lnSpc>
                  <a:spcPct val="115000"/>
                </a:lnSpc>
                <a:spcBef>
                  <a:spcPts val="1200"/>
                </a:spcBef>
                <a:spcAft>
                  <a:spcPts val="0"/>
                </a:spcAft>
                <a:buClr>
                  <a:schemeClr val="dk1"/>
                </a:buClr>
                <a:buSzPts val="1100"/>
                <a:buAutoNum type="arabicPeriod"/>
              </a:pPr>
              <a:r>
                <a:rPr b="1" lang="en" sz="1100">
                  <a:solidFill>
                    <a:schemeClr val="dk1"/>
                  </a:solidFill>
                </a:rPr>
                <a:t>A classmate forgets their lunch.</a:t>
              </a:r>
              <a:br>
                <a:rPr b="1" lang="en" sz="1100">
                  <a:solidFill>
                    <a:schemeClr val="dk1"/>
                  </a:solidFill>
                </a:rPr>
              </a:br>
              <a:r>
                <a:rPr lang="en" sz="1100">
                  <a:solidFill>
                    <a:schemeClr val="dk1"/>
                  </a:solidFill>
                </a:rPr>
                <a:t>How can you help them feel cared for?</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sz="1100">
                  <a:solidFill>
                    <a:schemeClr val="dk1"/>
                  </a:solidFill>
                </a:rPr>
                <a:t>Someone gets a wrong answer in class and looks embarrassed.</a:t>
              </a:r>
              <a:br>
                <a:rPr b="1" lang="en" sz="1100">
                  <a:solidFill>
                    <a:schemeClr val="dk1"/>
                  </a:solidFill>
                </a:rPr>
              </a:br>
              <a:r>
                <a:rPr lang="en" sz="1100">
                  <a:solidFill>
                    <a:schemeClr val="dk1"/>
                  </a:solidFill>
                </a:rPr>
                <a:t>What can you do to make them feel better?</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sz="1100">
                  <a:solidFill>
                    <a:schemeClr val="dk1"/>
                  </a:solidFill>
                </a:rPr>
                <a:t>A new student doesn’t know where their next class is located.</a:t>
              </a:r>
              <a:br>
                <a:rPr b="1" lang="en" sz="1100">
                  <a:solidFill>
                    <a:schemeClr val="dk1"/>
                  </a:solidFill>
                </a:rPr>
              </a:br>
              <a:r>
                <a:rPr lang="en" sz="1100">
                  <a:solidFill>
                    <a:schemeClr val="dk1"/>
                  </a:solidFill>
                </a:rPr>
                <a:t>How can you help them feel welcome?</a:t>
              </a:r>
              <a:endParaRPr sz="1100">
                <a:solidFill>
                  <a:schemeClr val="dk1"/>
                </a:solidFill>
              </a:endParaRPr>
            </a:p>
            <a:p>
              <a:pPr indent="-298450" lvl="0" marL="457200" rtl="0" algn="l">
                <a:lnSpc>
                  <a:spcPct val="115000"/>
                </a:lnSpc>
                <a:spcBef>
                  <a:spcPts val="0"/>
                </a:spcBef>
                <a:spcAft>
                  <a:spcPts val="0"/>
                </a:spcAft>
                <a:buClr>
                  <a:schemeClr val="dk1"/>
                </a:buClr>
                <a:buSzPts val="1100"/>
                <a:buAutoNum type="arabicPeriod"/>
              </a:pPr>
              <a:r>
                <a:rPr b="1" lang="en" sz="1100">
                  <a:solidFill>
                    <a:schemeClr val="dk1"/>
                  </a:solidFill>
                </a:rPr>
                <a:t>A friend drops all their art supplies on the floor.</a:t>
              </a:r>
              <a:br>
                <a:rPr b="1" lang="en" sz="1100">
                  <a:solidFill>
                    <a:schemeClr val="dk1"/>
                  </a:solidFill>
                </a:rPr>
              </a:br>
              <a:r>
                <a:rPr lang="en" sz="1100">
                  <a:solidFill>
                    <a:schemeClr val="dk1"/>
                  </a:solidFill>
                </a:rPr>
                <a:t>What can you do to show kindness?</a:t>
              </a:r>
              <a:endParaRPr sz="1100">
                <a:solidFill>
                  <a:schemeClr val="dk1"/>
                </a:solidFill>
              </a:endParaRPr>
            </a:p>
            <a:p>
              <a:pPr indent="0" lvl="0" marL="0" rtl="0" algn="ctr">
                <a:spcBef>
                  <a:spcPts val="1200"/>
                </a:spcBef>
                <a:spcAft>
                  <a:spcPts val="0"/>
                </a:spcAft>
                <a:buNone/>
              </a:pPr>
              <a:r>
                <a:t/>
              </a:r>
              <a:endParaRPr/>
            </a:p>
          </p:txBody>
        </p:sp>
      </p:gr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4" name="Shape 594"/>
        <p:cNvGrpSpPr/>
        <p:nvPr/>
      </p:nvGrpSpPr>
      <p:grpSpPr>
        <a:xfrm>
          <a:off x="0" y="0"/>
          <a:ext cx="0" cy="0"/>
          <a:chOff x="0" y="0"/>
          <a:chExt cx="0" cy="0"/>
        </a:xfrm>
      </p:grpSpPr>
      <p:pic>
        <p:nvPicPr>
          <p:cNvPr id="595" name="Google Shape;595;p82"/>
          <p:cNvPicPr preferRelativeResize="0"/>
          <p:nvPr/>
        </p:nvPicPr>
        <p:blipFill>
          <a:blip r:embed="rId3">
            <a:alphaModFix/>
          </a:blip>
          <a:stretch>
            <a:fillRect/>
          </a:stretch>
        </p:blipFill>
        <p:spPr>
          <a:xfrm>
            <a:off x="0" y="0"/>
            <a:ext cx="9144000" cy="5143511"/>
          </a:xfrm>
          <a:prstGeom prst="rect">
            <a:avLst/>
          </a:prstGeom>
          <a:noFill/>
          <a:ln>
            <a:noFill/>
          </a:ln>
        </p:spPr>
      </p:pic>
      <p:sp>
        <p:nvSpPr>
          <p:cNvPr id="596" name="Google Shape;596;p82"/>
          <p:cNvSpPr txBox="1"/>
          <p:nvPr/>
        </p:nvSpPr>
        <p:spPr>
          <a:xfrm>
            <a:off x="2064750" y="61800"/>
            <a:ext cx="5014500" cy="800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rgbClr val="333333"/>
                </a:solidFill>
              </a:rPr>
              <a:t>Little Acts of Love</a:t>
            </a:r>
            <a:endParaRPr sz="4000"/>
          </a:p>
        </p:txBody>
      </p:sp>
      <p:sp>
        <p:nvSpPr>
          <p:cNvPr id="597" name="Google Shape;597;p82"/>
          <p:cNvSpPr txBox="1"/>
          <p:nvPr/>
        </p:nvSpPr>
        <p:spPr>
          <a:xfrm>
            <a:off x="738450" y="874075"/>
            <a:ext cx="7762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Each week of Lent, we are focusing on building a stronger relationship with God through virtues. Here are some little acts of love you can do this week to strengthen your love of neighbors.</a:t>
            </a:r>
            <a:endParaRPr/>
          </a:p>
        </p:txBody>
      </p:sp>
      <p:sp>
        <p:nvSpPr>
          <p:cNvPr id="598" name="Google Shape;598;p82"/>
          <p:cNvSpPr txBox="1"/>
          <p:nvPr/>
        </p:nvSpPr>
        <p:spPr>
          <a:xfrm>
            <a:off x="5927250" y="2366100"/>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Make a card to cheer someone up and show love.</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Invite someone alone to join your group or activity.</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Do something kind daily to make someone smile.</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599" name="Google Shape;599;p82"/>
          <p:cNvSpPr txBox="1"/>
          <p:nvPr/>
        </p:nvSpPr>
        <p:spPr>
          <a:xfrm>
            <a:off x="3756900" y="2366100"/>
            <a:ext cx="14778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Fast from gossip by choosing to only speak kind words.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Give up free time to help a classmate or neighbor.</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Fast from distractions during family time by listening well.</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600" name="Google Shape;600;p82"/>
          <p:cNvSpPr txBox="1"/>
          <p:nvPr/>
        </p:nvSpPr>
        <p:spPr>
          <a:xfrm>
            <a:off x="1577575" y="2366100"/>
            <a:ext cx="16671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Pray for someone sad or struggling, asking God to comfort them.</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Spend time daily praying for your community and neighbors.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Write a prayer thanking God for people. Ask for how you can help comfort them.</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4" name="Shape 604"/>
        <p:cNvGrpSpPr/>
        <p:nvPr/>
      </p:nvGrpSpPr>
      <p:grpSpPr>
        <a:xfrm>
          <a:off x="0" y="0"/>
          <a:ext cx="0" cy="0"/>
          <a:chOff x="0" y="0"/>
          <a:chExt cx="0" cy="0"/>
        </a:xfrm>
      </p:grpSpPr>
      <p:pic>
        <p:nvPicPr>
          <p:cNvPr id="605" name="Google Shape;605;p83"/>
          <p:cNvPicPr preferRelativeResize="0"/>
          <p:nvPr/>
        </p:nvPicPr>
        <p:blipFill>
          <a:blip r:embed="rId3">
            <a:alphaModFix/>
          </a:blip>
          <a:stretch>
            <a:fillRect/>
          </a:stretch>
        </p:blipFill>
        <p:spPr>
          <a:xfrm>
            <a:off x="13" y="0"/>
            <a:ext cx="9143981" cy="51435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30"/>
          <p:cNvPicPr preferRelativeResize="0"/>
          <p:nvPr/>
        </p:nvPicPr>
        <p:blipFill>
          <a:blip r:embed="rId3">
            <a:alphaModFix/>
          </a:blip>
          <a:stretch>
            <a:fillRect/>
          </a:stretch>
        </p:blipFill>
        <p:spPr>
          <a:xfrm>
            <a:off x="13" y="0"/>
            <a:ext cx="9143981" cy="5143500"/>
          </a:xfrm>
          <a:prstGeom prst="rect">
            <a:avLst/>
          </a:prstGeom>
          <a:noFill/>
          <a:ln>
            <a:noFill/>
          </a:ln>
        </p:spPr>
      </p:pic>
      <p:sp>
        <p:nvSpPr>
          <p:cNvPr id="145" name="Google Shape;145;p30"/>
          <p:cNvSpPr txBox="1"/>
          <p:nvPr/>
        </p:nvSpPr>
        <p:spPr>
          <a:xfrm>
            <a:off x="707025" y="311350"/>
            <a:ext cx="42870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Strength in Fasting</a:t>
            </a:r>
            <a:endParaRPr sz="3000"/>
          </a:p>
        </p:txBody>
      </p:sp>
      <p:sp>
        <p:nvSpPr>
          <p:cNvPr id="146" name="Google Shape;146;p30"/>
          <p:cNvSpPr txBox="1"/>
          <p:nvPr/>
        </p:nvSpPr>
        <p:spPr>
          <a:xfrm>
            <a:off x="554625" y="1330725"/>
            <a:ext cx="3000000" cy="2742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lang="en">
                <a:solidFill>
                  <a:srgbClr val="FFFFFF"/>
                </a:solidFill>
              </a:rPr>
              <a:t>Fasting helps us focus on God and turn away from sin, showing we trust Him more than anything else.</a:t>
            </a:r>
            <a:endParaRPr>
              <a:solidFill>
                <a:srgbClr val="FFFFFF"/>
              </a:solidFill>
            </a:endParaRPr>
          </a:p>
          <a:p>
            <a:pPr indent="0" lvl="0" marL="0" rtl="0" algn="l">
              <a:lnSpc>
                <a:spcPct val="115000"/>
              </a:lnSpc>
              <a:spcBef>
                <a:spcPts val="1400"/>
              </a:spcBef>
              <a:spcAft>
                <a:spcPts val="0"/>
              </a:spcAft>
              <a:buNone/>
            </a:pPr>
            <a:r>
              <a:rPr lang="en">
                <a:solidFill>
                  <a:srgbClr val="FFFFFF"/>
                </a:solidFill>
              </a:rPr>
              <a:t>Fasting prepares us for special moments with God, like receiving the Eucharist or other sacraments.</a:t>
            </a:r>
            <a:endParaRPr>
              <a:solidFill>
                <a:srgbClr val="FFFFFF"/>
              </a:solidFill>
            </a:endParaRPr>
          </a:p>
          <a:p>
            <a:pPr indent="0" lvl="0" marL="0" rtl="0" algn="l">
              <a:lnSpc>
                <a:spcPct val="115000"/>
              </a:lnSpc>
              <a:spcBef>
                <a:spcPts val="1400"/>
              </a:spcBef>
              <a:spcAft>
                <a:spcPts val="1000"/>
              </a:spcAft>
              <a:buNone/>
            </a:pPr>
            <a:r>
              <a:rPr lang="en">
                <a:solidFill>
                  <a:srgbClr val="FFFFFF"/>
                </a:solidFill>
              </a:rPr>
              <a:t>Fasting teaches self-control and lets us share what we save with those in need.</a:t>
            </a:r>
            <a:endParaRPr>
              <a:solidFill>
                <a:srgbClr val="FFFFFF"/>
              </a:solidFill>
            </a:endParaRPr>
          </a:p>
        </p:txBody>
      </p:sp>
      <p:pic>
        <p:nvPicPr>
          <p:cNvPr id="147" name="Google Shape;147;p30"/>
          <p:cNvPicPr preferRelativeResize="0"/>
          <p:nvPr/>
        </p:nvPicPr>
        <p:blipFill>
          <a:blip r:embed="rId4">
            <a:alphaModFix/>
          </a:blip>
          <a:stretch>
            <a:fillRect/>
          </a:stretch>
        </p:blipFill>
        <p:spPr>
          <a:xfrm>
            <a:off x="3744750" y="1101588"/>
            <a:ext cx="5227248" cy="2940324"/>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9" name="Shape 609"/>
        <p:cNvGrpSpPr/>
        <p:nvPr/>
      </p:nvGrpSpPr>
      <p:grpSpPr>
        <a:xfrm>
          <a:off x="0" y="0"/>
          <a:ext cx="0" cy="0"/>
          <a:chOff x="0" y="0"/>
          <a:chExt cx="0" cy="0"/>
        </a:xfrm>
      </p:grpSpPr>
      <p:pic>
        <p:nvPicPr>
          <p:cNvPr id="610" name="Google Shape;610;p8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11" name="Google Shape;611;p84"/>
          <p:cNvSpPr txBox="1"/>
          <p:nvPr/>
        </p:nvSpPr>
        <p:spPr>
          <a:xfrm>
            <a:off x="354400" y="347025"/>
            <a:ext cx="8058600" cy="3140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Wisdom Lesson)</a:t>
            </a:r>
            <a:endParaRPr b="1" sz="30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Clr>
                <a:schemeClr val="dk1"/>
              </a:buClr>
              <a:buSzPts val="1100"/>
              <a:buFont typeface="Arial"/>
              <a:buNone/>
            </a:pPr>
            <a:r>
              <a:rPr lang="en" sz="1800">
                <a:solidFill>
                  <a:schemeClr val="lt1"/>
                </a:solidFill>
              </a:rPr>
              <a:t>Sticky notes</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a:t>
            </a:r>
            <a:endParaRPr b="1" sz="1800">
              <a:solidFill>
                <a:schemeClr val="lt1"/>
              </a:solidFill>
            </a:endParaRPr>
          </a:p>
          <a:p>
            <a:pPr indent="0" lvl="0" marL="0" rtl="0" algn="l">
              <a:spcBef>
                <a:spcPts val="0"/>
              </a:spcBef>
              <a:spcAft>
                <a:spcPts val="0"/>
              </a:spcAft>
              <a:buNone/>
            </a:pPr>
            <a:r>
              <a:rPr lang="en" sz="1800">
                <a:solidFill>
                  <a:schemeClr val="lt1"/>
                </a:solidFill>
              </a:rPr>
              <a:t>none</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5" name="Shape 615"/>
        <p:cNvGrpSpPr/>
        <p:nvPr/>
      </p:nvGrpSpPr>
      <p:grpSpPr>
        <a:xfrm>
          <a:off x="0" y="0"/>
          <a:ext cx="0" cy="0"/>
          <a:chOff x="0" y="0"/>
          <a:chExt cx="0" cy="0"/>
        </a:xfrm>
      </p:grpSpPr>
      <p:pic>
        <p:nvPicPr>
          <p:cNvPr id="616" name="Google Shape;616;p85"/>
          <p:cNvPicPr preferRelativeResize="0"/>
          <p:nvPr/>
        </p:nvPicPr>
        <p:blipFill>
          <a:blip r:embed="rId3">
            <a:alphaModFix/>
          </a:blip>
          <a:stretch>
            <a:fillRect/>
          </a:stretch>
        </p:blipFill>
        <p:spPr>
          <a:xfrm>
            <a:off x="0" y="-10"/>
            <a:ext cx="9144000" cy="5143511"/>
          </a:xfrm>
          <a:prstGeom prst="rect">
            <a:avLst/>
          </a:prstGeom>
          <a:noFill/>
          <a:ln>
            <a:noFill/>
          </a:ln>
        </p:spPr>
      </p:pic>
      <p:sp>
        <p:nvSpPr>
          <p:cNvPr id="617" name="Google Shape;617;p85"/>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618" name="Google Shape;618;p85"/>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2" name="Shape 622"/>
        <p:cNvGrpSpPr/>
        <p:nvPr/>
      </p:nvGrpSpPr>
      <p:grpSpPr>
        <a:xfrm>
          <a:off x="0" y="0"/>
          <a:ext cx="0" cy="0"/>
          <a:chOff x="0" y="0"/>
          <a:chExt cx="0" cy="0"/>
        </a:xfrm>
      </p:grpSpPr>
      <p:pic>
        <p:nvPicPr>
          <p:cNvPr id="623" name="Google Shape;623;p86"/>
          <p:cNvPicPr preferRelativeResize="0"/>
          <p:nvPr/>
        </p:nvPicPr>
        <p:blipFill>
          <a:blip r:embed="rId3">
            <a:alphaModFix/>
          </a:blip>
          <a:stretch>
            <a:fillRect/>
          </a:stretch>
        </p:blipFill>
        <p:spPr>
          <a:xfrm>
            <a:off x="0" y="0"/>
            <a:ext cx="9144000" cy="5143511"/>
          </a:xfrm>
          <a:prstGeom prst="rect">
            <a:avLst/>
          </a:prstGeom>
          <a:noFill/>
          <a:ln>
            <a:noFill/>
          </a:ln>
        </p:spPr>
      </p:pic>
      <p:sp>
        <p:nvSpPr>
          <p:cNvPr id="624" name="Google Shape;624;p86"/>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Last Week:</a:t>
            </a:r>
            <a:endParaRPr b="1" sz="2800">
              <a:solidFill>
                <a:schemeClr val="lt1"/>
              </a:solidFill>
            </a:endParaRPr>
          </a:p>
          <a:p>
            <a:pPr indent="0" lvl="0" marL="0" rtl="0" algn="ctr">
              <a:spcBef>
                <a:spcPts val="0"/>
              </a:spcBef>
              <a:spcAft>
                <a:spcPts val="0"/>
              </a:spcAft>
              <a:buNone/>
            </a:pPr>
            <a:r>
              <a:rPr b="1" lang="en" sz="2800">
                <a:solidFill>
                  <a:schemeClr val="lt1"/>
                </a:solidFill>
              </a:rPr>
              <a:t>Little Acts of Love</a:t>
            </a:r>
            <a:endParaRPr b="1" sz="2800">
              <a:solidFill>
                <a:schemeClr val="lt1"/>
              </a:solidFill>
            </a:endParaRPr>
          </a:p>
        </p:txBody>
      </p:sp>
      <p:pic>
        <p:nvPicPr>
          <p:cNvPr id="625" name="Google Shape;625;p86"/>
          <p:cNvPicPr preferRelativeResize="0"/>
          <p:nvPr/>
        </p:nvPicPr>
        <p:blipFill rotWithShape="1">
          <a:blip r:embed="rId4">
            <a:alphaModFix/>
          </a:blip>
          <a:srcRect b="0" l="39933" r="0" t="0"/>
          <a:stretch/>
        </p:blipFill>
        <p:spPr>
          <a:xfrm>
            <a:off x="4546388" y="2109850"/>
            <a:ext cx="4480425" cy="2057850"/>
          </a:xfrm>
          <a:prstGeom prst="rect">
            <a:avLst/>
          </a:prstGeom>
          <a:noFill/>
          <a:ln>
            <a:noFill/>
          </a:ln>
        </p:spPr>
      </p:pic>
      <p:sp>
        <p:nvSpPr>
          <p:cNvPr id="626" name="Google Shape;626;p86"/>
          <p:cNvSpPr txBox="1"/>
          <p:nvPr/>
        </p:nvSpPr>
        <p:spPr>
          <a:xfrm>
            <a:off x="4738638" y="15514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rPr lang="en">
                <a:solidFill>
                  <a:srgbClr val="FFFFFF"/>
                </a:solidFill>
              </a:rPr>
              <a:t>Reflect on a small act of love of neighbors you demonstrated last week that made you feel proud, and write it down.</a:t>
            </a:r>
            <a:endParaRPr>
              <a:solidFill>
                <a:srgbClr val="FFFFFF"/>
              </a:solidFill>
            </a:endParaRPr>
          </a:p>
        </p:txBody>
      </p:sp>
      <p:pic>
        <p:nvPicPr>
          <p:cNvPr id="627" name="Google Shape;627;p86"/>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1" name="Shape 631"/>
        <p:cNvGrpSpPr/>
        <p:nvPr/>
      </p:nvGrpSpPr>
      <p:grpSpPr>
        <a:xfrm>
          <a:off x="0" y="0"/>
          <a:ext cx="0" cy="0"/>
          <a:chOff x="0" y="0"/>
          <a:chExt cx="0" cy="0"/>
        </a:xfrm>
      </p:grpSpPr>
      <p:pic>
        <p:nvPicPr>
          <p:cNvPr id="632" name="Google Shape;632;p87"/>
          <p:cNvPicPr preferRelativeResize="0"/>
          <p:nvPr/>
        </p:nvPicPr>
        <p:blipFill>
          <a:blip r:embed="rId3">
            <a:alphaModFix/>
          </a:blip>
          <a:stretch>
            <a:fillRect/>
          </a:stretch>
        </p:blipFill>
        <p:spPr>
          <a:xfrm>
            <a:off x="0" y="-5"/>
            <a:ext cx="9144000" cy="5143511"/>
          </a:xfrm>
          <a:prstGeom prst="rect">
            <a:avLst/>
          </a:prstGeom>
          <a:noFill/>
          <a:ln>
            <a:noFill/>
          </a:ln>
        </p:spPr>
      </p:pic>
      <p:sp>
        <p:nvSpPr>
          <p:cNvPr id="633" name="Google Shape;633;p87"/>
          <p:cNvSpPr txBox="1"/>
          <p:nvPr/>
        </p:nvSpPr>
        <p:spPr>
          <a:xfrm>
            <a:off x="477050" y="298975"/>
            <a:ext cx="2932800" cy="1416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4000">
                <a:solidFill>
                  <a:schemeClr val="dk2"/>
                </a:solidFill>
              </a:rPr>
              <a:t>Week 5: Wisdom</a:t>
            </a:r>
            <a:endParaRPr b="1" sz="4000">
              <a:solidFill>
                <a:schemeClr val="dk2"/>
              </a:solidFill>
            </a:endParaRPr>
          </a:p>
        </p:txBody>
      </p:sp>
      <p:sp>
        <p:nvSpPr>
          <p:cNvPr id="634" name="Google Shape;634;p87"/>
          <p:cNvSpPr txBox="1"/>
          <p:nvPr/>
        </p:nvSpPr>
        <p:spPr>
          <a:xfrm>
            <a:off x="413075" y="2629025"/>
            <a:ext cx="28032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Wisdom means using what you know and have learned from God and His teachings to make good choices and decisions.</a:t>
            </a:r>
            <a:endParaRPr sz="1600"/>
          </a:p>
        </p:txBody>
      </p:sp>
      <p:pic>
        <p:nvPicPr>
          <p:cNvPr id="635" name="Google Shape;635;p87"/>
          <p:cNvPicPr preferRelativeResize="0"/>
          <p:nvPr/>
        </p:nvPicPr>
        <p:blipFill rotWithShape="1">
          <a:blip r:embed="rId4">
            <a:alphaModFix/>
          </a:blip>
          <a:srcRect b="13570" l="0" r="0" t="1353"/>
          <a:stretch/>
        </p:blipFill>
        <p:spPr>
          <a:xfrm>
            <a:off x="3584050" y="0"/>
            <a:ext cx="5559948" cy="5143501"/>
          </a:xfrm>
          <a:prstGeom prst="rect">
            <a:avLst/>
          </a:prstGeom>
          <a:noFill/>
          <a:ln>
            <a:noFill/>
          </a:ln>
        </p:spPr>
      </p:pic>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pic>
        <p:nvPicPr>
          <p:cNvPr id="640" name="Google Shape;640;p88"/>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41" name="Google Shape;641;p88"/>
          <p:cNvSpPr/>
          <p:nvPr/>
        </p:nvSpPr>
        <p:spPr>
          <a:xfrm>
            <a:off x="-125" y="0"/>
            <a:ext cx="8334600" cy="45567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2" name="Google Shape;642;p88"/>
          <p:cNvSpPr/>
          <p:nvPr/>
        </p:nvSpPr>
        <p:spPr>
          <a:xfrm>
            <a:off x="6279900" y="3102175"/>
            <a:ext cx="2864100" cy="14544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3" name="Google Shape;643;p88"/>
          <p:cNvSpPr txBox="1"/>
          <p:nvPr/>
        </p:nvSpPr>
        <p:spPr>
          <a:xfrm>
            <a:off x="363725" y="1198650"/>
            <a:ext cx="7306200" cy="3411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2400">
                <a:solidFill>
                  <a:schemeClr val="lt1"/>
                </a:solidFill>
              </a:rPr>
              <a:t>Who is someone you think is wise? This could be a family member, teacher, friend, or someone you’ve read or learned about.</a:t>
            </a:r>
            <a:endParaRPr sz="2400">
              <a:solidFill>
                <a:schemeClr val="lt1"/>
              </a:solidFill>
            </a:endParaRPr>
          </a:p>
          <a:p>
            <a:pPr indent="0" lvl="0" marL="0" rtl="0" algn="l">
              <a:lnSpc>
                <a:spcPct val="115000"/>
              </a:lnSpc>
              <a:spcBef>
                <a:spcPts val="1200"/>
              </a:spcBef>
              <a:spcAft>
                <a:spcPts val="0"/>
              </a:spcAft>
              <a:buNone/>
            </a:pPr>
            <a:r>
              <a:rPr lang="en" sz="2400">
                <a:solidFill>
                  <a:schemeClr val="lt1"/>
                </a:solidFill>
              </a:rPr>
              <a:t>It could be someone who gives good advice, makes thoughtful decisions, or shows patience and understanding.</a:t>
            </a:r>
            <a:endParaRPr sz="2400">
              <a:solidFill>
                <a:schemeClr val="lt1"/>
              </a:solidFill>
            </a:endParaRPr>
          </a:p>
          <a:p>
            <a:pPr indent="0" lvl="0" marL="0" rtl="0" algn="l">
              <a:spcBef>
                <a:spcPts val="1200"/>
              </a:spcBef>
              <a:spcAft>
                <a:spcPts val="0"/>
              </a:spcAft>
              <a:buNone/>
            </a:pPr>
            <a:r>
              <a:t/>
            </a:r>
            <a:endParaRPr sz="2400">
              <a:solidFill>
                <a:schemeClr val="lt1"/>
              </a:solidFill>
            </a:endParaRPr>
          </a:p>
        </p:txBody>
      </p:sp>
      <p:grpSp>
        <p:nvGrpSpPr>
          <p:cNvPr id="644" name="Google Shape;644;p88"/>
          <p:cNvGrpSpPr/>
          <p:nvPr/>
        </p:nvGrpSpPr>
        <p:grpSpPr>
          <a:xfrm>
            <a:off x="25" y="173425"/>
            <a:ext cx="7225300" cy="829500"/>
            <a:chOff x="25" y="173425"/>
            <a:chExt cx="7225300" cy="829500"/>
          </a:xfrm>
        </p:grpSpPr>
        <p:sp>
          <p:nvSpPr>
            <p:cNvPr id="645" name="Google Shape;645;p88"/>
            <p:cNvSpPr/>
            <p:nvPr/>
          </p:nvSpPr>
          <p:spPr>
            <a:xfrm>
              <a:off x="25" y="173425"/>
              <a:ext cx="7036200" cy="829500"/>
            </a:xfrm>
            <a:prstGeom prst="rect">
              <a:avLst/>
            </a:prstGeom>
            <a:solidFill>
              <a:srgbClr val="2361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46" name="Google Shape;646;p88"/>
            <p:cNvSpPr txBox="1"/>
            <p:nvPr/>
          </p:nvSpPr>
          <p:spPr>
            <a:xfrm>
              <a:off x="363725" y="275075"/>
              <a:ext cx="68616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Exploring the Qualities of Wisdom</a:t>
              </a:r>
              <a:endParaRPr sz="3000"/>
            </a:p>
          </p:txBody>
        </p:sp>
      </p:grpSp>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0" name="Shape 650"/>
        <p:cNvGrpSpPr/>
        <p:nvPr/>
      </p:nvGrpSpPr>
      <p:grpSpPr>
        <a:xfrm>
          <a:off x="0" y="0"/>
          <a:ext cx="0" cy="0"/>
          <a:chOff x="0" y="0"/>
          <a:chExt cx="0" cy="0"/>
        </a:xfrm>
      </p:grpSpPr>
      <p:pic>
        <p:nvPicPr>
          <p:cNvPr id="651" name="Google Shape;651;p89"/>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52" name="Google Shape;652;p89"/>
          <p:cNvSpPr/>
          <p:nvPr/>
        </p:nvSpPr>
        <p:spPr>
          <a:xfrm>
            <a:off x="-125" y="0"/>
            <a:ext cx="8334600" cy="45567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3" name="Google Shape;653;p89"/>
          <p:cNvSpPr/>
          <p:nvPr/>
        </p:nvSpPr>
        <p:spPr>
          <a:xfrm>
            <a:off x="6279900" y="3102175"/>
            <a:ext cx="2864100" cy="14544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4" name="Google Shape;654;p89"/>
          <p:cNvSpPr txBox="1"/>
          <p:nvPr/>
        </p:nvSpPr>
        <p:spPr>
          <a:xfrm>
            <a:off x="363725" y="1192200"/>
            <a:ext cx="7970700" cy="32940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Clr>
                <a:schemeClr val="dk1"/>
              </a:buClr>
              <a:buSzPts val="1100"/>
              <a:buFont typeface="Arial"/>
              <a:buNone/>
            </a:pPr>
            <a:r>
              <a:rPr lang="en" sz="2400">
                <a:solidFill>
                  <a:schemeClr val="lt1"/>
                </a:solidFill>
              </a:rPr>
              <a:t>In pairs, share with each other about who you think is wise. Use the questions below to guide your discussion.</a:t>
            </a:r>
            <a:endParaRPr sz="2400">
              <a:solidFill>
                <a:schemeClr val="lt1"/>
              </a:solidFill>
            </a:endParaRPr>
          </a:p>
          <a:p>
            <a:pPr indent="0" lvl="0" marL="457200" rtl="0" algn="l">
              <a:lnSpc>
                <a:spcPct val="115000"/>
              </a:lnSpc>
              <a:spcBef>
                <a:spcPts val="1200"/>
              </a:spcBef>
              <a:spcAft>
                <a:spcPts val="0"/>
              </a:spcAft>
              <a:buClr>
                <a:schemeClr val="dk1"/>
              </a:buClr>
              <a:buSzPts val="1100"/>
              <a:buFont typeface="Arial"/>
              <a:buNone/>
            </a:pPr>
            <a:r>
              <a:rPr lang="en" sz="2400">
                <a:solidFill>
                  <a:schemeClr val="lt1"/>
                </a:solidFill>
              </a:rPr>
              <a:t>“What do they do or say that shows they are wise?”</a:t>
            </a:r>
            <a:endParaRPr sz="2400">
              <a:solidFill>
                <a:schemeClr val="lt1"/>
              </a:solidFill>
            </a:endParaRPr>
          </a:p>
          <a:p>
            <a:pPr indent="0" lvl="0" marL="457200" rtl="0" algn="l">
              <a:lnSpc>
                <a:spcPct val="115000"/>
              </a:lnSpc>
              <a:spcBef>
                <a:spcPts val="1200"/>
              </a:spcBef>
              <a:spcAft>
                <a:spcPts val="0"/>
              </a:spcAft>
              <a:buClr>
                <a:schemeClr val="dk1"/>
              </a:buClr>
              <a:buSzPts val="1100"/>
              <a:buFont typeface="Arial"/>
              <a:buNone/>
            </a:pPr>
            <a:r>
              <a:rPr lang="en" sz="2400">
                <a:solidFill>
                  <a:schemeClr val="lt1"/>
                </a:solidFill>
              </a:rPr>
              <a:t>“How does their wisdom help others?”</a:t>
            </a:r>
            <a:endParaRPr sz="2400">
              <a:solidFill>
                <a:schemeClr val="lt1"/>
              </a:solidFill>
            </a:endParaRPr>
          </a:p>
          <a:p>
            <a:pPr indent="0" lvl="0" marL="457200" rtl="0" algn="l">
              <a:lnSpc>
                <a:spcPct val="115000"/>
              </a:lnSpc>
              <a:spcBef>
                <a:spcPts val="1200"/>
              </a:spcBef>
              <a:spcAft>
                <a:spcPts val="0"/>
              </a:spcAft>
              <a:buClr>
                <a:schemeClr val="dk1"/>
              </a:buClr>
              <a:buSzPts val="1100"/>
              <a:buFont typeface="Arial"/>
              <a:buNone/>
            </a:pPr>
            <a:r>
              <a:rPr lang="en" sz="2400">
                <a:solidFill>
                  <a:schemeClr val="lt1"/>
                </a:solidFill>
              </a:rPr>
              <a:t>“What do you admire most about them?”</a:t>
            </a:r>
            <a:endParaRPr sz="2400">
              <a:solidFill>
                <a:schemeClr val="lt1"/>
              </a:solidFill>
            </a:endParaRPr>
          </a:p>
          <a:p>
            <a:pPr indent="0" lvl="0" marL="0" rtl="0" algn="l">
              <a:spcBef>
                <a:spcPts val="1200"/>
              </a:spcBef>
              <a:spcAft>
                <a:spcPts val="0"/>
              </a:spcAft>
              <a:buNone/>
            </a:pPr>
            <a:r>
              <a:t/>
            </a:r>
            <a:endParaRPr sz="2400">
              <a:solidFill>
                <a:schemeClr val="lt1"/>
              </a:solidFill>
            </a:endParaRPr>
          </a:p>
        </p:txBody>
      </p:sp>
      <p:grpSp>
        <p:nvGrpSpPr>
          <p:cNvPr id="655" name="Google Shape;655;p89"/>
          <p:cNvGrpSpPr/>
          <p:nvPr/>
        </p:nvGrpSpPr>
        <p:grpSpPr>
          <a:xfrm>
            <a:off x="25" y="173425"/>
            <a:ext cx="7225300" cy="829500"/>
            <a:chOff x="25" y="173425"/>
            <a:chExt cx="7225300" cy="829500"/>
          </a:xfrm>
        </p:grpSpPr>
        <p:sp>
          <p:nvSpPr>
            <p:cNvPr id="656" name="Google Shape;656;p89"/>
            <p:cNvSpPr/>
            <p:nvPr/>
          </p:nvSpPr>
          <p:spPr>
            <a:xfrm>
              <a:off x="25" y="173425"/>
              <a:ext cx="7036200" cy="829500"/>
            </a:xfrm>
            <a:prstGeom prst="rect">
              <a:avLst/>
            </a:prstGeom>
            <a:solidFill>
              <a:srgbClr val="2361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57" name="Google Shape;657;p89"/>
            <p:cNvSpPr txBox="1"/>
            <p:nvPr/>
          </p:nvSpPr>
          <p:spPr>
            <a:xfrm>
              <a:off x="363725" y="275075"/>
              <a:ext cx="68616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Exploring the Qualities of Wisdom</a:t>
              </a:r>
              <a:endParaRPr sz="3000"/>
            </a:p>
          </p:txBody>
        </p:sp>
      </p:grp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1" name="Shape 661"/>
        <p:cNvGrpSpPr/>
        <p:nvPr/>
      </p:nvGrpSpPr>
      <p:grpSpPr>
        <a:xfrm>
          <a:off x="0" y="0"/>
          <a:ext cx="0" cy="0"/>
          <a:chOff x="0" y="0"/>
          <a:chExt cx="0" cy="0"/>
        </a:xfrm>
      </p:grpSpPr>
      <p:pic>
        <p:nvPicPr>
          <p:cNvPr id="662" name="Google Shape;662;p90"/>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63" name="Google Shape;663;p90"/>
          <p:cNvSpPr/>
          <p:nvPr/>
        </p:nvSpPr>
        <p:spPr>
          <a:xfrm>
            <a:off x="-125" y="0"/>
            <a:ext cx="8334600" cy="45567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4" name="Google Shape;664;p90"/>
          <p:cNvSpPr/>
          <p:nvPr/>
        </p:nvSpPr>
        <p:spPr>
          <a:xfrm>
            <a:off x="6279900" y="3102175"/>
            <a:ext cx="2864100" cy="14544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5" name="Google Shape;665;p90"/>
          <p:cNvSpPr txBox="1"/>
          <p:nvPr/>
        </p:nvSpPr>
        <p:spPr>
          <a:xfrm>
            <a:off x="1387475" y="1908775"/>
            <a:ext cx="6176700" cy="11775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1200"/>
              </a:spcBef>
              <a:spcAft>
                <a:spcPts val="1200"/>
              </a:spcAft>
              <a:buNone/>
            </a:pPr>
            <a:r>
              <a:rPr lang="en" sz="3000">
                <a:solidFill>
                  <a:schemeClr val="lt1"/>
                </a:solidFill>
              </a:rPr>
              <a:t>What attributes did both of your wise people have in common?</a:t>
            </a:r>
            <a:endParaRPr sz="3000">
              <a:solidFill>
                <a:schemeClr val="lt1"/>
              </a:solidFill>
            </a:endParaRPr>
          </a:p>
        </p:txBody>
      </p:sp>
      <p:grpSp>
        <p:nvGrpSpPr>
          <p:cNvPr id="666" name="Google Shape;666;p90"/>
          <p:cNvGrpSpPr/>
          <p:nvPr/>
        </p:nvGrpSpPr>
        <p:grpSpPr>
          <a:xfrm>
            <a:off x="25" y="173425"/>
            <a:ext cx="7225300" cy="829500"/>
            <a:chOff x="25" y="173425"/>
            <a:chExt cx="7225300" cy="829500"/>
          </a:xfrm>
        </p:grpSpPr>
        <p:sp>
          <p:nvSpPr>
            <p:cNvPr id="667" name="Google Shape;667;p90"/>
            <p:cNvSpPr/>
            <p:nvPr/>
          </p:nvSpPr>
          <p:spPr>
            <a:xfrm>
              <a:off x="25" y="173425"/>
              <a:ext cx="7036200" cy="829500"/>
            </a:xfrm>
            <a:prstGeom prst="rect">
              <a:avLst/>
            </a:prstGeom>
            <a:solidFill>
              <a:srgbClr val="2361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68" name="Google Shape;668;p90"/>
            <p:cNvSpPr txBox="1"/>
            <p:nvPr/>
          </p:nvSpPr>
          <p:spPr>
            <a:xfrm>
              <a:off x="363725" y="275075"/>
              <a:ext cx="68616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Exploring the Qualities of Wisdom</a:t>
              </a:r>
              <a:endParaRPr sz="3000"/>
            </a:p>
          </p:txBody>
        </p:sp>
      </p:gr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2" name="Shape 672"/>
        <p:cNvGrpSpPr/>
        <p:nvPr/>
      </p:nvGrpSpPr>
      <p:grpSpPr>
        <a:xfrm>
          <a:off x="0" y="0"/>
          <a:ext cx="0" cy="0"/>
          <a:chOff x="0" y="0"/>
          <a:chExt cx="0" cy="0"/>
        </a:xfrm>
      </p:grpSpPr>
      <p:pic>
        <p:nvPicPr>
          <p:cNvPr id="673" name="Google Shape;673;p91"/>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74" name="Google Shape;674;p91"/>
          <p:cNvSpPr/>
          <p:nvPr/>
        </p:nvSpPr>
        <p:spPr>
          <a:xfrm>
            <a:off x="-125" y="0"/>
            <a:ext cx="8334600" cy="45567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5" name="Google Shape;675;p91"/>
          <p:cNvSpPr/>
          <p:nvPr/>
        </p:nvSpPr>
        <p:spPr>
          <a:xfrm>
            <a:off x="6279900" y="3102175"/>
            <a:ext cx="2864100" cy="1454400"/>
          </a:xfrm>
          <a:prstGeom prst="rect">
            <a:avLst/>
          </a:prstGeom>
          <a:solidFill>
            <a:srgbClr val="009DDE"/>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6" name="Google Shape;676;p91"/>
          <p:cNvSpPr txBox="1"/>
          <p:nvPr/>
        </p:nvSpPr>
        <p:spPr>
          <a:xfrm>
            <a:off x="363725" y="1116000"/>
            <a:ext cx="8128500" cy="34617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en" sz="1800">
                <a:solidFill>
                  <a:schemeClr val="lt1"/>
                </a:solidFill>
              </a:rPr>
              <a:t>Understanding: </a:t>
            </a:r>
            <a:r>
              <a:rPr lang="en" sz="1800">
                <a:solidFill>
                  <a:schemeClr val="lt1"/>
                </a:solidFill>
              </a:rPr>
              <a:t>They listen carefully and try to see things from different perspectives.</a:t>
            </a:r>
            <a:endParaRPr sz="1800">
              <a:solidFill>
                <a:schemeClr val="lt1"/>
              </a:solidFill>
            </a:endParaRPr>
          </a:p>
          <a:p>
            <a:pPr indent="0" lvl="0" marL="0" rtl="0" algn="l">
              <a:lnSpc>
                <a:spcPct val="115000"/>
              </a:lnSpc>
              <a:spcBef>
                <a:spcPts val="1200"/>
              </a:spcBef>
              <a:spcAft>
                <a:spcPts val="0"/>
              </a:spcAft>
              <a:buNone/>
            </a:pPr>
            <a:r>
              <a:rPr b="1" lang="en" sz="1800">
                <a:solidFill>
                  <a:schemeClr val="lt1"/>
                </a:solidFill>
              </a:rPr>
              <a:t>Patience:</a:t>
            </a:r>
            <a:r>
              <a:rPr lang="en" sz="1800">
                <a:solidFill>
                  <a:schemeClr val="lt1"/>
                </a:solidFill>
              </a:rPr>
              <a:t> They take time to think before acting.</a:t>
            </a:r>
            <a:endParaRPr sz="1800">
              <a:solidFill>
                <a:schemeClr val="lt1"/>
              </a:solidFill>
            </a:endParaRPr>
          </a:p>
          <a:p>
            <a:pPr indent="0" lvl="0" marL="0" rtl="0" algn="l">
              <a:lnSpc>
                <a:spcPct val="115000"/>
              </a:lnSpc>
              <a:spcBef>
                <a:spcPts val="1200"/>
              </a:spcBef>
              <a:spcAft>
                <a:spcPts val="0"/>
              </a:spcAft>
              <a:buNone/>
            </a:pPr>
            <a:r>
              <a:rPr b="1" lang="en" sz="1800">
                <a:solidFill>
                  <a:schemeClr val="lt1"/>
                </a:solidFill>
              </a:rPr>
              <a:t>Good Judgment: </a:t>
            </a:r>
            <a:r>
              <a:rPr lang="en" sz="1800">
                <a:solidFill>
                  <a:schemeClr val="lt1"/>
                </a:solidFill>
              </a:rPr>
              <a:t>They know how to make fair and thoughtful decisions.</a:t>
            </a:r>
            <a:endParaRPr sz="1800">
              <a:solidFill>
                <a:schemeClr val="lt1"/>
              </a:solidFill>
            </a:endParaRPr>
          </a:p>
          <a:p>
            <a:pPr indent="0" lvl="0" marL="0" rtl="0" algn="l">
              <a:lnSpc>
                <a:spcPct val="115000"/>
              </a:lnSpc>
              <a:spcBef>
                <a:spcPts val="1200"/>
              </a:spcBef>
              <a:spcAft>
                <a:spcPts val="0"/>
              </a:spcAft>
              <a:buNone/>
            </a:pPr>
            <a:r>
              <a:rPr b="1" lang="en" sz="1800">
                <a:solidFill>
                  <a:schemeClr val="lt1"/>
                </a:solidFill>
              </a:rPr>
              <a:t>Kindness: </a:t>
            </a:r>
            <a:r>
              <a:rPr lang="en" sz="1800">
                <a:solidFill>
                  <a:schemeClr val="lt1"/>
                </a:solidFill>
              </a:rPr>
              <a:t>They use their knowledge to help others.</a:t>
            </a:r>
            <a:endParaRPr sz="1800">
              <a:solidFill>
                <a:schemeClr val="lt1"/>
              </a:solidFill>
            </a:endParaRPr>
          </a:p>
          <a:p>
            <a:pPr indent="0" lvl="0" marL="0" rtl="0" algn="l">
              <a:lnSpc>
                <a:spcPct val="115000"/>
              </a:lnSpc>
              <a:spcBef>
                <a:spcPts val="1200"/>
              </a:spcBef>
              <a:spcAft>
                <a:spcPts val="0"/>
              </a:spcAft>
              <a:buNone/>
            </a:pPr>
            <a:r>
              <a:rPr b="1" lang="en" sz="1800">
                <a:solidFill>
                  <a:schemeClr val="lt1"/>
                </a:solidFill>
              </a:rPr>
              <a:t>Experience: </a:t>
            </a:r>
            <a:r>
              <a:rPr lang="en" sz="1800">
                <a:solidFill>
                  <a:schemeClr val="lt1"/>
                </a:solidFill>
              </a:rPr>
              <a:t>They’ve learned from life and use that experience to guide others.</a:t>
            </a:r>
            <a:endParaRPr sz="1800">
              <a:solidFill>
                <a:schemeClr val="lt1"/>
              </a:solidFill>
            </a:endParaRPr>
          </a:p>
          <a:p>
            <a:pPr indent="0" lvl="0" marL="0" rtl="0" algn="l">
              <a:lnSpc>
                <a:spcPct val="115000"/>
              </a:lnSpc>
              <a:spcBef>
                <a:spcPts val="1200"/>
              </a:spcBef>
              <a:spcAft>
                <a:spcPts val="1200"/>
              </a:spcAft>
              <a:buNone/>
            </a:pPr>
            <a:r>
              <a:rPr b="1" lang="en" sz="1800">
                <a:solidFill>
                  <a:schemeClr val="lt1"/>
                </a:solidFill>
              </a:rPr>
              <a:t>Humility: </a:t>
            </a:r>
            <a:r>
              <a:rPr lang="en" sz="1800">
                <a:solidFill>
                  <a:schemeClr val="lt1"/>
                </a:solidFill>
              </a:rPr>
              <a:t>They are willing to admit when they don’t know something.</a:t>
            </a:r>
            <a:endParaRPr sz="1800">
              <a:solidFill>
                <a:schemeClr val="lt1"/>
              </a:solidFill>
            </a:endParaRPr>
          </a:p>
        </p:txBody>
      </p:sp>
      <p:grpSp>
        <p:nvGrpSpPr>
          <p:cNvPr id="677" name="Google Shape;677;p91"/>
          <p:cNvGrpSpPr/>
          <p:nvPr/>
        </p:nvGrpSpPr>
        <p:grpSpPr>
          <a:xfrm>
            <a:off x="25" y="173425"/>
            <a:ext cx="7225300" cy="829500"/>
            <a:chOff x="25" y="173425"/>
            <a:chExt cx="7225300" cy="829500"/>
          </a:xfrm>
        </p:grpSpPr>
        <p:sp>
          <p:nvSpPr>
            <p:cNvPr id="678" name="Google Shape;678;p91"/>
            <p:cNvSpPr/>
            <p:nvPr/>
          </p:nvSpPr>
          <p:spPr>
            <a:xfrm>
              <a:off x="25" y="173425"/>
              <a:ext cx="7036200" cy="829500"/>
            </a:xfrm>
            <a:prstGeom prst="rect">
              <a:avLst/>
            </a:prstGeom>
            <a:solidFill>
              <a:srgbClr val="23619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79" name="Google Shape;679;p91"/>
            <p:cNvSpPr txBox="1"/>
            <p:nvPr/>
          </p:nvSpPr>
          <p:spPr>
            <a:xfrm>
              <a:off x="363725" y="275075"/>
              <a:ext cx="68616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Exploring the Qualities of Wisdom</a:t>
              </a:r>
              <a:endParaRPr sz="3000"/>
            </a:p>
          </p:txBody>
        </p:sp>
      </p:gr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3" name="Shape 683"/>
        <p:cNvGrpSpPr/>
        <p:nvPr/>
      </p:nvGrpSpPr>
      <p:grpSpPr>
        <a:xfrm>
          <a:off x="0" y="0"/>
          <a:ext cx="0" cy="0"/>
          <a:chOff x="0" y="0"/>
          <a:chExt cx="0" cy="0"/>
        </a:xfrm>
      </p:grpSpPr>
      <p:pic>
        <p:nvPicPr>
          <p:cNvPr id="684" name="Google Shape;684;p9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85" name="Google Shape;685;p92"/>
          <p:cNvSpPr/>
          <p:nvPr/>
        </p:nvSpPr>
        <p:spPr>
          <a:xfrm>
            <a:off x="4181825" y="0"/>
            <a:ext cx="1014300" cy="456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86" name="Google Shape;686;p92"/>
          <p:cNvSpPr txBox="1"/>
          <p:nvPr/>
        </p:nvSpPr>
        <p:spPr>
          <a:xfrm>
            <a:off x="621950" y="1283775"/>
            <a:ext cx="4290300" cy="3776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600">
                <a:solidFill>
                  <a:srgbClr val="0E0E0E"/>
                </a:solidFill>
              </a:rPr>
              <a:t>1 Then the kingdom of heaven will be like this. Ten bridesmaids took their lamps and went to meet the bridegroom.</a:t>
            </a:r>
            <a:endParaRPr sz="1600">
              <a:solidFill>
                <a:srgbClr val="0E0E0E"/>
              </a:solidFill>
            </a:endParaRPr>
          </a:p>
          <a:p>
            <a:pPr indent="0" lvl="0" marL="0" rtl="0" algn="l">
              <a:lnSpc>
                <a:spcPct val="115000"/>
              </a:lnSpc>
              <a:spcBef>
                <a:spcPts val="1000"/>
              </a:spcBef>
              <a:spcAft>
                <a:spcPts val="0"/>
              </a:spcAft>
              <a:buNone/>
            </a:pPr>
            <a:r>
              <a:rPr lang="en" sz="1600">
                <a:solidFill>
                  <a:srgbClr val="0E0E0E"/>
                </a:solidFill>
              </a:rPr>
              <a:t>3 When the foolish took their lamps, they took no oil with them;</a:t>
            </a:r>
            <a:endParaRPr sz="1600">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sz="1600">
                <a:solidFill>
                  <a:srgbClr val="0E0E0E"/>
                </a:solidFill>
              </a:rPr>
              <a:t>4 but the wise took flasks of oil with their lamps.</a:t>
            </a:r>
            <a:endParaRPr sz="1600">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sz="1600">
                <a:solidFill>
                  <a:srgbClr val="0E0E0E"/>
                </a:solidFill>
              </a:rPr>
              <a:t>6 But at midnight there was a shout, "Look! Here is the bridegroom! Come out to meet him.”</a:t>
            </a:r>
            <a:endParaRPr sz="1600">
              <a:solidFill>
                <a:srgbClr val="0E0E0E"/>
              </a:solidFill>
            </a:endParaRPr>
          </a:p>
          <a:p>
            <a:pPr indent="0" lvl="0" marL="0" rtl="0" algn="l">
              <a:lnSpc>
                <a:spcPct val="115000"/>
              </a:lnSpc>
              <a:spcBef>
                <a:spcPts val="1000"/>
              </a:spcBef>
              <a:spcAft>
                <a:spcPts val="1000"/>
              </a:spcAft>
              <a:buNone/>
            </a:pPr>
            <a:r>
              <a:t/>
            </a:r>
            <a:endParaRPr sz="1600">
              <a:solidFill>
                <a:srgbClr val="0E0E0E"/>
              </a:solidFill>
            </a:endParaRPr>
          </a:p>
        </p:txBody>
      </p:sp>
      <p:pic>
        <p:nvPicPr>
          <p:cNvPr id="687" name="Google Shape;687;p92"/>
          <p:cNvPicPr preferRelativeResize="0"/>
          <p:nvPr/>
        </p:nvPicPr>
        <p:blipFill rotWithShape="1">
          <a:blip r:embed="rId4">
            <a:alphaModFix/>
          </a:blip>
          <a:srcRect b="0" l="42003" r="9087" t="0"/>
          <a:stretch/>
        </p:blipFill>
        <p:spPr>
          <a:xfrm>
            <a:off x="5196100" y="0"/>
            <a:ext cx="3947899" cy="4540501"/>
          </a:xfrm>
          <a:prstGeom prst="rect">
            <a:avLst/>
          </a:prstGeom>
          <a:noFill/>
          <a:ln cap="flat" cmpd="sng" w="19050">
            <a:solidFill>
              <a:srgbClr val="FFFFFF"/>
            </a:solidFill>
            <a:prstDash val="solid"/>
            <a:round/>
            <a:headEnd len="sm" w="sm" type="none"/>
            <a:tailEnd len="sm" w="sm" type="none"/>
          </a:ln>
        </p:spPr>
      </p:pic>
      <p:sp>
        <p:nvSpPr>
          <p:cNvPr id="688" name="Google Shape;688;p92"/>
          <p:cNvSpPr txBox="1"/>
          <p:nvPr/>
        </p:nvSpPr>
        <p:spPr>
          <a:xfrm>
            <a:off x="638000" y="924775"/>
            <a:ext cx="4103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Matthew 25:1-10</a:t>
            </a:r>
            <a:endParaRPr sz="1600"/>
          </a:p>
        </p:txBody>
      </p:sp>
      <p:sp>
        <p:nvSpPr>
          <p:cNvPr id="689" name="Google Shape;689;p92"/>
          <p:cNvSpPr txBox="1"/>
          <p:nvPr/>
        </p:nvSpPr>
        <p:spPr>
          <a:xfrm>
            <a:off x="597050" y="0"/>
            <a:ext cx="4340100" cy="985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Wisdom in the Scriptures: The Ten Bridesmaids</a:t>
            </a:r>
            <a:endParaRPr sz="2600"/>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3" name="Shape 693"/>
        <p:cNvGrpSpPr/>
        <p:nvPr/>
      </p:nvGrpSpPr>
      <p:grpSpPr>
        <a:xfrm>
          <a:off x="0" y="0"/>
          <a:ext cx="0" cy="0"/>
          <a:chOff x="0" y="0"/>
          <a:chExt cx="0" cy="0"/>
        </a:xfrm>
      </p:grpSpPr>
      <p:pic>
        <p:nvPicPr>
          <p:cNvPr id="694" name="Google Shape;694;p93"/>
          <p:cNvPicPr preferRelativeResize="0"/>
          <p:nvPr/>
        </p:nvPicPr>
        <p:blipFill>
          <a:blip r:embed="rId3">
            <a:alphaModFix/>
          </a:blip>
          <a:stretch>
            <a:fillRect/>
          </a:stretch>
        </p:blipFill>
        <p:spPr>
          <a:xfrm>
            <a:off x="13" y="0"/>
            <a:ext cx="9143981" cy="5143500"/>
          </a:xfrm>
          <a:prstGeom prst="rect">
            <a:avLst/>
          </a:prstGeom>
          <a:noFill/>
          <a:ln>
            <a:noFill/>
          </a:ln>
        </p:spPr>
      </p:pic>
      <p:sp>
        <p:nvSpPr>
          <p:cNvPr id="695" name="Google Shape;695;p93"/>
          <p:cNvSpPr/>
          <p:nvPr/>
        </p:nvSpPr>
        <p:spPr>
          <a:xfrm>
            <a:off x="4181825" y="0"/>
            <a:ext cx="1014300" cy="456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96" name="Google Shape;696;p93"/>
          <p:cNvSpPr txBox="1"/>
          <p:nvPr/>
        </p:nvSpPr>
        <p:spPr>
          <a:xfrm>
            <a:off x="621950" y="1283775"/>
            <a:ext cx="4290300" cy="2953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Clr>
                <a:schemeClr val="dk1"/>
              </a:buClr>
              <a:buSzPts val="1100"/>
              <a:buFont typeface="Arial"/>
              <a:buNone/>
            </a:pPr>
            <a:r>
              <a:rPr lang="en" sz="1600">
                <a:solidFill>
                  <a:srgbClr val="0E0E0E"/>
                </a:solidFill>
              </a:rPr>
              <a:t>8 The foolish said to the wise, "Give us some of your oil, for our lamps are going out.”</a:t>
            </a:r>
            <a:endParaRPr sz="1600">
              <a:solidFill>
                <a:srgbClr val="0E0E0E"/>
              </a:solidFill>
            </a:endParaRPr>
          </a:p>
          <a:p>
            <a:pPr indent="0" lvl="0" marL="0" rtl="0" algn="l">
              <a:lnSpc>
                <a:spcPct val="115000"/>
              </a:lnSpc>
              <a:spcBef>
                <a:spcPts val="1000"/>
              </a:spcBef>
              <a:spcAft>
                <a:spcPts val="0"/>
              </a:spcAft>
              <a:buClr>
                <a:schemeClr val="dk1"/>
              </a:buClr>
              <a:buSzPts val="1100"/>
              <a:buFont typeface="Arial"/>
              <a:buNone/>
            </a:pPr>
            <a:r>
              <a:rPr lang="en" sz="1600">
                <a:solidFill>
                  <a:srgbClr val="0E0E0E"/>
                </a:solidFill>
              </a:rPr>
              <a:t>9 But the wise replied, "No! there will not be enough for you and for us; you had better go to the dealers and buy some for yourselves.”</a:t>
            </a:r>
            <a:endParaRPr sz="1600">
              <a:solidFill>
                <a:srgbClr val="0E0E0E"/>
              </a:solidFill>
            </a:endParaRPr>
          </a:p>
          <a:p>
            <a:pPr indent="0" lvl="0" marL="0" rtl="0" algn="l">
              <a:lnSpc>
                <a:spcPct val="115000"/>
              </a:lnSpc>
              <a:spcBef>
                <a:spcPts val="1000"/>
              </a:spcBef>
              <a:spcAft>
                <a:spcPts val="1000"/>
              </a:spcAft>
              <a:buClr>
                <a:schemeClr val="dk1"/>
              </a:buClr>
              <a:buSzPts val="1100"/>
              <a:buFont typeface="Arial"/>
              <a:buNone/>
            </a:pPr>
            <a:r>
              <a:rPr lang="en" sz="1600">
                <a:solidFill>
                  <a:srgbClr val="0E0E0E"/>
                </a:solidFill>
              </a:rPr>
              <a:t>10 And while they went to buy it, the bridegroom came, and those who were ready went with him into the wedding banquet; and the door was shut.</a:t>
            </a:r>
            <a:endParaRPr sz="1600">
              <a:solidFill>
                <a:srgbClr val="0E0E0E"/>
              </a:solidFill>
            </a:endParaRPr>
          </a:p>
        </p:txBody>
      </p:sp>
      <p:pic>
        <p:nvPicPr>
          <p:cNvPr id="697" name="Google Shape;697;p93"/>
          <p:cNvPicPr preferRelativeResize="0"/>
          <p:nvPr/>
        </p:nvPicPr>
        <p:blipFill rotWithShape="1">
          <a:blip r:embed="rId4">
            <a:alphaModFix/>
          </a:blip>
          <a:srcRect b="0" l="42003" r="9087" t="0"/>
          <a:stretch/>
        </p:blipFill>
        <p:spPr>
          <a:xfrm>
            <a:off x="5196100" y="0"/>
            <a:ext cx="3947899" cy="4540501"/>
          </a:xfrm>
          <a:prstGeom prst="rect">
            <a:avLst/>
          </a:prstGeom>
          <a:noFill/>
          <a:ln cap="flat" cmpd="sng" w="19050">
            <a:solidFill>
              <a:srgbClr val="FFFFFF"/>
            </a:solidFill>
            <a:prstDash val="solid"/>
            <a:round/>
            <a:headEnd len="sm" w="sm" type="none"/>
            <a:tailEnd len="sm" w="sm" type="none"/>
          </a:ln>
        </p:spPr>
      </p:pic>
      <p:sp>
        <p:nvSpPr>
          <p:cNvPr id="698" name="Google Shape;698;p93"/>
          <p:cNvSpPr txBox="1"/>
          <p:nvPr/>
        </p:nvSpPr>
        <p:spPr>
          <a:xfrm>
            <a:off x="638000" y="924775"/>
            <a:ext cx="4103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Matthew 25:1-10</a:t>
            </a:r>
            <a:endParaRPr sz="1600"/>
          </a:p>
        </p:txBody>
      </p:sp>
      <p:sp>
        <p:nvSpPr>
          <p:cNvPr id="699" name="Google Shape;699;p93"/>
          <p:cNvSpPr txBox="1"/>
          <p:nvPr/>
        </p:nvSpPr>
        <p:spPr>
          <a:xfrm>
            <a:off x="597050" y="0"/>
            <a:ext cx="4340100" cy="985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Wisdom in the Scriptures: The Ten Bridesmaids</a:t>
            </a:r>
            <a:endParaRPr sz="26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pic>
        <p:nvPicPr>
          <p:cNvPr id="152" name="Google Shape;152;p31"/>
          <p:cNvPicPr preferRelativeResize="0"/>
          <p:nvPr/>
        </p:nvPicPr>
        <p:blipFill>
          <a:blip r:embed="rId3">
            <a:alphaModFix/>
          </a:blip>
          <a:stretch>
            <a:fillRect/>
          </a:stretch>
        </p:blipFill>
        <p:spPr>
          <a:xfrm>
            <a:off x="13" y="0"/>
            <a:ext cx="9143981" cy="5143500"/>
          </a:xfrm>
          <a:prstGeom prst="rect">
            <a:avLst/>
          </a:prstGeom>
          <a:noFill/>
          <a:ln>
            <a:noFill/>
          </a:ln>
        </p:spPr>
      </p:pic>
      <p:sp>
        <p:nvSpPr>
          <p:cNvPr id="153" name="Google Shape;153;p31"/>
          <p:cNvSpPr txBox="1"/>
          <p:nvPr/>
        </p:nvSpPr>
        <p:spPr>
          <a:xfrm>
            <a:off x="707025" y="311350"/>
            <a:ext cx="34905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Strength in Prayer</a:t>
            </a:r>
            <a:endParaRPr sz="3000"/>
          </a:p>
        </p:txBody>
      </p:sp>
      <p:sp>
        <p:nvSpPr>
          <p:cNvPr id="154" name="Google Shape;154;p31"/>
          <p:cNvSpPr txBox="1"/>
          <p:nvPr/>
        </p:nvSpPr>
        <p:spPr>
          <a:xfrm>
            <a:off x="707025" y="1267875"/>
            <a:ext cx="3000000" cy="2989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lang="en">
                <a:solidFill>
                  <a:srgbClr val="FFFFFF"/>
                </a:solidFill>
              </a:rPr>
              <a:t>God invites us into a personal and shared relationship with Him, speaking to us through Jesus, His Son.</a:t>
            </a:r>
            <a:endParaRPr>
              <a:solidFill>
                <a:srgbClr val="FFFFFF"/>
              </a:solidFill>
            </a:endParaRPr>
          </a:p>
          <a:p>
            <a:pPr indent="0" lvl="0" marL="0" rtl="0" algn="l">
              <a:lnSpc>
                <a:spcPct val="115000"/>
              </a:lnSpc>
              <a:spcBef>
                <a:spcPts val="1400"/>
              </a:spcBef>
              <a:spcAft>
                <a:spcPts val="0"/>
              </a:spcAft>
              <a:buNone/>
            </a:pPr>
            <a:r>
              <a:rPr lang="en">
                <a:solidFill>
                  <a:srgbClr val="FFFFFF"/>
                </a:solidFill>
              </a:rPr>
              <a:t>Prayer is how we respond to God, who is already reaching out to us and revealing Himself.</a:t>
            </a:r>
            <a:endParaRPr>
              <a:solidFill>
                <a:srgbClr val="FFFFFF"/>
              </a:solidFill>
            </a:endParaRPr>
          </a:p>
          <a:p>
            <a:pPr indent="0" lvl="0" marL="0" rtl="0" algn="l">
              <a:lnSpc>
                <a:spcPct val="115000"/>
              </a:lnSpc>
              <a:spcBef>
                <a:spcPts val="1400"/>
              </a:spcBef>
              <a:spcAft>
                <a:spcPts val="1000"/>
              </a:spcAft>
              <a:buNone/>
            </a:pPr>
            <a:r>
              <a:rPr lang="en">
                <a:solidFill>
                  <a:srgbClr val="FFFFFF"/>
                </a:solidFill>
              </a:rPr>
              <a:t>Prayer is more than words; it’s about connecting with God fully—Father, Son, and Holy Spirit.</a:t>
            </a:r>
            <a:endParaRPr>
              <a:solidFill>
                <a:srgbClr val="FFFFFF"/>
              </a:solidFill>
            </a:endParaRPr>
          </a:p>
        </p:txBody>
      </p:sp>
      <p:pic>
        <p:nvPicPr>
          <p:cNvPr id="155" name="Google Shape;155;p31"/>
          <p:cNvPicPr preferRelativeResize="0"/>
          <p:nvPr/>
        </p:nvPicPr>
        <p:blipFill>
          <a:blip r:embed="rId4">
            <a:alphaModFix/>
          </a:blip>
          <a:stretch>
            <a:fillRect/>
          </a:stretch>
        </p:blipFill>
        <p:spPr>
          <a:xfrm>
            <a:off x="4282600" y="888650"/>
            <a:ext cx="4488274" cy="3366200"/>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3" name="Shape 703"/>
        <p:cNvGrpSpPr/>
        <p:nvPr/>
      </p:nvGrpSpPr>
      <p:grpSpPr>
        <a:xfrm>
          <a:off x="0" y="0"/>
          <a:ext cx="0" cy="0"/>
          <a:chOff x="0" y="0"/>
          <a:chExt cx="0" cy="0"/>
        </a:xfrm>
      </p:grpSpPr>
      <p:pic>
        <p:nvPicPr>
          <p:cNvPr id="704" name="Google Shape;704;p9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05" name="Google Shape;705;p94"/>
          <p:cNvSpPr txBox="1"/>
          <p:nvPr/>
        </p:nvSpPr>
        <p:spPr>
          <a:xfrm>
            <a:off x="638000" y="924775"/>
            <a:ext cx="41034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333333"/>
                </a:solidFill>
              </a:rPr>
              <a:t>Matthew 25:1-13</a:t>
            </a:r>
            <a:endParaRPr sz="1600"/>
          </a:p>
        </p:txBody>
      </p:sp>
      <p:sp>
        <p:nvSpPr>
          <p:cNvPr id="706" name="Google Shape;706;p94"/>
          <p:cNvSpPr/>
          <p:nvPr/>
        </p:nvSpPr>
        <p:spPr>
          <a:xfrm>
            <a:off x="4181825" y="0"/>
            <a:ext cx="1014300" cy="4562700"/>
          </a:xfrm>
          <a:prstGeom prst="rect">
            <a:avLst/>
          </a:prstGeom>
          <a:solidFill>
            <a:schemeClr val="lt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707" name="Google Shape;707;p94"/>
          <p:cNvPicPr preferRelativeResize="0"/>
          <p:nvPr/>
        </p:nvPicPr>
        <p:blipFill rotWithShape="1">
          <a:blip r:embed="rId4">
            <a:alphaModFix/>
          </a:blip>
          <a:srcRect b="0" l="42003" r="9087" t="0"/>
          <a:stretch/>
        </p:blipFill>
        <p:spPr>
          <a:xfrm>
            <a:off x="5196100" y="0"/>
            <a:ext cx="3947899" cy="4540501"/>
          </a:xfrm>
          <a:prstGeom prst="rect">
            <a:avLst/>
          </a:prstGeom>
          <a:noFill/>
          <a:ln cap="flat" cmpd="sng" w="19050">
            <a:solidFill>
              <a:srgbClr val="FFFFFF"/>
            </a:solidFill>
            <a:prstDash val="solid"/>
            <a:round/>
            <a:headEnd len="sm" w="sm" type="none"/>
            <a:tailEnd len="sm" w="sm" type="none"/>
          </a:ln>
        </p:spPr>
      </p:pic>
      <p:sp>
        <p:nvSpPr>
          <p:cNvPr id="708" name="Google Shape;708;p94"/>
          <p:cNvSpPr txBox="1"/>
          <p:nvPr/>
        </p:nvSpPr>
        <p:spPr>
          <a:xfrm>
            <a:off x="597050" y="0"/>
            <a:ext cx="4340100" cy="985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600">
                <a:solidFill>
                  <a:srgbClr val="236192"/>
                </a:solidFill>
              </a:rPr>
              <a:t>Wisdom in the Scriptures: The Ten Bridesmaids</a:t>
            </a:r>
            <a:endParaRPr sz="2600"/>
          </a:p>
        </p:txBody>
      </p:sp>
      <p:sp>
        <p:nvSpPr>
          <p:cNvPr id="709" name="Google Shape;709;p94"/>
          <p:cNvSpPr txBox="1"/>
          <p:nvPr/>
        </p:nvSpPr>
        <p:spPr>
          <a:xfrm>
            <a:off x="737850" y="1448250"/>
            <a:ext cx="4003500" cy="3132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333333"/>
                </a:solidFill>
              </a:rPr>
              <a:t>Discussion:</a:t>
            </a:r>
            <a:endParaRPr sz="1600">
              <a:solidFill>
                <a:srgbClr val="333333"/>
              </a:solidFill>
            </a:endParaRPr>
          </a:p>
          <a:p>
            <a:pPr indent="-330200" lvl="0" marL="457200" rtl="0" algn="l">
              <a:lnSpc>
                <a:spcPct val="115000"/>
              </a:lnSpc>
              <a:spcBef>
                <a:spcPts val="1000"/>
              </a:spcBef>
              <a:spcAft>
                <a:spcPts val="0"/>
              </a:spcAft>
              <a:buClr>
                <a:schemeClr val="dk1"/>
              </a:buClr>
              <a:buSzPts val="1600"/>
              <a:buChar char="●"/>
            </a:pPr>
            <a:r>
              <a:rPr lang="en" sz="1600">
                <a:solidFill>
                  <a:srgbClr val="0E0E0E"/>
                </a:solidFill>
              </a:rPr>
              <a:t>Why do you think the wise virgins brought extra oil for their lamps?</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0E0E0E"/>
                </a:solidFill>
              </a:rPr>
              <a:t>Can you think of a time when you were prepared for something important? How did it help you?</a:t>
            </a:r>
            <a:endParaRPr sz="1600">
              <a:solidFill>
                <a:srgbClr val="333333"/>
              </a:solidFill>
            </a:endParaRPr>
          </a:p>
          <a:p>
            <a:pPr indent="-330200" lvl="0" marL="457200" rtl="0" algn="l">
              <a:lnSpc>
                <a:spcPct val="115000"/>
              </a:lnSpc>
              <a:spcBef>
                <a:spcPts val="1200"/>
              </a:spcBef>
              <a:spcAft>
                <a:spcPts val="1000"/>
              </a:spcAft>
              <a:buClr>
                <a:schemeClr val="dk1"/>
              </a:buClr>
              <a:buSzPts val="1600"/>
              <a:buChar char="●"/>
            </a:pPr>
            <a:r>
              <a:rPr lang="en" sz="1600">
                <a:solidFill>
                  <a:srgbClr val="0E0E0E"/>
                </a:solidFill>
              </a:rPr>
              <a:t>How does this story remind us to be ready for God’s timing, even when it’s unexpected?</a:t>
            </a:r>
            <a:endParaRPr sz="1600">
              <a:solidFill>
                <a:srgbClr val="333333"/>
              </a:solidFill>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pic>
        <p:nvPicPr>
          <p:cNvPr id="714" name="Google Shape;714;p95"/>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15" name="Google Shape;715;p95"/>
          <p:cNvSpPr txBox="1"/>
          <p:nvPr/>
        </p:nvSpPr>
        <p:spPr>
          <a:xfrm>
            <a:off x="82250" y="295000"/>
            <a:ext cx="45360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Wisdom: </a:t>
            </a:r>
            <a:endParaRPr b="1" sz="3000">
              <a:solidFill>
                <a:srgbClr val="236192"/>
              </a:solidFill>
            </a:endParaRPr>
          </a:p>
          <a:p>
            <a:pPr indent="0" lvl="0" marL="0" rtl="0" algn="l">
              <a:spcBef>
                <a:spcPts val="0"/>
              </a:spcBef>
              <a:spcAft>
                <a:spcPts val="0"/>
              </a:spcAft>
              <a:buClr>
                <a:schemeClr val="dk1"/>
              </a:buClr>
              <a:buSzPts val="1100"/>
              <a:buFont typeface="Arial"/>
              <a:buNone/>
            </a:pPr>
            <a:r>
              <a:rPr b="1" lang="en" sz="3000">
                <a:solidFill>
                  <a:srgbClr val="236192"/>
                </a:solidFill>
              </a:rPr>
              <a:t>The Example of Jimmy</a:t>
            </a:r>
            <a:endParaRPr b="1" sz="3000">
              <a:solidFill>
                <a:srgbClr val="236192"/>
              </a:solidFill>
            </a:endParaRPr>
          </a:p>
        </p:txBody>
      </p:sp>
      <p:pic>
        <p:nvPicPr>
          <p:cNvPr descr="Generation Hope is a beautiful new film which tells the stories of just some of the young people who, having enjoyed Mary’s Meals as children, are now part of a new generation beginning to find its voice and build a brighter future.&#10;&#10;For more information visit: http://www.marysmeals.org" id="716" name="Google Shape;716;p95" title="Generation Hope">
            <a:hlinkClick r:id="rId4"/>
          </p:cNvPr>
          <p:cNvPicPr preferRelativeResize="0"/>
          <p:nvPr/>
        </p:nvPicPr>
        <p:blipFill>
          <a:blip r:embed="rId5">
            <a:alphaModFix/>
          </a:blip>
          <a:stretch>
            <a:fillRect/>
          </a:stretch>
        </p:blipFill>
        <p:spPr>
          <a:xfrm>
            <a:off x="25" y="1734200"/>
            <a:ext cx="5043150" cy="2836775"/>
          </a:xfrm>
          <a:prstGeom prst="rect">
            <a:avLst/>
          </a:prstGeom>
          <a:noFill/>
          <a:ln>
            <a:noFill/>
          </a:ln>
        </p:spPr>
      </p:pic>
      <p:sp>
        <p:nvSpPr>
          <p:cNvPr id="717" name="Google Shape;717;p95"/>
          <p:cNvSpPr txBox="1"/>
          <p:nvPr/>
        </p:nvSpPr>
        <p:spPr>
          <a:xfrm>
            <a:off x="5890450" y="1062575"/>
            <a:ext cx="2833200" cy="2875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333333"/>
                </a:solidFill>
              </a:rPr>
              <a:t>Discussion:</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How did Jimmy show wisdom?</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Why did he pick the harder path?</a:t>
            </a:r>
            <a:endParaRPr sz="1600">
              <a:solidFill>
                <a:srgbClr val="333333"/>
              </a:solidFill>
            </a:endParaRPr>
          </a:p>
          <a:p>
            <a:pPr indent="-330200" lvl="0" marL="457200" rtl="0" algn="l">
              <a:lnSpc>
                <a:spcPct val="115000"/>
              </a:lnSpc>
              <a:spcBef>
                <a:spcPts val="1200"/>
              </a:spcBef>
              <a:spcAft>
                <a:spcPts val="1000"/>
              </a:spcAft>
              <a:buClr>
                <a:schemeClr val="dk1"/>
              </a:buClr>
              <a:buSzPts val="1600"/>
              <a:buChar char="●"/>
            </a:pPr>
            <a:r>
              <a:rPr lang="en" sz="1600">
                <a:solidFill>
                  <a:srgbClr val="333333"/>
                </a:solidFill>
              </a:rPr>
              <a:t>What happened because he made wise choices?</a:t>
            </a:r>
            <a:endParaRPr sz="1600">
              <a:solidFill>
                <a:srgbClr val="333333"/>
              </a:solidFill>
            </a:endParaRPr>
          </a:p>
        </p:txBody>
      </p: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1" name="Shape 721"/>
        <p:cNvGrpSpPr/>
        <p:nvPr/>
      </p:nvGrpSpPr>
      <p:grpSpPr>
        <a:xfrm>
          <a:off x="0" y="0"/>
          <a:ext cx="0" cy="0"/>
          <a:chOff x="0" y="0"/>
          <a:chExt cx="0" cy="0"/>
        </a:xfrm>
      </p:grpSpPr>
      <p:pic>
        <p:nvPicPr>
          <p:cNvPr id="722" name="Google Shape;722;p96"/>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23" name="Google Shape;723;p96"/>
          <p:cNvSpPr txBox="1"/>
          <p:nvPr/>
        </p:nvSpPr>
        <p:spPr>
          <a:xfrm>
            <a:off x="607125" y="125075"/>
            <a:ext cx="36681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Practicing Wisdom in Decisions</a:t>
            </a:r>
            <a:endParaRPr sz="3000"/>
          </a:p>
        </p:txBody>
      </p:sp>
      <p:sp>
        <p:nvSpPr>
          <p:cNvPr id="724" name="Google Shape;724;p96"/>
          <p:cNvSpPr txBox="1"/>
          <p:nvPr/>
        </p:nvSpPr>
        <p:spPr>
          <a:xfrm>
            <a:off x="707025" y="1298225"/>
            <a:ext cx="3668100" cy="30558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lang="en" sz="1600">
                <a:solidFill>
                  <a:srgbClr val="FFFFFF"/>
                </a:solidFill>
              </a:rPr>
              <a:t>Imagine this: </a:t>
            </a:r>
            <a:endParaRPr sz="1600">
              <a:solidFill>
                <a:srgbClr val="FFFFFF"/>
              </a:solidFill>
            </a:endParaRPr>
          </a:p>
          <a:p>
            <a:pPr indent="0" lvl="0" marL="0" rtl="0" algn="l">
              <a:lnSpc>
                <a:spcPct val="115000"/>
              </a:lnSpc>
              <a:spcBef>
                <a:spcPts val="1400"/>
              </a:spcBef>
              <a:spcAft>
                <a:spcPts val="0"/>
              </a:spcAft>
              <a:buNone/>
            </a:pPr>
            <a:r>
              <a:rPr lang="en" sz="1600">
                <a:solidFill>
                  <a:srgbClr val="FFFFFF"/>
                </a:solidFill>
              </a:rPr>
              <a:t>You just got your first quiz back in a class you really like, and… oh no! You didn’t do well. You feel upset, but you really want to do better next time.</a:t>
            </a:r>
            <a:endParaRPr sz="1600">
              <a:solidFill>
                <a:srgbClr val="FFFFFF"/>
              </a:solidFill>
            </a:endParaRPr>
          </a:p>
          <a:p>
            <a:pPr indent="-330200" lvl="0" marL="457200" rtl="0" algn="l">
              <a:lnSpc>
                <a:spcPct val="115000"/>
              </a:lnSpc>
              <a:spcBef>
                <a:spcPts val="1400"/>
              </a:spcBef>
              <a:spcAft>
                <a:spcPts val="0"/>
              </a:spcAft>
              <a:buClr>
                <a:srgbClr val="FFFFFF"/>
              </a:buClr>
              <a:buSzPts val="1600"/>
              <a:buAutoNum type="arabicPeriod"/>
            </a:pPr>
            <a:r>
              <a:rPr lang="en" sz="1600">
                <a:solidFill>
                  <a:srgbClr val="FFFFFF"/>
                </a:solidFill>
              </a:rPr>
              <a:t>What do you feel like doing right away?</a:t>
            </a:r>
            <a:endParaRPr sz="1600">
              <a:solidFill>
                <a:srgbClr val="FFFFFF"/>
              </a:solidFill>
            </a:endParaRPr>
          </a:p>
          <a:p>
            <a:pPr indent="-330200" lvl="0" marL="457200" rtl="0" algn="l">
              <a:lnSpc>
                <a:spcPct val="115000"/>
              </a:lnSpc>
              <a:spcBef>
                <a:spcPts val="0"/>
              </a:spcBef>
              <a:spcAft>
                <a:spcPts val="0"/>
              </a:spcAft>
              <a:buClr>
                <a:srgbClr val="FFFFFF"/>
              </a:buClr>
              <a:buSzPts val="1600"/>
              <a:buAutoNum type="arabicPeriod"/>
            </a:pPr>
            <a:r>
              <a:rPr lang="en" sz="1600">
                <a:solidFill>
                  <a:srgbClr val="FFFFFF"/>
                </a:solidFill>
              </a:rPr>
              <a:t>What could you do instead to be wise and make things better?</a:t>
            </a:r>
            <a:endParaRPr sz="1600">
              <a:solidFill>
                <a:srgbClr val="FFFFFF"/>
              </a:solidFill>
            </a:endParaRPr>
          </a:p>
        </p:txBody>
      </p:sp>
      <p:grpSp>
        <p:nvGrpSpPr>
          <p:cNvPr id="725" name="Google Shape;725;p96"/>
          <p:cNvGrpSpPr/>
          <p:nvPr/>
        </p:nvGrpSpPr>
        <p:grpSpPr>
          <a:xfrm>
            <a:off x="4375121" y="644843"/>
            <a:ext cx="4551725" cy="3611664"/>
            <a:chOff x="3873392" y="298421"/>
            <a:chExt cx="5008500" cy="3948900"/>
          </a:xfrm>
        </p:grpSpPr>
        <p:sp>
          <p:nvSpPr>
            <p:cNvPr id="726" name="Google Shape;726;p96"/>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27" name="Google Shape;727;p96"/>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descr="30-second timer with no repeats. This countdown timer starts immediately and alerts you when the 30-second timer is complete with a triple beep. The background indicates progress by switching between red and blue.&#10;&#10;Our timers are big, bold, and beautiful. They look extremely professional in any environment. The main display shows how many seconds are remaining in the current interval. The background reveals the next interval by colour while also indicating the progress through the current interval. The top display tells you the total time elapsed and remaining for the workout and the name of the current interval.&#10;&#10;Let us know what you used this timer for. And feel free to leave requests for timers in the comments below. &#10;&#10;⏱ Check out our interval timer videos:&#10;https://www.youtube.com/playlist?list=PL5PrGVx5TpT-6cGRqbwqgXezRB1iDTGCD&#10;&#10;⏱ Check out our interval timer videos:&#10;https://youtube.com/playlist?list=PL5PrGVx5TpT8p3uCuBN8JjzPc1v0Oq4cy&#10;&#10;🔴 Subscribe for more timers:&#10;https://www.youtube.com/SecondsIntervalTimer?sub_confirmation=1&#10;&#10;#30seconds #countdown #timer" id="728" name="Google Shape;728;p96" title="30 Second Timer">
            <a:hlinkClick r:id="rId4"/>
          </p:cNvPr>
          <p:cNvPicPr preferRelativeResize="0"/>
          <p:nvPr/>
        </p:nvPicPr>
        <p:blipFill>
          <a:blip r:embed="rId5">
            <a:alphaModFix/>
          </a:blip>
          <a:stretch>
            <a:fillRect/>
          </a:stretch>
        </p:blipFill>
        <p:spPr>
          <a:xfrm>
            <a:off x="4908688" y="1470638"/>
            <a:ext cx="3484600" cy="1960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728"/>
                                        </p:tgtEl>
                                        <p:attrNameLst>
                                          <p:attrName>style.visibility</p:attrName>
                                        </p:attrNameLst>
                                      </p:cBhvr>
                                      <p:to>
                                        <p:strVal val="visible"/>
                                      </p:to>
                                    </p:set>
                                    <p:animEffect filter="fade" transition="in">
                                      <p:cBhvr>
                                        <p:cTn dur="1000"/>
                                        <p:tgtEl>
                                          <p:spTgt spid="7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2" name="Shape 732"/>
        <p:cNvGrpSpPr/>
        <p:nvPr/>
      </p:nvGrpSpPr>
      <p:grpSpPr>
        <a:xfrm>
          <a:off x="0" y="0"/>
          <a:ext cx="0" cy="0"/>
          <a:chOff x="0" y="0"/>
          <a:chExt cx="0" cy="0"/>
        </a:xfrm>
      </p:grpSpPr>
      <p:pic>
        <p:nvPicPr>
          <p:cNvPr id="733" name="Google Shape;733;p97"/>
          <p:cNvPicPr preferRelativeResize="0"/>
          <p:nvPr/>
        </p:nvPicPr>
        <p:blipFill>
          <a:blip r:embed="rId3">
            <a:alphaModFix/>
          </a:blip>
          <a:stretch>
            <a:fillRect/>
          </a:stretch>
        </p:blipFill>
        <p:spPr>
          <a:xfrm>
            <a:off x="0" y="0"/>
            <a:ext cx="9144000" cy="5143511"/>
          </a:xfrm>
          <a:prstGeom prst="rect">
            <a:avLst/>
          </a:prstGeom>
          <a:noFill/>
          <a:ln>
            <a:noFill/>
          </a:ln>
        </p:spPr>
      </p:pic>
      <p:sp>
        <p:nvSpPr>
          <p:cNvPr id="734" name="Google Shape;734;p97"/>
          <p:cNvSpPr txBox="1"/>
          <p:nvPr/>
        </p:nvSpPr>
        <p:spPr>
          <a:xfrm>
            <a:off x="2064750" y="61800"/>
            <a:ext cx="5014500" cy="8004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4000">
                <a:solidFill>
                  <a:srgbClr val="333333"/>
                </a:solidFill>
              </a:rPr>
              <a:t>Little Acts of Love</a:t>
            </a:r>
            <a:endParaRPr sz="4000"/>
          </a:p>
        </p:txBody>
      </p:sp>
      <p:sp>
        <p:nvSpPr>
          <p:cNvPr id="735" name="Google Shape;735;p97"/>
          <p:cNvSpPr txBox="1"/>
          <p:nvPr/>
        </p:nvSpPr>
        <p:spPr>
          <a:xfrm>
            <a:off x="738450" y="874075"/>
            <a:ext cx="77625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333333"/>
                </a:solidFill>
              </a:rPr>
              <a:t>Each week of Lent, we are focusing on building a stronger relationship with God through virtues. Here are some little acts of love you can do this week to strengthen your love of neighbors..</a:t>
            </a:r>
            <a:endParaRPr/>
          </a:p>
        </p:txBody>
      </p:sp>
      <p:sp>
        <p:nvSpPr>
          <p:cNvPr id="736" name="Google Shape;736;p97"/>
          <p:cNvSpPr txBox="1"/>
          <p:nvPr/>
        </p:nvSpPr>
        <p:spPr>
          <a:xfrm>
            <a:off x="1594475" y="2409400"/>
            <a:ext cx="136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Pray before tough choices: 'God, help me decide wisely.'</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Start your day praying for guidance and wise decisions.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Reflect on Bible stories about wisdom and God’s guidance.</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737" name="Google Shape;737;p97"/>
          <p:cNvSpPr txBox="1"/>
          <p:nvPr/>
        </p:nvSpPr>
        <p:spPr>
          <a:xfrm>
            <a:off x="3646150" y="2463500"/>
            <a:ext cx="16977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Fast from impulsive actions by asking, 'What would Jesus do?'</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Fast from wasting time by choosing growth-focused activities.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Clr>
                <a:schemeClr val="dk1"/>
              </a:buClr>
              <a:buSzPts val="1100"/>
              <a:buFont typeface="Arial"/>
              <a:buNone/>
            </a:pPr>
            <a:r>
              <a:rPr lang="en" sz="1100">
                <a:solidFill>
                  <a:schemeClr val="lt1"/>
                </a:solidFill>
              </a:rPr>
              <a:t>Fast from frustration by focusing on lessons from challenges.</a:t>
            </a:r>
            <a:endParaRPr sz="1100">
              <a:solidFill>
                <a:schemeClr val="lt1"/>
              </a:solidFill>
            </a:endParaRPr>
          </a:p>
          <a:p>
            <a:pPr indent="0" lvl="0" marL="0" rtl="0" algn="l">
              <a:spcBef>
                <a:spcPts val="0"/>
              </a:spcBef>
              <a:spcAft>
                <a:spcPts val="0"/>
              </a:spcAft>
              <a:buNone/>
            </a:pPr>
            <a:r>
              <a:t/>
            </a:r>
            <a:endParaRPr sz="1100">
              <a:solidFill>
                <a:schemeClr val="lt1"/>
              </a:solidFill>
            </a:endParaRPr>
          </a:p>
        </p:txBody>
      </p:sp>
      <p:sp>
        <p:nvSpPr>
          <p:cNvPr id="738" name="Google Shape;738;p97"/>
          <p:cNvSpPr txBox="1"/>
          <p:nvPr/>
        </p:nvSpPr>
        <p:spPr>
          <a:xfrm>
            <a:off x="5864075" y="2463500"/>
            <a:ext cx="1493400" cy="190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100">
                <a:solidFill>
                  <a:schemeClr val="lt1"/>
                </a:solidFill>
              </a:rPr>
              <a:t>Write or draw a wise choice daily and share it.</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Spend time with someone who helps you make wise choices.</a:t>
            </a:r>
            <a:endParaRPr sz="1100">
              <a:solidFill>
                <a:schemeClr val="lt1"/>
              </a:solidFill>
            </a:endParaRPr>
          </a:p>
          <a:p>
            <a:pPr indent="0" lvl="0" marL="0" rtl="0" algn="l">
              <a:spcBef>
                <a:spcPts val="0"/>
              </a:spcBef>
              <a:spcAft>
                <a:spcPts val="0"/>
              </a:spcAft>
              <a:buClr>
                <a:schemeClr val="dk1"/>
              </a:buClr>
              <a:buSzPts val="1100"/>
              <a:buFont typeface="Arial"/>
              <a:buNone/>
            </a:pPr>
            <a:r>
              <a:t/>
            </a:r>
            <a:endParaRPr sz="1100">
              <a:solidFill>
                <a:schemeClr val="lt1"/>
              </a:solidFill>
            </a:endParaRPr>
          </a:p>
          <a:p>
            <a:pPr indent="0" lvl="0" marL="0" rtl="0" algn="l">
              <a:spcBef>
                <a:spcPts val="0"/>
              </a:spcBef>
              <a:spcAft>
                <a:spcPts val="0"/>
              </a:spcAft>
              <a:buNone/>
            </a:pPr>
            <a:r>
              <a:rPr lang="en" sz="1100">
                <a:solidFill>
                  <a:schemeClr val="lt1"/>
                </a:solidFill>
              </a:rPr>
              <a:t>Teach a Bible verse about wisdom and discuss its meaning.</a:t>
            </a:r>
            <a:endParaRPr sz="1100">
              <a:solidFill>
                <a:schemeClr val="lt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2" name="Shape 742"/>
        <p:cNvGrpSpPr/>
        <p:nvPr/>
      </p:nvGrpSpPr>
      <p:grpSpPr>
        <a:xfrm>
          <a:off x="0" y="0"/>
          <a:ext cx="0" cy="0"/>
          <a:chOff x="0" y="0"/>
          <a:chExt cx="0" cy="0"/>
        </a:xfrm>
      </p:grpSpPr>
      <p:pic>
        <p:nvPicPr>
          <p:cNvPr id="743" name="Google Shape;743;p98"/>
          <p:cNvPicPr preferRelativeResize="0"/>
          <p:nvPr/>
        </p:nvPicPr>
        <p:blipFill>
          <a:blip r:embed="rId3">
            <a:alphaModFix/>
          </a:blip>
          <a:stretch>
            <a:fillRect/>
          </a:stretch>
        </p:blipFill>
        <p:spPr>
          <a:xfrm>
            <a:off x="13" y="0"/>
            <a:ext cx="9143981" cy="5143500"/>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7" name="Shape 747"/>
        <p:cNvGrpSpPr/>
        <p:nvPr/>
      </p:nvGrpSpPr>
      <p:grpSpPr>
        <a:xfrm>
          <a:off x="0" y="0"/>
          <a:ext cx="0" cy="0"/>
          <a:chOff x="0" y="0"/>
          <a:chExt cx="0" cy="0"/>
        </a:xfrm>
      </p:grpSpPr>
      <p:pic>
        <p:nvPicPr>
          <p:cNvPr id="748" name="Google Shape;748;p99"/>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49" name="Google Shape;749;p99"/>
          <p:cNvSpPr txBox="1"/>
          <p:nvPr/>
        </p:nvSpPr>
        <p:spPr>
          <a:xfrm>
            <a:off x="354400" y="347025"/>
            <a:ext cx="8058600" cy="3694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chemeClr val="lt1"/>
                </a:solidFill>
              </a:rPr>
              <a:t>Teacher Only (Prep for Charity Lesson)</a:t>
            </a:r>
            <a:endParaRPr b="1" sz="30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lang="en" sz="1800">
                <a:solidFill>
                  <a:schemeClr val="lt1"/>
                </a:solidFill>
              </a:rPr>
              <a:t>All the teacher notes and scripts are in the speaker notes of each slide.</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Items you will need for the activity:</a:t>
            </a:r>
            <a:endParaRPr b="1" sz="1800">
              <a:solidFill>
                <a:schemeClr val="lt1"/>
              </a:solidFill>
            </a:endParaRPr>
          </a:p>
          <a:p>
            <a:pPr indent="0" lvl="0" marL="0" rtl="0" algn="l">
              <a:spcBef>
                <a:spcPts val="0"/>
              </a:spcBef>
              <a:spcAft>
                <a:spcPts val="0"/>
              </a:spcAft>
              <a:buNone/>
            </a:pPr>
            <a:r>
              <a:rPr lang="en" sz="1800">
                <a:solidFill>
                  <a:schemeClr val="lt1"/>
                </a:solidFill>
              </a:rPr>
              <a:t>Sticky notes</a:t>
            </a:r>
            <a:endParaRPr sz="1800">
              <a:solidFill>
                <a:schemeClr val="lt1"/>
              </a:solidFill>
            </a:endParaRPr>
          </a:p>
          <a:p>
            <a:pPr indent="0" lvl="0" marL="0" rtl="0" algn="l">
              <a:spcBef>
                <a:spcPts val="0"/>
              </a:spcBef>
              <a:spcAft>
                <a:spcPts val="0"/>
              </a:spcAft>
              <a:buNone/>
            </a:pPr>
            <a:r>
              <a:rPr lang="en" sz="1800">
                <a:solidFill>
                  <a:schemeClr val="lt1"/>
                </a:solidFill>
              </a:rPr>
              <a:t>Food for the class (see slide on Charity in Action for details)</a:t>
            </a:r>
            <a:endParaRPr sz="1800">
              <a:solidFill>
                <a:schemeClr val="lt1"/>
              </a:solidFill>
            </a:endParaRPr>
          </a:p>
          <a:p>
            <a:pPr indent="0" lvl="0" marL="0" rtl="0" algn="l">
              <a:spcBef>
                <a:spcPts val="0"/>
              </a:spcBef>
              <a:spcAft>
                <a:spcPts val="0"/>
              </a:spcAft>
              <a:buNone/>
            </a:pPr>
            <a:r>
              <a:rPr lang="en" sz="1800">
                <a:solidFill>
                  <a:schemeClr val="lt1"/>
                </a:solidFill>
              </a:rPr>
              <a:t>Blank paper for each student and something to write with</a:t>
            </a:r>
            <a:endParaRPr sz="1800">
              <a:solidFill>
                <a:schemeClr val="lt1"/>
              </a:solidFill>
            </a:endParaRPr>
          </a:p>
          <a:p>
            <a:pPr indent="0" lvl="0" marL="0" rtl="0" algn="l">
              <a:spcBef>
                <a:spcPts val="0"/>
              </a:spcBef>
              <a:spcAft>
                <a:spcPts val="0"/>
              </a:spcAft>
              <a:buNone/>
            </a:pPr>
            <a:r>
              <a:t/>
            </a:r>
            <a:endParaRPr sz="1800">
              <a:solidFill>
                <a:schemeClr val="lt1"/>
              </a:solidFill>
            </a:endParaRPr>
          </a:p>
          <a:p>
            <a:pPr indent="0" lvl="0" marL="0" rtl="0" algn="l">
              <a:spcBef>
                <a:spcPts val="0"/>
              </a:spcBef>
              <a:spcAft>
                <a:spcPts val="0"/>
              </a:spcAft>
              <a:buNone/>
            </a:pPr>
            <a:r>
              <a:rPr b="1" lang="en" sz="1800">
                <a:solidFill>
                  <a:schemeClr val="lt1"/>
                </a:solidFill>
              </a:rPr>
              <a:t>Print:</a:t>
            </a:r>
            <a:endParaRPr b="1" sz="1800">
              <a:solidFill>
                <a:schemeClr val="lt1"/>
              </a:solidFill>
            </a:endParaRPr>
          </a:p>
          <a:p>
            <a:pPr indent="0" lvl="0" marL="0" rtl="0" algn="l">
              <a:spcBef>
                <a:spcPts val="0"/>
              </a:spcBef>
              <a:spcAft>
                <a:spcPts val="0"/>
              </a:spcAft>
              <a:buNone/>
            </a:pPr>
            <a:r>
              <a:rPr lang="en" sz="1800">
                <a:solidFill>
                  <a:schemeClr val="lt1"/>
                </a:solidFill>
              </a:rPr>
              <a:t>Charity Cross Activity</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pic>
        <p:nvPicPr>
          <p:cNvPr id="754" name="Google Shape;754;p100"/>
          <p:cNvPicPr preferRelativeResize="0"/>
          <p:nvPr/>
        </p:nvPicPr>
        <p:blipFill>
          <a:blip r:embed="rId3">
            <a:alphaModFix/>
          </a:blip>
          <a:stretch>
            <a:fillRect/>
          </a:stretch>
        </p:blipFill>
        <p:spPr>
          <a:xfrm>
            <a:off x="0" y="-10"/>
            <a:ext cx="9144000" cy="5143511"/>
          </a:xfrm>
          <a:prstGeom prst="rect">
            <a:avLst/>
          </a:prstGeom>
          <a:noFill/>
          <a:ln>
            <a:noFill/>
          </a:ln>
        </p:spPr>
      </p:pic>
      <p:sp>
        <p:nvSpPr>
          <p:cNvPr id="755" name="Google Shape;755;p100"/>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756" name="Google Shape;756;p100"/>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0" name="Shape 760"/>
        <p:cNvGrpSpPr/>
        <p:nvPr/>
      </p:nvGrpSpPr>
      <p:grpSpPr>
        <a:xfrm>
          <a:off x="0" y="0"/>
          <a:ext cx="0" cy="0"/>
          <a:chOff x="0" y="0"/>
          <a:chExt cx="0" cy="0"/>
        </a:xfrm>
      </p:grpSpPr>
      <p:pic>
        <p:nvPicPr>
          <p:cNvPr id="761" name="Google Shape;761;p101"/>
          <p:cNvPicPr preferRelativeResize="0"/>
          <p:nvPr/>
        </p:nvPicPr>
        <p:blipFill>
          <a:blip r:embed="rId3">
            <a:alphaModFix/>
          </a:blip>
          <a:stretch>
            <a:fillRect/>
          </a:stretch>
        </p:blipFill>
        <p:spPr>
          <a:xfrm>
            <a:off x="0" y="0"/>
            <a:ext cx="9144000" cy="5143511"/>
          </a:xfrm>
          <a:prstGeom prst="rect">
            <a:avLst/>
          </a:prstGeom>
          <a:noFill/>
          <a:ln>
            <a:noFill/>
          </a:ln>
        </p:spPr>
      </p:pic>
      <p:sp>
        <p:nvSpPr>
          <p:cNvPr id="762" name="Google Shape;762;p101"/>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Last Week:</a:t>
            </a:r>
            <a:endParaRPr b="1" sz="2800">
              <a:solidFill>
                <a:schemeClr val="lt1"/>
              </a:solidFill>
            </a:endParaRPr>
          </a:p>
          <a:p>
            <a:pPr indent="0" lvl="0" marL="0" rtl="0" algn="ctr">
              <a:spcBef>
                <a:spcPts val="0"/>
              </a:spcBef>
              <a:spcAft>
                <a:spcPts val="0"/>
              </a:spcAft>
              <a:buNone/>
            </a:pPr>
            <a:r>
              <a:rPr b="1" lang="en" sz="2800">
                <a:solidFill>
                  <a:schemeClr val="lt1"/>
                </a:solidFill>
              </a:rPr>
              <a:t>Little Acts of Love</a:t>
            </a:r>
            <a:endParaRPr b="1" sz="2800">
              <a:solidFill>
                <a:schemeClr val="lt1"/>
              </a:solidFill>
            </a:endParaRPr>
          </a:p>
        </p:txBody>
      </p:sp>
      <p:pic>
        <p:nvPicPr>
          <p:cNvPr id="763" name="Google Shape;763;p101"/>
          <p:cNvPicPr preferRelativeResize="0"/>
          <p:nvPr/>
        </p:nvPicPr>
        <p:blipFill rotWithShape="1">
          <a:blip r:embed="rId4">
            <a:alphaModFix/>
          </a:blip>
          <a:srcRect b="0" l="0" r="39933" t="0"/>
          <a:stretch/>
        </p:blipFill>
        <p:spPr>
          <a:xfrm>
            <a:off x="4546388" y="2109850"/>
            <a:ext cx="4480425" cy="2057850"/>
          </a:xfrm>
          <a:prstGeom prst="rect">
            <a:avLst/>
          </a:prstGeom>
          <a:noFill/>
          <a:ln>
            <a:noFill/>
          </a:ln>
        </p:spPr>
      </p:pic>
      <p:sp>
        <p:nvSpPr>
          <p:cNvPr id="764" name="Google Shape;764;p101"/>
          <p:cNvSpPr txBox="1"/>
          <p:nvPr/>
        </p:nvSpPr>
        <p:spPr>
          <a:xfrm>
            <a:off x="4738638" y="14320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Clr>
                <a:schemeClr val="dk1"/>
              </a:buClr>
              <a:buSzPts val="1100"/>
              <a:buFont typeface="Arial"/>
              <a:buNone/>
            </a:pPr>
            <a:r>
              <a:rPr lang="en">
                <a:solidFill>
                  <a:schemeClr val="lt1"/>
                </a:solidFill>
              </a:rPr>
              <a:t>Reflect on a small act of wisdom you demonstrated last week that made you feel proud, and write it down.</a:t>
            </a:r>
            <a:endParaRPr>
              <a:solidFill>
                <a:srgbClr val="FFFFFF"/>
              </a:solidFill>
            </a:endParaRPr>
          </a:p>
        </p:txBody>
      </p:sp>
      <p:pic>
        <p:nvPicPr>
          <p:cNvPr id="765" name="Google Shape;765;p101"/>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9" name="Shape 769"/>
        <p:cNvGrpSpPr/>
        <p:nvPr/>
      </p:nvGrpSpPr>
      <p:grpSpPr>
        <a:xfrm>
          <a:off x="0" y="0"/>
          <a:ext cx="0" cy="0"/>
          <a:chOff x="0" y="0"/>
          <a:chExt cx="0" cy="0"/>
        </a:xfrm>
      </p:grpSpPr>
      <p:pic>
        <p:nvPicPr>
          <p:cNvPr id="770" name="Google Shape;770;p102"/>
          <p:cNvPicPr preferRelativeResize="0"/>
          <p:nvPr/>
        </p:nvPicPr>
        <p:blipFill>
          <a:blip r:embed="rId3">
            <a:alphaModFix/>
          </a:blip>
          <a:stretch>
            <a:fillRect/>
          </a:stretch>
        </p:blipFill>
        <p:spPr>
          <a:xfrm>
            <a:off x="0" y="0"/>
            <a:ext cx="9144000" cy="5143511"/>
          </a:xfrm>
          <a:prstGeom prst="rect">
            <a:avLst/>
          </a:prstGeom>
          <a:noFill/>
          <a:ln>
            <a:noFill/>
          </a:ln>
        </p:spPr>
      </p:pic>
      <p:sp>
        <p:nvSpPr>
          <p:cNvPr id="771" name="Google Shape;771;p102"/>
          <p:cNvSpPr txBox="1"/>
          <p:nvPr/>
        </p:nvSpPr>
        <p:spPr>
          <a:xfrm>
            <a:off x="400375" y="213875"/>
            <a:ext cx="3829500" cy="34170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lnSpc>
                <a:spcPct val="150000"/>
              </a:lnSpc>
              <a:spcBef>
                <a:spcPts val="0"/>
              </a:spcBef>
              <a:spcAft>
                <a:spcPts val="0"/>
              </a:spcAft>
              <a:buClr>
                <a:schemeClr val="dk1"/>
              </a:buClr>
              <a:buSzPts val="1100"/>
              <a:buFont typeface="Arial"/>
              <a:buNone/>
            </a:pPr>
            <a:r>
              <a:rPr b="1" lang="en" sz="3000">
                <a:solidFill>
                  <a:schemeClr val="lt1"/>
                </a:solidFill>
              </a:rPr>
              <a:t>Faith	 </a:t>
            </a:r>
            <a:endParaRPr b="1" sz="3000">
              <a:solidFill>
                <a:schemeClr val="lt1"/>
              </a:solidFill>
            </a:endParaRPr>
          </a:p>
          <a:p>
            <a:pPr indent="0" lvl="0" marL="0" rtl="0" algn="l">
              <a:lnSpc>
                <a:spcPct val="150000"/>
              </a:lnSpc>
              <a:spcBef>
                <a:spcPts val="0"/>
              </a:spcBef>
              <a:spcAft>
                <a:spcPts val="0"/>
              </a:spcAft>
              <a:buClr>
                <a:schemeClr val="dk1"/>
              </a:buClr>
              <a:buSzPts val="1100"/>
              <a:buFont typeface="Arial"/>
              <a:buNone/>
            </a:pPr>
            <a:r>
              <a:rPr b="1" lang="en" sz="3000">
                <a:solidFill>
                  <a:schemeClr val="lt1"/>
                </a:solidFill>
              </a:rPr>
              <a:t>Hope   </a:t>
            </a:r>
            <a:endParaRPr b="1" sz="3000">
              <a:solidFill>
                <a:schemeClr val="lt1"/>
              </a:solidFill>
            </a:endParaRPr>
          </a:p>
          <a:p>
            <a:pPr indent="0" lvl="0" marL="0" rtl="0" algn="l">
              <a:lnSpc>
                <a:spcPct val="150000"/>
              </a:lnSpc>
              <a:spcBef>
                <a:spcPts val="0"/>
              </a:spcBef>
              <a:spcAft>
                <a:spcPts val="0"/>
              </a:spcAft>
              <a:buClr>
                <a:schemeClr val="dk1"/>
              </a:buClr>
              <a:buSzPts val="1100"/>
              <a:buFont typeface="Arial"/>
              <a:buNone/>
            </a:pPr>
            <a:r>
              <a:rPr b="1" lang="en" sz="3000">
                <a:solidFill>
                  <a:schemeClr val="lt1"/>
                </a:solidFill>
              </a:rPr>
              <a:t>Justice   </a:t>
            </a:r>
            <a:endParaRPr b="1" sz="3000">
              <a:solidFill>
                <a:schemeClr val="lt1"/>
              </a:solidFill>
            </a:endParaRPr>
          </a:p>
          <a:p>
            <a:pPr indent="0" lvl="0" marL="0" rtl="0" algn="l">
              <a:lnSpc>
                <a:spcPct val="150000"/>
              </a:lnSpc>
              <a:spcBef>
                <a:spcPts val="0"/>
              </a:spcBef>
              <a:spcAft>
                <a:spcPts val="0"/>
              </a:spcAft>
              <a:buClr>
                <a:schemeClr val="dk1"/>
              </a:buClr>
              <a:buSzPts val="1100"/>
              <a:buFont typeface="Arial"/>
              <a:buNone/>
            </a:pPr>
            <a:r>
              <a:rPr b="1" lang="en" sz="3000">
                <a:solidFill>
                  <a:schemeClr val="lt1"/>
                </a:solidFill>
              </a:rPr>
              <a:t>Love of Neighbor   </a:t>
            </a:r>
            <a:endParaRPr b="1" sz="3000">
              <a:solidFill>
                <a:schemeClr val="lt1"/>
              </a:solidFill>
            </a:endParaRPr>
          </a:p>
          <a:p>
            <a:pPr indent="0" lvl="0" marL="0" rtl="0" algn="l">
              <a:lnSpc>
                <a:spcPct val="150000"/>
              </a:lnSpc>
              <a:spcBef>
                <a:spcPts val="0"/>
              </a:spcBef>
              <a:spcAft>
                <a:spcPts val="0"/>
              </a:spcAft>
              <a:buClr>
                <a:schemeClr val="dk1"/>
              </a:buClr>
              <a:buSzPts val="1100"/>
              <a:buFont typeface="Arial"/>
              <a:buNone/>
            </a:pPr>
            <a:r>
              <a:rPr b="1" lang="en" sz="3000">
                <a:solidFill>
                  <a:schemeClr val="lt1"/>
                </a:solidFill>
              </a:rPr>
              <a:t>Wisdom</a:t>
            </a:r>
            <a:endParaRPr b="1" sz="3000">
              <a:solidFill>
                <a:schemeClr val="lt1"/>
              </a:solidFill>
            </a:endParaRPr>
          </a:p>
        </p:txBody>
      </p:sp>
      <p:sp>
        <p:nvSpPr>
          <p:cNvPr id="772" name="Google Shape;772;p102"/>
          <p:cNvSpPr txBox="1"/>
          <p:nvPr/>
        </p:nvSpPr>
        <p:spPr>
          <a:xfrm>
            <a:off x="1579013" y="1053475"/>
            <a:ext cx="4095900" cy="4002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t/>
            </a:r>
            <a:endParaRPr>
              <a:solidFill>
                <a:srgbClr val="FFFFFF"/>
              </a:solidFill>
            </a:endParaRPr>
          </a:p>
        </p:txBody>
      </p:sp>
      <p:sp>
        <p:nvSpPr>
          <p:cNvPr id="773" name="Google Shape;773;p102"/>
          <p:cNvSpPr txBox="1"/>
          <p:nvPr/>
        </p:nvSpPr>
        <p:spPr>
          <a:xfrm>
            <a:off x="436825" y="3494550"/>
            <a:ext cx="3756600" cy="786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4400">
                <a:solidFill>
                  <a:schemeClr val="lt1"/>
                </a:solidFill>
              </a:rPr>
              <a:t>CHARITY</a:t>
            </a:r>
            <a:endParaRPr b="1" sz="4400">
              <a:solidFill>
                <a:schemeClr val="lt1"/>
              </a:solidFill>
            </a:endParaRPr>
          </a:p>
        </p:txBody>
      </p:sp>
      <p:pic>
        <p:nvPicPr>
          <p:cNvPr id="774" name="Google Shape;774;p102"/>
          <p:cNvPicPr preferRelativeResize="0"/>
          <p:nvPr/>
        </p:nvPicPr>
        <p:blipFill rotWithShape="1">
          <a:blip r:embed="rId4">
            <a:alphaModFix/>
          </a:blip>
          <a:srcRect b="15432" l="3378" r="13428" t="10236"/>
          <a:stretch/>
        </p:blipFill>
        <p:spPr>
          <a:xfrm>
            <a:off x="4484625" y="-12"/>
            <a:ext cx="4659376" cy="4557875"/>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8" name="Shape 778"/>
        <p:cNvGrpSpPr/>
        <p:nvPr/>
      </p:nvGrpSpPr>
      <p:grpSpPr>
        <a:xfrm>
          <a:off x="0" y="0"/>
          <a:ext cx="0" cy="0"/>
          <a:chOff x="0" y="0"/>
          <a:chExt cx="0" cy="0"/>
        </a:xfrm>
      </p:grpSpPr>
      <p:pic>
        <p:nvPicPr>
          <p:cNvPr id="779" name="Google Shape;779;p103"/>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80" name="Google Shape;780;p103"/>
          <p:cNvSpPr txBox="1"/>
          <p:nvPr/>
        </p:nvSpPr>
        <p:spPr>
          <a:xfrm>
            <a:off x="707025" y="125075"/>
            <a:ext cx="38649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Charity</a:t>
            </a:r>
            <a:endParaRPr sz="3000"/>
          </a:p>
        </p:txBody>
      </p:sp>
      <p:sp>
        <p:nvSpPr>
          <p:cNvPr id="781" name="Google Shape;781;p103"/>
          <p:cNvSpPr txBox="1"/>
          <p:nvPr/>
        </p:nvSpPr>
        <p:spPr>
          <a:xfrm>
            <a:off x="707025" y="1602575"/>
            <a:ext cx="3000000" cy="3924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400"/>
              </a:spcBef>
              <a:spcAft>
                <a:spcPts val="1000"/>
              </a:spcAft>
              <a:buNone/>
            </a:pPr>
            <a:r>
              <a:t/>
            </a:r>
            <a:endParaRPr sz="1350">
              <a:solidFill>
                <a:srgbClr val="FFFFFF"/>
              </a:solidFill>
            </a:endParaRPr>
          </a:p>
        </p:txBody>
      </p:sp>
      <p:grpSp>
        <p:nvGrpSpPr>
          <p:cNvPr id="782" name="Google Shape;782;p103"/>
          <p:cNvGrpSpPr/>
          <p:nvPr/>
        </p:nvGrpSpPr>
        <p:grpSpPr>
          <a:xfrm>
            <a:off x="647414" y="996334"/>
            <a:ext cx="3924160" cy="3188342"/>
            <a:chOff x="3873392" y="298421"/>
            <a:chExt cx="5008500" cy="3948900"/>
          </a:xfrm>
        </p:grpSpPr>
        <p:sp>
          <p:nvSpPr>
            <p:cNvPr id="783" name="Google Shape;783;p103"/>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84" name="Google Shape;784;p103"/>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785" name="Google Shape;785;p103"/>
          <p:cNvPicPr preferRelativeResize="0"/>
          <p:nvPr/>
        </p:nvPicPr>
        <p:blipFill>
          <a:blip r:embed="rId4">
            <a:alphaModFix/>
          </a:blip>
          <a:stretch>
            <a:fillRect/>
          </a:stretch>
        </p:blipFill>
        <p:spPr>
          <a:xfrm>
            <a:off x="1060848" y="1195400"/>
            <a:ext cx="3157252" cy="275269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pic>
        <p:nvPicPr>
          <p:cNvPr id="160" name="Google Shape;160;p3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161" name="Google Shape;161;p32"/>
          <p:cNvSpPr txBox="1"/>
          <p:nvPr/>
        </p:nvSpPr>
        <p:spPr>
          <a:xfrm>
            <a:off x="707025" y="311350"/>
            <a:ext cx="52134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Strength in Almsgiving</a:t>
            </a:r>
            <a:endParaRPr sz="3000"/>
          </a:p>
        </p:txBody>
      </p:sp>
      <p:sp>
        <p:nvSpPr>
          <p:cNvPr id="162" name="Google Shape;162;p32"/>
          <p:cNvSpPr txBox="1"/>
          <p:nvPr/>
        </p:nvSpPr>
        <p:spPr>
          <a:xfrm>
            <a:off x="707025" y="982200"/>
            <a:ext cx="3000000" cy="34854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400"/>
              </a:spcBef>
              <a:spcAft>
                <a:spcPts val="0"/>
              </a:spcAft>
              <a:buNone/>
            </a:pPr>
            <a:r>
              <a:rPr lang="en">
                <a:solidFill>
                  <a:srgbClr val="FFFFFF"/>
                </a:solidFill>
              </a:rPr>
              <a:t>Giving to others expresses love and compassion for those in need, fulfilling Jesus' call to care for one another.</a:t>
            </a:r>
            <a:endParaRPr>
              <a:solidFill>
                <a:srgbClr val="FFFFFF"/>
              </a:solidFill>
            </a:endParaRPr>
          </a:p>
          <a:p>
            <a:pPr indent="0" lvl="0" marL="0" rtl="0" algn="l">
              <a:lnSpc>
                <a:spcPct val="115000"/>
              </a:lnSpc>
              <a:spcBef>
                <a:spcPts val="1400"/>
              </a:spcBef>
              <a:spcAft>
                <a:spcPts val="0"/>
              </a:spcAft>
              <a:buNone/>
            </a:pPr>
            <a:r>
              <a:rPr lang="en">
                <a:solidFill>
                  <a:srgbClr val="FFFFFF"/>
                </a:solidFill>
              </a:rPr>
              <a:t>When we give to others, we are demonstrating justice that pleases God.</a:t>
            </a:r>
            <a:endParaRPr>
              <a:solidFill>
                <a:srgbClr val="FFFFFF"/>
              </a:solidFill>
            </a:endParaRPr>
          </a:p>
          <a:p>
            <a:pPr indent="0" lvl="0" marL="0" rtl="0" algn="l">
              <a:lnSpc>
                <a:spcPct val="115000"/>
              </a:lnSpc>
              <a:spcBef>
                <a:spcPts val="1400"/>
              </a:spcBef>
              <a:spcAft>
                <a:spcPts val="1000"/>
              </a:spcAft>
              <a:buNone/>
            </a:pPr>
            <a:r>
              <a:rPr lang="en">
                <a:solidFill>
                  <a:srgbClr val="FFFFFF"/>
                </a:solidFill>
              </a:rPr>
              <a:t>There is enough in this world for everyone to have what they need. We promote fairness and kindness by sharing what we have to meet the needs of others.</a:t>
            </a:r>
            <a:endParaRPr>
              <a:solidFill>
                <a:srgbClr val="FFFFFF"/>
              </a:solidFill>
            </a:endParaRPr>
          </a:p>
        </p:txBody>
      </p:sp>
      <p:pic>
        <p:nvPicPr>
          <p:cNvPr id="163" name="Google Shape;163;p32"/>
          <p:cNvPicPr preferRelativeResize="0"/>
          <p:nvPr/>
        </p:nvPicPr>
        <p:blipFill rotWithShape="1">
          <a:blip r:embed="rId4">
            <a:alphaModFix/>
          </a:blip>
          <a:srcRect b="0" l="0" r="0" t="0"/>
          <a:stretch/>
        </p:blipFill>
        <p:spPr>
          <a:xfrm>
            <a:off x="4139975" y="991800"/>
            <a:ext cx="4213199" cy="3159900"/>
          </a:xfrm>
          <a:prstGeom prst="rect">
            <a:avLst/>
          </a:prstGeom>
          <a:noFill/>
          <a:ln>
            <a:noFill/>
          </a:ln>
        </p:spPr>
      </p:pic>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pic>
        <p:nvPicPr>
          <p:cNvPr id="790" name="Google Shape;790;p104"/>
          <p:cNvPicPr preferRelativeResize="0"/>
          <p:nvPr/>
        </p:nvPicPr>
        <p:blipFill>
          <a:blip r:embed="rId3">
            <a:alphaModFix/>
          </a:blip>
          <a:stretch>
            <a:fillRect/>
          </a:stretch>
        </p:blipFill>
        <p:spPr>
          <a:xfrm>
            <a:off x="13" y="0"/>
            <a:ext cx="9143981" cy="5143500"/>
          </a:xfrm>
          <a:prstGeom prst="rect">
            <a:avLst/>
          </a:prstGeom>
          <a:noFill/>
          <a:ln>
            <a:noFill/>
          </a:ln>
        </p:spPr>
      </p:pic>
      <p:sp>
        <p:nvSpPr>
          <p:cNvPr id="791" name="Google Shape;791;p104"/>
          <p:cNvSpPr txBox="1"/>
          <p:nvPr/>
        </p:nvSpPr>
        <p:spPr>
          <a:xfrm>
            <a:off x="707025" y="125075"/>
            <a:ext cx="3864900" cy="6465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FFFFFF"/>
                </a:solidFill>
              </a:rPr>
              <a:t>Charity</a:t>
            </a:r>
            <a:endParaRPr sz="3000"/>
          </a:p>
        </p:txBody>
      </p:sp>
      <p:sp>
        <p:nvSpPr>
          <p:cNvPr id="792" name="Google Shape;792;p104"/>
          <p:cNvSpPr txBox="1"/>
          <p:nvPr/>
        </p:nvSpPr>
        <p:spPr>
          <a:xfrm>
            <a:off x="707025" y="1602575"/>
            <a:ext cx="3000000" cy="3924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400"/>
              </a:spcBef>
              <a:spcAft>
                <a:spcPts val="1000"/>
              </a:spcAft>
              <a:buNone/>
            </a:pPr>
            <a:r>
              <a:t/>
            </a:r>
            <a:endParaRPr sz="1350">
              <a:solidFill>
                <a:srgbClr val="FFFFFF"/>
              </a:solidFill>
            </a:endParaRPr>
          </a:p>
        </p:txBody>
      </p:sp>
      <p:grpSp>
        <p:nvGrpSpPr>
          <p:cNvPr id="793" name="Google Shape;793;p104"/>
          <p:cNvGrpSpPr/>
          <p:nvPr/>
        </p:nvGrpSpPr>
        <p:grpSpPr>
          <a:xfrm>
            <a:off x="647414" y="996334"/>
            <a:ext cx="3924160" cy="3188342"/>
            <a:chOff x="3873392" y="298421"/>
            <a:chExt cx="5008500" cy="3948900"/>
          </a:xfrm>
        </p:grpSpPr>
        <p:sp>
          <p:nvSpPr>
            <p:cNvPr id="794" name="Google Shape;794;p104"/>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5" name="Google Shape;795;p104"/>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796" name="Google Shape;796;p104"/>
          <p:cNvPicPr preferRelativeResize="0"/>
          <p:nvPr/>
        </p:nvPicPr>
        <p:blipFill>
          <a:blip r:embed="rId4">
            <a:alphaModFix/>
          </a:blip>
          <a:stretch>
            <a:fillRect/>
          </a:stretch>
        </p:blipFill>
        <p:spPr>
          <a:xfrm>
            <a:off x="1060848" y="1195400"/>
            <a:ext cx="3157252" cy="2752690"/>
          </a:xfrm>
          <a:prstGeom prst="rect">
            <a:avLst/>
          </a:prstGeom>
          <a:noFill/>
          <a:ln>
            <a:noFill/>
          </a:ln>
        </p:spPr>
      </p:pic>
      <p:grpSp>
        <p:nvGrpSpPr>
          <p:cNvPr id="797" name="Google Shape;797;p104"/>
          <p:cNvGrpSpPr/>
          <p:nvPr/>
        </p:nvGrpSpPr>
        <p:grpSpPr>
          <a:xfrm>
            <a:off x="4897189" y="977584"/>
            <a:ext cx="3924160" cy="3188342"/>
            <a:chOff x="3873392" y="298421"/>
            <a:chExt cx="5008500" cy="3948900"/>
          </a:xfrm>
        </p:grpSpPr>
        <p:sp>
          <p:nvSpPr>
            <p:cNvPr id="798" name="Google Shape;798;p104"/>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799" name="Google Shape;799;p104"/>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800" name="Google Shape;800;p104"/>
          <p:cNvPicPr preferRelativeResize="0"/>
          <p:nvPr/>
        </p:nvPicPr>
        <p:blipFill>
          <a:blip r:embed="rId5">
            <a:alphaModFix/>
          </a:blip>
          <a:stretch>
            <a:fillRect/>
          </a:stretch>
        </p:blipFill>
        <p:spPr>
          <a:xfrm>
            <a:off x="5280638" y="1195400"/>
            <a:ext cx="3157275" cy="2752700"/>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4" name="Shape 804"/>
        <p:cNvGrpSpPr/>
        <p:nvPr/>
      </p:nvGrpSpPr>
      <p:grpSpPr>
        <a:xfrm>
          <a:off x="0" y="0"/>
          <a:ext cx="0" cy="0"/>
          <a:chOff x="0" y="0"/>
          <a:chExt cx="0" cy="0"/>
        </a:xfrm>
      </p:grpSpPr>
      <p:pic>
        <p:nvPicPr>
          <p:cNvPr id="805" name="Google Shape;805;p105"/>
          <p:cNvPicPr preferRelativeResize="0"/>
          <p:nvPr/>
        </p:nvPicPr>
        <p:blipFill>
          <a:blip r:embed="rId3">
            <a:alphaModFix/>
          </a:blip>
          <a:stretch>
            <a:fillRect/>
          </a:stretch>
        </p:blipFill>
        <p:spPr>
          <a:xfrm>
            <a:off x="13" y="0"/>
            <a:ext cx="9143981" cy="5143500"/>
          </a:xfrm>
          <a:prstGeom prst="rect">
            <a:avLst/>
          </a:prstGeom>
          <a:noFill/>
          <a:ln>
            <a:noFill/>
          </a:ln>
        </p:spPr>
      </p:pic>
      <p:sp>
        <p:nvSpPr>
          <p:cNvPr id="806" name="Google Shape;806;p105"/>
          <p:cNvSpPr txBox="1"/>
          <p:nvPr/>
        </p:nvSpPr>
        <p:spPr>
          <a:xfrm>
            <a:off x="707025" y="273975"/>
            <a:ext cx="38649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2800">
                <a:solidFill>
                  <a:srgbClr val="FFFFFF"/>
                </a:solidFill>
              </a:rPr>
              <a:t>Putting Charity into Action</a:t>
            </a:r>
            <a:endParaRPr sz="2800"/>
          </a:p>
        </p:txBody>
      </p:sp>
      <p:sp>
        <p:nvSpPr>
          <p:cNvPr id="807" name="Google Shape;807;p105"/>
          <p:cNvSpPr txBox="1"/>
          <p:nvPr/>
        </p:nvSpPr>
        <p:spPr>
          <a:xfrm>
            <a:off x="707025" y="1428200"/>
            <a:ext cx="3465000" cy="2206200"/>
          </a:xfrm>
          <a:prstGeom prst="rect">
            <a:avLst/>
          </a:prstGeom>
          <a:noFill/>
          <a:ln>
            <a:noFill/>
          </a:ln>
        </p:spPr>
        <p:txBody>
          <a:bodyPr anchorCtr="0" anchor="t" bIns="91425" lIns="91425" spcFirstLastPara="1" rIns="91425" wrap="square" tIns="91425">
            <a:spAutoFit/>
          </a:bodyPr>
          <a:lstStyle/>
          <a:p>
            <a:pPr indent="-330200" lvl="0" marL="457200" rtl="0" algn="l">
              <a:lnSpc>
                <a:spcPct val="115000"/>
              </a:lnSpc>
              <a:spcBef>
                <a:spcPts val="1400"/>
              </a:spcBef>
              <a:spcAft>
                <a:spcPts val="0"/>
              </a:spcAft>
              <a:buClr>
                <a:srgbClr val="FFFFFF"/>
              </a:buClr>
              <a:buSzPts val="1600"/>
              <a:buAutoNum type="arabicPeriod"/>
            </a:pPr>
            <a:r>
              <a:rPr lang="en" sz="1600">
                <a:solidFill>
                  <a:srgbClr val="FFFFFF"/>
                </a:solidFill>
              </a:rPr>
              <a:t>How does it feel to get nothing?</a:t>
            </a:r>
            <a:endParaRPr sz="1600">
              <a:solidFill>
                <a:srgbClr val="FFFFFF"/>
              </a:solidFill>
            </a:endParaRPr>
          </a:p>
          <a:p>
            <a:pPr indent="-330200" lvl="0" marL="457200" rtl="0" algn="l">
              <a:lnSpc>
                <a:spcPct val="115000"/>
              </a:lnSpc>
              <a:spcBef>
                <a:spcPts val="1400"/>
              </a:spcBef>
              <a:spcAft>
                <a:spcPts val="0"/>
              </a:spcAft>
              <a:buClr>
                <a:srgbClr val="FFFFFF"/>
              </a:buClr>
              <a:buSzPts val="1600"/>
              <a:buAutoNum type="arabicPeriod"/>
            </a:pPr>
            <a:r>
              <a:rPr lang="en" sz="1600">
                <a:solidFill>
                  <a:srgbClr val="FFFFFF"/>
                </a:solidFill>
              </a:rPr>
              <a:t>How does it feel to get extra when others have none?</a:t>
            </a:r>
            <a:endParaRPr sz="1600">
              <a:solidFill>
                <a:srgbClr val="FFFFFF"/>
              </a:solidFill>
            </a:endParaRPr>
          </a:p>
          <a:p>
            <a:pPr indent="-330200" lvl="0" marL="457200" rtl="0" algn="l">
              <a:lnSpc>
                <a:spcPct val="115000"/>
              </a:lnSpc>
              <a:spcBef>
                <a:spcPts val="1400"/>
              </a:spcBef>
              <a:spcAft>
                <a:spcPts val="1000"/>
              </a:spcAft>
              <a:buClr>
                <a:srgbClr val="FFFFFF"/>
              </a:buClr>
              <a:buSzPts val="1600"/>
              <a:buAutoNum type="arabicPeriod"/>
            </a:pPr>
            <a:r>
              <a:rPr lang="en" sz="1600">
                <a:solidFill>
                  <a:srgbClr val="FFFFFF"/>
                </a:solidFill>
              </a:rPr>
              <a:t>Is there a charitable solution to our problem?</a:t>
            </a:r>
            <a:endParaRPr sz="1600">
              <a:solidFill>
                <a:srgbClr val="FFFFFF"/>
              </a:solidFill>
            </a:endParaRPr>
          </a:p>
        </p:txBody>
      </p:sp>
      <p:grpSp>
        <p:nvGrpSpPr>
          <p:cNvPr id="808" name="Google Shape;808;p105"/>
          <p:cNvGrpSpPr/>
          <p:nvPr/>
        </p:nvGrpSpPr>
        <p:grpSpPr>
          <a:xfrm>
            <a:off x="4374971" y="482418"/>
            <a:ext cx="4551725" cy="3611664"/>
            <a:chOff x="3873392" y="298421"/>
            <a:chExt cx="5008500" cy="3948900"/>
          </a:xfrm>
        </p:grpSpPr>
        <p:sp>
          <p:nvSpPr>
            <p:cNvPr id="809" name="Google Shape;809;p105"/>
            <p:cNvSpPr/>
            <p:nvPr/>
          </p:nvSpPr>
          <p:spPr>
            <a:xfrm>
              <a:off x="3873392" y="298421"/>
              <a:ext cx="5008500" cy="39489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810" name="Google Shape;810;p105"/>
            <p:cNvSpPr/>
            <p:nvPr/>
          </p:nvSpPr>
          <p:spPr>
            <a:xfrm>
              <a:off x="4140088" y="525821"/>
              <a:ext cx="4475100" cy="34941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pic>
        <p:nvPicPr>
          <p:cNvPr id="811" name="Google Shape;811;p105"/>
          <p:cNvPicPr preferRelativeResize="0"/>
          <p:nvPr/>
        </p:nvPicPr>
        <p:blipFill rotWithShape="1">
          <a:blip r:embed="rId4">
            <a:alphaModFix/>
          </a:blip>
          <a:srcRect b="20232" l="10246" r="8182" t="20244"/>
          <a:stretch/>
        </p:blipFill>
        <p:spPr>
          <a:xfrm>
            <a:off x="4744383" y="869434"/>
            <a:ext cx="3812916" cy="2800162"/>
          </a:xfrm>
          <a:prstGeom prst="rect">
            <a:avLst/>
          </a:prstGeom>
          <a:noFill/>
          <a:ln>
            <a:noFill/>
          </a:ln>
        </p:spPr>
      </p:pic>
      <p:sp>
        <p:nvSpPr>
          <p:cNvPr id="812" name="Google Shape;812;p105"/>
          <p:cNvSpPr txBox="1"/>
          <p:nvPr/>
        </p:nvSpPr>
        <p:spPr>
          <a:xfrm>
            <a:off x="597800" y="3711300"/>
            <a:ext cx="3574200" cy="946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2000">
                <a:solidFill>
                  <a:schemeClr val="lt1"/>
                </a:solidFill>
              </a:rPr>
              <a:t>There is enough when people are willing to share!</a:t>
            </a:r>
            <a:endParaRPr b="1" sz="2000">
              <a:solidFill>
                <a:schemeClr val="lt1"/>
              </a:solidFill>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6" name="Shape 816"/>
        <p:cNvGrpSpPr/>
        <p:nvPr/>
      </p:nvGrpSpPr>
      <p:grpSpPr>
        <a:xfrm>
          <a:off x="0" y="0"/>
          <a:ext cx="0" cy="0"/>
          <a:chOff x="0" y="0"/>
          <a:chExt cx="0" cy="0"/>
        </a:xfrm>
      </p:grpSpPr>
      <p:pic>
        <p:nvPicPr>
          <p:cNvPr id="817" name="Google Shape;817;p106"/>
          <p:cNvPicPr preferRelativeResize="0"/>
          <p:nvPr/>
        </p:nvPicPr>
        <p:blipFill>
          <a:blip r:embed="rId3">
            <a:alphaModFix/>
          </a:blip>
          <a:stretch>
            <a:fillRect/>
          </a:stretch>
        </p:blipFill>
        <p:spPr>
          <a:xfrm>
            <a:off x="13" y="0"/>
            <a:ext cx="9143981" cy="5143500"/>
          </a:xfrm>
          <a:prstGeom prst="rect">
            <a:avLst/>
          </a:prstGeom>
          <a:noFill/>
          <a:ln>
            <a:noFill/>
          </a:ln>
        </p:spPr>
      </p:pic>
      <p:sp>
        <p:nvSpPr>
          <p:cNvPr id="818" name="Google Shape;818;p106"/>
          <p:cNvSpPr txBox="1"/>
          <p:nvPr/>
        </p:nvSpPr>
        <p:spPr>
          <a:xfrm>
            <a:off x="5791700" y="990075"/>
            <a:ext cx="2670900" cy="28752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lang="en" sz="1600">
                <a:solidFill>
                  <a:srgbClr val="333333"/>
                </a:solidFill>
              </a:rPr>
              <a:t>Discussion:</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How did Charlie show charity?</a:t>
            </a:r>
            <a:endParaRPr sz="1600">
              <a:solidFill>
                <a:srgbClr val="333333"/>
              </a:solidFill>
            </a:endParaRPr>
          </a:p>
          <a:p>
            <a:pPr indent="-330200" lvl="0" marL="457200" rtl="0" algn="l">
              <a:lnSpc>
                <a:spcPct val="115000"/>
              </a:lnSpc>
              <a:spcBef>
                <a:spcPts val="1200"/>
              </a:spcBef>
              <a:spcAft>
                <a:spcPts val="0"/>
              </a:spcAft>
              <a:buClr>
                <a:schemeClr val="dk1"/>
              </a:buClr>
              <a:buSzPts val="1600"/>
              <a:buChar char="●"/>
            </a:pPr>
            <a:r>
              <a:rPr lang="en" sz="1600">
                <a:solidFill>
                  <a:srgbClr val="333333"/>
                </a:solidFill>
              </a:rPr>
              <a:t>What sacrifices did Charlie make? </a:t>
            </a:r>
            <a:endParaRPr sz="1600">
              <a:solidFill>
                <a:srgbClr val="333333"/>
              </a:solidFill>
            </a:endParaRPr>
          </a:p>
          <a:p>
            <a:pPr indent="-330200" lvl="0" marL="457200" rtl="0" algn="l">
              <a:lnSpc>
                <a:spcPct val="115000"/>
              </a:lnSpc>
              <a:spcBef>
                <a:spcPts val="1200"/>
              </a:spcBef>
              <a:spcAft>
                <a:spcPts val="1000"/>
              </a:spcAft>
              <a:buClr>
                <a:schemeClr val="dk1"/>
              </a:buClr>
              <a:buSzPts val="1600"/>
              <a:buChar char="●"/>
            </a:pPr>
            <a:r>
              <a:rPr lang="en" sz="1600">
                <a:solidFill>
                  <a:srgbClr val="333333"/>
                </a:solidFill>
              </a:rPr>
              <a:t>Why did Charlie feel like it was important to help? </a:t>
            </a:r>
            <a:endParaRPr sz="1600">
              <a:solidFill>
                <a:srgbClr val="333333"/>
              </a:solidFill>
            </a:endParaRPr>
          </a:p>
        </p:txBody>
      </p:sp>
      <p:sp>
        <p:nvSpPr>
          <p:cNvPr id="819" name="Google Shape;819;p106"/>
          <p:cNvSpPr txBox="1"/>
          <p:nvPr/>
        </p:nvSpPr>
        <p:spPr>
          <a:xfrm>
            <a:off x="36000" y="218800"/>
            <a:ext cx="45360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Charity</a:t>
            </a:r>
            <a:r>
              <a:rPr b="1" lang="en" sz="3000">
                <a:solidFill>
                  <a:srgbClr val="236192"/>
                </a:solidFill>
              </a:rPr>
              <a:t>: The Example </a:t>
            </a:r>
            <a:br>
              <a:rPr b="1" lang="en" sz="3000">
                <a:solidFill>
                  <a:srgbClr val="236192"/>
                </a:solidFill>
              </a:rPr>
            </a:br>
            <a:r>
              <a:rPr b="1" lang="en" sz="3000">
                <a:solidFill>
                  <a:srgbClr val="236192"/>
                </a:solidFill>
              </a:rPr>
              <a:t>of Charlie</a:t>
            </a:r>
            <a:endParaRPr sz="3000"/>
          </a:p>
        </p:txBody>
      </p:sp>
      <p:pic>
        <p:nvPicPr>
          <p:cNvPr id="820" name="Google Shape;820;p106" title="Charlie Doherty Screen Recording2024-12-09 at 9.19.17 AM.mov">
            <a:hlinkClick r:id="rId4"/>
          </p:cNvPr>
          <p:cNvPicPr preferRelativeResize="0"/>
          <p:nvPr/>
        </p:nvPicPr>
        <p:blipFill>
          <a:blip r:embed="rId5">
            <a:alphaModFix/>
          </a:blip>
          <a:stretch>
            <a:fillRect/>
          </a:stretch>
        </p:blipFill>
        <p:spPr>
          <a:xfrm>
            <a:off x="163600" y="1341700"/>
            <a:ext cx="4256117" cy="31920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20"/>
                                        </p:tgtEl>
                                        <p:attrNameLst>
                                          <p:attrName>style.visibility</p:attrName>
                                        </p:attrNameLst>
                                      </p:cBhvr>
                                      <p:to>
                                        <p:strVal val="visible"/>
                                      </p:to>
                                    </p:set>
                                    <p:animEffect filter="fade" transition="in">
                                      <p:cBhvr>
                                        <p:cTn dur="1000"/>
                                        <p:tgtEl>
                                          <p:spTgt spid="8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4" name="Shape 824"/>
        <p:cNvGrpSpPr/>
        <p:nvPr/>
      </p:nvGrpSpPr>
      <p:grpSpPr>
        <a:xfrm>
          <a:off x="0" y="0"/>
          <a:ext cx="0" cy="0"/>
          <a:chOff x="0" y="0"/>
          <a:chExt cx="0" cy="0"/>
        </a:xfrm>
      </p:grpSpPr>
      <p:pic>
        <p:nvPicPr>
          <p:cNvPr id="825" name="Google Shape;825;p107"/>
          <p:cNvPicPr preferRelativeResize="0"/>
          <p:nvPr/>
        </p:nvPicPr>
        <p:blipFill>
          <a:blip r:embed="rId3">
            <a:alphaModFix/>
          </a:blip>
          <a:stretch>
            <a:fillRect/>
          </a:stretch>
        </p:blipFill>
        <p:spPr>
          <a:xfrm>
            <a:off x="13" y="0"/>
            <a:ext cx="9143981" cy="5143500"/>
          </a:xfrm>
          <a:prstGeom prst="rect">
            <a:avLst/>
          </a:prstGeom>
          <a:noFill/>
          <a:ln>
            <a:noFill/>
          </a:ln>
        </p:spPr>
      </p:pic>
      <p:sp>
        <p:nvSpPr>
          <p:cNvPr id="826" name="Google Shape;826;p107"/>
          <p:cNvSpPr txBox="1"/>
          <p:nvPr/>
        </p:nvSpPr>
        <p:spPr>
          <a:xfrm>
            <a:off x="597050" y="143225"/>
            <a:ext cx="3400800" cy="15699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Christ teaches us about Charity</a:t>
            </a:r>
            <a:r>
              <a:rPr b="1" lang="en" sz="3000">
                <a:solidFill>
                  <a:srgbClr val="236192"/>
                </a:solidFill>
              </a:rPr>
              <a:t>: The Crucifixion</a:t>
            </a:r>
            <a:endParaRPr sz="3000"/>
          </a:p>
        </p:txBody>
      </p:sp>
      <p:sp>
        <p:nvSpPr>
          <p:cNvPr id="827" name="Google Shape;827;p107"/>
          <p:cNvSpPr txBox="1"/>
          <p:nvPr/>
        </p:nvSpPr>
        <p:spPr>
          <a:xfrm>
            <a:off x="522325" y="985200"/>
            <a:ext cx="4103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828" name="Google Shape;828;p107"/>
          <p:cNvSpPr txBox="1"/>
          <p:nvPr/>
        </p:nvSpPr>
        <p:spPr>
          <a:xfrm>
            <a:off x="566000" y="1744550"/>
            <a:ext cx="3462900" cy="2832300"/>
          </a:xfrm>
          <a:prstGeom prst="rect">
            <a:avLst/>
          </a:prstGeom>
          <a:noFill/>
          <a:ln>
            <a:noFill/>
          </a:ln>
        </p:spPr>
        <p:txBody>
          <a:bodyPr anchorCtr="0" anchor="t" bIns="91425" lIns="91425" spcFirstLastPara="1" rIns="91425" wrap="square" tIns="91425">
            <a:spAutoFit/>
          </a:bodyPr>
          <a:lstStyle/>
          <a:p>
            <a:pPr indent="0" lvl="0" marL="0" rtl="0" algn="l">
              <a:lnSpc>
                <a:spcPct val="110000"/>
              </a:lnSpc>
              <a:spcBef>
                <a:spcPts val="0"/>
              </a:spcBef>
              <a:spcAft>
                <a:spcPts val="0"/>
              </a:spcAft>
              <a:buClr>
                <a:schemeClr val="dk1"/>
              </a:buClr>
              <a:buSzPts val="1100"/>
              <a:buFont typeface="Arial"/>
              <a:buNone/>
            </a:pPr>
            <a:r>
              <a:rPr lang="en" sz="1600">
                <a:solidFill>
                  <a:schemeClr val="dk1"/>
                </a:solidFill>
              </a:rPr>
              <a:t>Luke 23:33-34</a:t>
            </a:r>
            <a:endParaRPr sz="1600">
              <a:solidFill>
                <a:schemeClr val="dk1"/>
              </a:solidFill>
            </a:endParaRPr>
          </a:p>
          <a:p>
            <a:pPr indent="0" lvl="0" marL="0" rtl="0" algn="l">
              <a:lnSpc>
                <a:spcPct val="110000"/>
              </a:lnSpc>
              <a:spcBef>
                <a:spcPts val="1200"/>
              </a:spcBef>
              <a:spcAft>
                <a:spcPts val="0"/>
              </a:spcAft>
              <a:buClr>
                <a:schemeClr val="dk1"/>
              </a:buClr>
              <a:buSzPts val="1100"/>
              <a:buFont typeface="Arial"/>
              <a:buNone/>
            </a:pPr>
            <a:r>
              <a:rPr lang="en" sz="1600">
                <a:solidFill>
                  <a:schemeClr val="dk1"/>
                </a:solidFill>
                <a:uFill>
                  <a:noFill/>
                </a:uFill>
                <a:latin typeface="Roboto"/>
                <a:ea typeface="Roboto"/>
                <a:cs typeface="Roboto"/>
                <a:sym typeface="Roboto"/>
                <a:hlinkClick r:id="rId4">
                  <a:extLst>
                    <a:ext uri="{A12FA001-AC4F-418D-AE19-62706E023703}">
                      <ahyp:hlinkClr val="tx"/>
                    </a:ext>
                  </a:extLst>
                </a:hlinkClick>
              </a:rPr>
              <a:t>When they came to the place called the Skull, they crucified him and the criminals there, one on his right, the other on his left.</a:t>
            </a:r>
            <a:endParaRPr sz="1600">
              <a:solidFill>
                <a:schemeClr val="dk1"/>
              </a:solidFill>
              <a:uFill>
                <a:noFill/>
              </a:uFill>
              <a:latin typeface="Roboto"/>
              <a:ea typeface="Roboto"/>
              <a:cs typeface="Roboto"/>
              <a:sym typeface="Roboto"/>
              <a:hlinkClick r:id="rId5">
                <a:extLst>
                  <a:ext uri="{A12FA001-AC4F-418D-AE19-62706E023703}">
                    <ahyp:hlinkClr val="tx"/>
                  </a:ext>
                </a:extLst>
              </a:hlinkClick>
            </a:endParaRPr>
          </a:p>
          <a:p>
            <a:pPr indent="0" lvl="0" marL="0" rtl="0" algn="l">
              <a:spcBef>
                <a:spcPts val="1200"/>
              </a:spcBef>
              <a:spcAft>
                <a:spcPts val="0"/>
              </a:spcAft>
              <a:buClr>
                <a:schemeClr val="dk1"/>
              </a:buClr>
              <a:buSzPts val="1100"/>
              <a:buFont typeface="Arial"/>
              <a:buNone/>
            </a:pPr>
            <a:r>
              <a:rPr lang="en" sz="1600">
                <a:solidFill>
                  <a:schemeClr val="dk1"/>
                </a:solidFill>
              </a:rPr>
              <a:t>[Then Jesus said, “Father, forgive them, they know not what they do.”] They divided his garments by casting lots.</a:t>
            </a:r>
            <a:endParaRPr sz="1250">
              <a:solidFill>
                <a:schemeClr val="dk1"/>
              </a:solidFill>
            </a:endParaRPr>
          </a:p>
        </p:txBody>
      </p:sp>
      <p:pic>
        <p:nvPicPr>
          <p:cNvPr id="829" name="Google Shape;829;p107"/>
          <p:cNvPicPr preferRelativeResize="0"/>
          <p:nvPr/>
        </p:nvPicPr>
        <p:blipFill rotWithShape="1">
          <a:blip r:embed="rId6">
            <a:alphaModFix/>
          </a:blip>
          <a:srcRect b="0" l="19110" r="4326" t="0"/>
          <a:stretch/>
        </p:blipFill>
        <p:spPr>
          <a:xfrm>
            <a:off x="4479503" y="0"/>
            <a:ext cx="4664497" cy="4568900"/>
          </a:xfrm>
          <a:prstGeom prst="rect">
            <a:avLst/>
          </a:prstGeom>
          <a:noFill/>
          <a:ln>
            <a:noFill/>
          </a:ln>
        </p:spPr>
      </p:pic>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pic>
        <p:nvPicPr>
          <p:cNvPr id="834" name="Google Shape;834;p108"/>
          <p:cNvPicPr preferRelativeResize="0"/>
          <p:nvPr/>
        </p:nvPicPr>
        <p:blipFill>
          <a:blip r:embed="rId3">
            <a:alphaModFix/>
          </a:blip>
          <a:stretch>
            <a:fillRect/>
          </a:stretch>
        </p:blipFill>
        <p:spPr>
          <a:xfrm>
            <a:off x="0" y="120550"/>
            <a:ext cx="9143981" cy="5143500"/>
          </a:xfrm>
          <a:prstGeom prst="rect">
            <a:avLst/>
          </a:prstGeom>
          <a:noFill/>
          <a:ln>
            <a:noFill/>
          </a:ln>
        </p:spPr>
      </p:pic>
      <p:sp>
        <p:nvSpPr>
          <p:cNvPr id="835" name="Google Shape;835;p108"/>
          <p:cNvSpPr txBox="1"/>
          <p:nvPr/>
        </p:nvSpPr>
        <p:spPr>
          <a:xfrm>
            <a:off x="707025" y="1602575"/>
            <a:ext cx="3000000" cy="392400"/>
          </a:xfrm>
          <a:prstGeom prst="rect">
            <a:avLst/>
          </a:prstGeom>
          <a:noFill/>
          <a:ln>
            <a:noFill/>
          </a:ln>
        </p:spPr>
        <p:txBody>
          <a:bodyPr anchorCtr="0" anchor="t" bIns="91425" lIns="91425" spcFirstLastPara="1" rIns="91425" wrap="square" tIns="91425">
            <a:spAutoFit/>
          </a:bodyPr>
          <a:lstStyle/>
          <a:p>
            <a:pPr indent="0" lvl="0" marL="457200" rtl="0" algn="l">
              <a:lnSpc>
                <a:spcPct val="115000"/>
              </a:lnSpc>
              <a:spcBef>
                <a:spcPts val="1400"/>
              </a:spcBef>
              <a:spcAft>
                <a:spcPts val="1000"/>
              </a:spcAft>
              <a:buNone/>
            </a:pPr>
            <a:r>
              <a:t/>
            </a:r>
            <a:endParaRPr sz="1350">
              <a:solidFill>
                <a:srgbClr val="FFFFFF"/>
              </a:solidFill>
            </a:endParaRPr>
          </a:p>
        </p:txBody>
      </p:sp>
      <p:sp>
        <p:nvSpPr>
          <p:cNvPr id="836" name="Google Shape;836;p108"/>
          <p:cNvSpPr txBox="1"/>
          <p:nvPr/>
        </p:nvSpPr>
        <p:spPr>
          <a:xfrm>
            <a:off x="430450" y="680050"/>
            <a:ext cx="8464200" cy="39753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rPr lang="en">
                <a:solidFill>
                  <a:schemeClr val="lt1"/>
                </a:solidFill>
              </a:rPr>
              <a:t>When questioned about which commandment was the greatest, Jesus replied, “Love the Lord your God with all your heart and with all your soul and with all your mind and with all your strength. The second is this: Love your neighbor as yourself. There is no commandment greater than these.” Mark 12:30-31</a:t>
            </a:r>
            <a:endParaRPr>
              <a:solidFill>
                <a:schemeClr val="lt1"/>
              </a:solidFill>
            </a:endParaRPr>
          </a:p>
          <a:p>
            <a:pPr indent="0" lvl="0" marL="0" rtl="0" algn="l">
              <a:lnSpc>
                <a:spcPct val="100000"/>
              </a:lnSpc>
              <a:spcBef>
                <a:spcPts val="0"/>
              </a:spcBef>
              <a:spcAft>
                <a:spcPts val="0"/>
              </a:spcAft>
              <a:buNone/>
            </a:pPr>
            <a:r>
              <a:rPr lang="en">
                <a:solidFill>
                  <a:schemeClr val="lt1"/>
                </a:solidFill>
              </a:rPr>
              <a:t>As we reflect on the words of Jesus, may we consider how our prayers and actions show our love for the neighbors that we know and for our global neighbors that we’ve not had the opportunity to meet – especially the children. Let us pray together.</a:t>
            </a:r>
            <a:r>
              <a:rPr lang="en">
                <a:solidFill>
                  <a:srgbClr val="333333"/>
                </a:solidFill>
              </a:rPr>
              <a:t> </a:t>
            </a:r>
            <a:endParaRPr>
              <a:solidFill>
                <a:srgbClr val="333333"/>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Lord, we are thankful for all of your blessings. </a:t>
            </a:r>
            <a:br>
              <a:rPr b="1" i="1" lang="en">
                <a:solidFill>
                  <a:schemeClr val="lt1"/>
                </a:solidFill>
              </a:rPr>
            </a:br>
            <a:r>
              <a:rPr b="1" i="1" lang="en">
                <a:solidFill>
                  <a:schemeClr val="lt1"/>
                </a:solidFill>
              </a:rPr>
              <a:t>We are thankful for all those who labor every day to feed the children </a:t>
            </a:r>
            <a:br>
              <a:rPr b="1" i="1" lang="en">
                <a:solidFill>
                  <a:schemeClr val="lt1"/>
                </a:solidFill>
              </a:rPr>
            </a:br>
            <a:r>
              <a:rPr b="1" i="1" lang="en">
                <a:solidFill>
                  <a:schemeClr val="lt1"/>
                </a:solidFill>
              </a:rPr>
              <a:t>who are in such great need. </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May the work of our volunteers be an expression of your love for the children.</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 May each and every child feel your loving embrace as they eat their meals </a:t>
            </a:r>
            <a:br>
              <a:rPr b="1" i="1" lang="en">
                <a:solidFill>
                  <a:schemeClr val="lt1"/>
                </a:solidFill>
              </a:rPr>
            </a:br>
            <a:r>
              <a:rPr b="1" i="1" lang="en">
                <a:solidFill>
                  <a:schemeClr val="lt1"/>
                </a:solidFill>
              </a:rPr>
              <a:t>and enjoy a respite from the daily challenges of their lives. </a:t>
            </a:r>
            <a:r>
              <a:rPr lang="en">
                <a:solidFill>
                  <a:schemeClr val="lt1"/>
                </a:solidFill>
              </a:rPr>
              <a:t> </a:t>
            </a:r>
            <a:endParaRPr>
              <a:solidFill>
                <a:schemeClr val="lt1"/>
              </a:solidFill>
            </a:endParaRPr>
          </a:p>
          <a:p>
            <a:pPr indent="0" lvl="0" marL="457200" rtl="0" algn="l">
              <a:lnSpc>
                <a:spcPct val="100000"/>
              </a:lnSpc>
              <a:spcBef>
                <a:spcPts val="600"/>
              </a:spcBef>
              <a:spcAft>
                <a:spcPts val="0"/>
              </a:spcAft>
              <a:buClr>
                <a:schemeClr val="dk1"/>
              </a:buClr>
              <a:buSzPts val="1100"/>
              <a:buFont typeface="Arial"/>
              <a:buNone/>
            </a:pPr>
            <a:r>
              <a:rPr b="1" i="1" lang="en">
                <a:solidFill>
                  <a:schemeClr val="lt1"/>
                </a:solidFill>
              </a:rPr>
              <a:t>May the meals these children receive provide them the energy to learn and the nutrition to grow. </a:t>
            </a:r>
            <a:r>
              <a:rPr lang="en">
                <a:solidFill>
                  <a:schemeClr val="lt1"/>
                </a:solidFill>
              </a:rPr>
              <a:t> </a:t>
            </a:r>
            <a:r>
              <a:rPr b="1" i="1" lang="en">
                <a:solidFill>
                  <a:schemeClr val="lt1"/>
                </a:solidFill>
              </a:rPr>
              <a:t>May these children have hope for the future despite their suffering today.</a:t>
            </a:r>
            <a:r>
              <a:rPr lang="en">
                <a:solidFill>
                  <a:schemeClr val="lt1"/>
                </a:solidFill>
              </a:rPr>
              <a:t> </a:t>
            </a:r>
            <a:endParaRPr>
              <a:solidFill>
                <a:schemeClr val="lt1"/>
              </a:solidFill>
            </a:endParaRPr>
          </a:p>
          <a:p>
            <a:pPr indent="0" lvl="0" marL="457200" rtl="0" algn="l">
              <a:lnSpc>
                <a:spcPct val="100000"/>
              </a:lnSpc>
              <a:spcBef>
                <a:spcPts val="600"/>
              </a:spcBef>
              <a:spcAft>
                <a:spcPts val="600"/>
              </a:spcAft>
              <a:buClr>
                <a:schemeClr val="dk1"/>
              </a:buClr>
              <a:buSzPts val="1100"/>
              <a:buFont typeface="Arial"/>
              <a:buNone/>
            </a:pPr>
            <a:r>
              <a:rPr b="1" i="1" lang="en">
                <a:solidFill>
                  <a:schemeClr val="lt1"/>
                </a:solidFill>
              </a:rPr>
              <a:t>Lord, may our prayers for these children be little acts of love that reflect your love for them. Amen.</a:t>
            </a:r>
            <a:endParaRPr>
              <a:solidFill>
                <a:schemeClr val="dk2"/>
              </a:solidFill>
            </a:endParaRPr>
          </a:p>
        </p:txBody>
      </p:sp>
      <p:sp>
        <p:nvSpPr>
          <p:cNvPr id="837" name="Google Shape;837;p108"/>
          <p:cNvSpPr txBox="1"/>
          <p:nvPr/>
        </p:nvSpPr>
        <p:spPr>
          <a:xfrm>
            <a:off x="2433975" y="117400"/>
            <a:ext cx="4041300" cy="75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3000">
                <a:solidFill>
                  <a:schemeClr val="lt1"/>
                </a:solidFill>
              </a:rPr>
              <a:t>Mary’s Meals Prayer</a:t>
            </a:r>
            <a:endParaRPr sz="2800">
              <a:solidFill>
                <a:schemeClr val="lt1"/>
              </a:solidFill>
            </a:endParaRPr>
          </a:p>
        </p:txBody>
      </p:sp>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1" name="Shape 841"/>
        <p:cNvGrpSpPr/>
        <p:nvPr/>
      </p:nvGrpSpPr>
      <p:grpSpPr>
        <a:xfrm>
          <a:off x="0" y="0"/>
          <a:ext cx="0" cy="0"/>
          <a:chOff x="0" y="0"/>
          <a:chExt cx="0" cy="0"/>
        </a:xfrm>
      </p:grpSpPr>
      <p:pic>
        <p:nvPicPr>
          <p:cNvPr id="842" name="Google Shape;842;p109"/>
          <p:cNvPicPr preferRelativeResize="0"/>
          <p:nvPr/>
        </p:nvPicPr>
        <p:blipFill>
          <a:blip r:embed="rId3">
            <a:alphaModFix/>
          </a:blip>
          <a:stretch>
            <a:fillRect/>
          </a:stretch>
        </p:blipFill>
        <p:spPr>
          <a:xfrm>
            <a:off x="0" y="-10"/>
            <a:ext cx="9144000" cy="5143511"/>
          </a:xfrm>
          <a:prstGeom prst="rect">
            <a:avLst/>
          </a:prstGeom>
          <a:noFill/>
          <a:ln>
            <a:noFill/>
          </a:ln>
        </p:spPr>
      </p:pic>
      <p:sp>
        <p:nvSpPr>
          <p:cNvPr id="843" name="Google Shape;843;p109"/>
          <p:cNvSpPr txBox="1"/>
          <p:nvPr/>
        </p:nvSpPr>
        <p:spPr>
          <a:xfrm>
            <a:off x="1766925" y="14881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40000"/>
              </a:lnSpc>
              <a:spcBef>
                <a:spcPts val="0"/>
              </a:spcBef>
              <a:spcAft>
                <a:spcPts val="0"/>
              </a:spcAft>
              <a:buNone/>
            </a:pPr>
            <a:r>
              <a:rPr lang="en" sz="5500">
                <a:solidFill>
                  <a:schemeClr val="lt1"/>
                </a:solidFill>
              </a:rPr>
              <a:t>Little Acts of </a:t>
            </a:r>
            <a:r>
              <a:rPr lang="en" sz="5500">
                <a:solidFill>
                  <a:srgbClr val="333333"/>
                </a:solidFill>
              </a:rPr>
              <a:t>_</a:t>
            </a:r>
            <a:r>
              <a:rPr lang="en" sz="5500">
                <a:solidFill>
                  <a:schemeClr val="lt1"/>
                </a:solidFill>
              </a:rPr>
              <a:t>Love for Len</a:t>
            </a:r>
            <a:r>
              <a:rPr lang="en" sz="5500">
                <a:solidFill>
                  <a:srgbClr val="333333"/>
                </a:solidFill>
              </a:rPr>
              <a:t>__</a:t>
            </a:r>
            <a:r>
              <a:rPr lang="en" sz="5500">
                <a:solidFill>
                  <a:schemeClr val="lt1"/>
                </a:solidFill>
              </a:rPr>
              <a:t> </a:t>
            </a:r>
            <a:endParaRPr sz="5500">
              <a:solidFill>
                <a:schemeClr val="lt1"/>
              </a:solidFill>
            </a:endParaRPr>
          </a:p>
        </p:txBody>
      </p:sp>
      <p:pic>
        <p:nvPicPr>
          <p:cNvPr id="844" name="Google Shape;844;p109"/>
          <p:cNvPicPr preferRelativeResize="0"/>
          <p:nvPr/>
        </p:nvPicPr>
        <p:blipFill rotWithShape="1">
          <a:blip r:embed="rId4">
            <a:alphaModFix/>
          </a:blip>
          <a:srcRect b="1205" l="0" r="30700" t="0"/>
          <a:stretch/>
        </p:blipFill>
        <p:spPr>
          <a:xfrm>
            <a:off x="6120875" y="2238925"/>
            <a:ext cx="1122401" cy="1600150"/>
          </a:xfrm>
          <a:prstGeom prst="rect">
            <a:avLst/>
          </a:prstGeom>
          <a:noFill/>
          <a:ln>
            <a:noFill/>
          </a:ln>
        </p:spPr>
      </p:pic>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8" name="Shape 848"/>
        <p:cNvGrpSpPr/>
        <p:nvPr/>
      </p:nvGrpSpPr>
      <p:grpSpPr>
        <a:xfrm>
          <a:off x="0" y="0"/>
          <a:ext cx="0" cy="0"/>
          <a:chOff x="0" y="0"/>
          <a:chExt cx="0" cy="0"/>
        </a:xfrm>
      </p:grpSpPr>
      <p:pic>
        <p:nvPicPr>
          <p:cNvPr id="849" name="Google Shape;849;p110"/>
          <p:cNvPicPr preferRelativeResize="0"/>
          <p:nvPr/>
        </p:nvPicPr>
        <p:blipFill>
          <a:blip r:embed="rId3">
            <a:alphaModFix/>
          </a:blip>
          <a:stretch>
            <a:fillRect/>
          </a:stretch>
        </p:blipFill>
        <p:spPr>
          <a:xfrm>
            <a:off x="0" y="0"/>
            <a:ext cx="9144000" cy="5143511"/>
          </a:xfrm>
          <a:prstGeom prst="rect">
            <a:avLst/>
          </a:prstGeom>
          <a:noFill/>
          <a:ln>
            <a:noFill/>
          </a:ln>
        </p:spPr>
      </p:pic>
      <p:sp>
        <p:nvSpPr>
          <p:cNvPr id="850" name="Google Shape;850;p110"/>
          <p:cNvSpPr txBox="1"/>
          <p:nvPr/>
        </p:nvSpPr>
        <p:spPr>
          <a:xfrm>
            <a:off x="4572000" y="260950"/>
            <a:ext cx="4429200" cy="10467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ctr">
              <a:spcBef>
                <a:spcPts val="0"/>
              </a:spcBef>
              <a:spcAft>
                <a:spcPts val="0"/>
              </a:spcAft>
              <a:buNone/>
            </a:pPr>
            <a:r>
              <a:rPr b="1" lang="en" sz="2800">
                <a:solidFill>
                  <a:schemeClr val="lt1"/>
                </a:solidFill>
              </a:rPr>
              <a:t>Reflection on our Little Acts of Love for Lent</a:t>
            </a:r>
            <a:endParaRPr b="1" sz="2800">
              <a:solidFill>
                <a:schemeClr val="lt1"/>
              </a:solidFill>
            </a:endParaRPr>
          </a:p>
        </p:txBody>
      </p:sp>
      <p:pic>
        <p:nvPicPr>
          <p:cNvPr id="851" name="Google Shape;851;p110"/>
          <p:cNvPicPr preferRelativeResize="0"/>
          <p:nvPr/>
        </p:nvPicPr>
        <p:blipFill rotWithShape="1">
          <a:blip r:embed="rId4">
            <a:alphaModFix/>
          </a:blip>
          <a:srcRect b="0" l="0" r="39933" t="0"/>
          <a:stretch/>
        </p:blipFill>
        <p:spPr>
          <a:xfrm>
            <a:off x="4546388" y="2109850"/>
            <a:ext cx="4480425" cy="2057850"/>
          </a:xfrm>
          <a:prstGeom prst="rect">
            <a:avLst/>
          </a:prstGeom>
          <a:noFill/>
          <a:ln>
            <a:noFill/>
          </a:ln>
        </p:spPr>
      </p:pic>
      <p:sp>
        <p:nvSpPr>
          <p:cNvPr id="852" name="Google Shape;852;p110"/>
          <p:cNvSpPr txBox="1"/>
          <p:nvPr/>
        </p:nvSpPr>
        <p:spPr>
          <a:xfrm>
            <a:off x="4738638" y="1432050"/>
            <a:ext cx="4095900" cy="893100"/>
          </a:xfrm>
          <a:prstGeom prst="rect">
            <a:avLst/>
          </a:prstGeom>
          <a:noFill/>
          <a:ln>
            <a:noFill/>
          </a:ln>
        </p:spPr>
        <p:txBody>
          <a:bodyPr anchorCtr="0" anchor="t" bIns="91425" lIns="91425" spcFirstLastPara="1" rIns="91425" wrap="square" tIns="91425">
            <a:spAutoFit/>
          </a:bodyPr>
          <a:lstStyle/>
          <a:p>
            <a:pPr indent="0" lvl="0" marL="0" rtl="0" algn="ctr">
              <a:lnSpc>
                <a:spcPct val="114375"/>
              </a:lnSpc>
              <a:spcBef>
                <a:spcPts val="0"/>
              </a:spcBef>
              <a:spcAft>
                <a:spcPts val="0"/>
              </a:spcAft>
              <a:buNone/>
            </a:pPr>
            <a:r>
              <a:rPr lang="en">
                <a:solidFill>
                  <a:srgbClr val="FFFFFF"/>
                </a:solidFill>
              </a:rPr>
              <a:t>Look at the crosses you have filled with</a:t>
            </a:r>
            <a:r>
              <a:rPr lang="en">
                <a:solidFill>
                  <a:srgbClr val="FFFFFF"/>
                </a:solidFill>
              </a:rPr>
              <a:t> the small acts of faith, hope, justice, love for neighbor, and wisdom during Lent.</a:t>
            </a:r>
            <a:endParaRPr>
              <a:solidFill>
                <a:srgbClr val="FFFFFF"/>
              </a:solidFill>
            </a:endParaRPr>
          </a:p>
        </p:txBody>
      </p:sp>
      <p:pic>
        <p:nvPicPr>
          <p:cNvPr id="853" name="Google Shape;853;p110"/>
          <p:cNvPicPr preferRelativeResize="0"/>
          <p:nvPr/>
        </p:nvPicPr>
        <p:blipFill rotWithShape="1">
          <a:blip r:embed="rId5">
            <a:alphaModFix/>
          </a:blip>
          <a:srcRect b="11559" l="29730" r="8640" t="0"/>
          <a:stretch/>
        </p:blipFill>
        <p:spPr>
          <a:xfrm>
            <a:off x="0" y="100"/>
            <a:ext cx="4480426" cy="4548751"/>
          </a:xfrm>
          <a:prstGeom prst="rect">
            <a:avLst/>
          </a:prstGeom>
          <a:noFill/>
          <a:ln>
            <a:noFill/>
          </a:ln>
        </p:spPr>
      </p:pic>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7" name="Shape 857"/>
        <p:cNvGrpSpPr/>
        <p:nvPr/>
      </p:nvGrpSpPr>
      <p:grpSpPr>
        <a:xfrm>
          <a:off x="0" y="0"/>
          <a:ext cx="0" cy="0"/>
          <a:chOff x="0" y="0"/>
          <a:chExt cx="0" cy="0"/>
        </a:xfrm>
      </p:grpSpPr>
      <p:pic>
        <p:nvPicPr>
          <p:cNvPr id="858" name="Google Shape;858;p111"/>
          <p:cNvPicPr preferRelativeResize="0"/>
          <p:nvPr/>
        </p:nvPicPr>
        <p:blipFill>
          <a:blip r:embed="rId3">
            <a:alphaModFix/>
          </a:blip>
          <a:stretch>
            <a:fillRect/>
          </a:stretch>
        </p:blipFill>
        <p:spPr>
          <a:xfrm>
            <a:off x="0" y="0"/>
            <a:ext cx="9144000" cy="5143511"/>
          </a:xfrm>
          <a:prstGeom prst="rect">
            <a:avLst/>
          </a:prstGeom>
          <a:noFill/>
          <a:ln>
            <a:noFill/>
          </a:ln>
        </p:spPr>
      </p:pic>
      <p:sp>
        <p:nvSpPr>
          <p:cNvPr id="859" name="Google Shape;859;p111"/>
          <p:cNvSpPr txBox="1"/>
          <p:nvPr/>
        </p:nvSpPr>
        <p:spPr>
          <a:xfrm>
            <a:off x="376850" y="137850"/>
            <a:ext cx="3730200" cy="1108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3000">
                <a:solidFill>
                  <a:schemeClr val="lt1"/>
                </a:solidFill>
              </a:rPr>
              <a:t>Little Acts of Love for Len</a:t>
            </a:r>
            <a:r>
              <a:rPr b="1" lang="en" sz="3000">
                <a:solidFill>
                  <a:srgbClr val="236192"/>
                </a:solidFill>
              </a:rPr>
              <a:t>_</a:t>
            </a:r>
            <a:endParaRPr b="1" sz="3000">
              <a:solidFill>
                <a:srgbClr val="236192"/>
              </a:solidFill>
            </a:endParaRPr>
          </a:p>
        </p:txBody>
      </p:sp>
      <p:grpSp>
        <p:nvGrpSpPr>
          <p:cNvPr id="860" name="Google Shape;860;p111"/>
          <p:cNvGrpSpPr/>
          <p:nvPr/>
        </p:nvGrpSpPr>
        <p:grpSpPr>
          <a:xfrm>
            <a:off x="276950" y="1246050"/>
            <a:ext cx="3959100" cy="3176100"/>
            <a:chOff x="276950" y="1246050"/>
            <a:chExt cx="3959100" cy="3176100"/>
          </a:xfrm>
        </p:grpSpPr>
        <p:sp>
          <p:nvSpPr>
            <p:cNvPr id="861" name="Google Shape;861;p111"/>
            <p:cNvSpPr/>
            <p:nvPr/>
          </p:nvSpPr>
          <p:spPr>
            <a:xfrm>
              <a:off x="276950" y="1246050"/>
              <a:ext cx="3959100" cy="3176100"/>
            </a:xfrm>
            <a:prstGeom prst="rect">
              <a:avLst/>
            </a:prstGeom>
            <a:solidFill>
              <a:srgbClr val="009DDE"/>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62" name="Google Shape;862;p111"/>
            <p:cNvGrpSpPr/>
            <p:nvPr/>
          </p:nvGrpSpPr>
          <p:grpSpPr>
            <a:xfrm>
              <a:off x="410000" y="1378200"/>
              <a:ext cx="3693000" cy="2911800"/>
              <a:chOff x="395450" y="1247100"/>
              <a:chExt cx="3693000" cy="2911800"/>
            </a:xfrm>
          </p:grpSpPr>
          <p:sp>
            <p:nvSpPr>
              <p:cNvPr id="863" name="Google Shape;863;p111"/>
              <p:cNvSpPr/>
              <p:nvPr/>
            </p:nvSpPr>
            <p:spPr>
              <a:xfrm>
                <a:off x="395450" y="1247100"/>
                <a:ext cx="3693000" cy="2911800"/>
              </a:xfrm>
              <a:prstGeom prst="rect">
                <a:avLst/>
              </a:prstGeom>
              <a:solidFill>
                <a:srgbClr val="23619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grpSp>
            <p:nvGrpSpPr>
              <p:cNvPr id="864" name="Google Shape;864;p111"/>
              <p:cNvGrpSpPr/>
              <p:nvPr/>
            </p:nvGrpSpPr>
            <p:grpSpPr>
              <a:xfrm>
                <a:off x="573511" y="1409249"/>
                <a:ext cx="3299597" cy="2576389"/>
                <a:chOff x="259275" y="576750"/>
                <a:chExt cx="5090400" cy="4105800"/>
              </a:xfrm>
            </p:grpSpPr>
            <p:sp>
              <p:nvSpPr>
                <p:cNvPr id="865" name="Google Shape;865;p111"/>
                <p:cNvSpPr/>
                <p:nvPr/>
              </p:nvSpPr>
              <p:spPr>
                <a:xfrm>
                  <a:off x="259275" y="576750"/>
                  <a:ext cx="5090400" cy="4105800"/>
                </a:xfrm>
                <a:prstGeom prst="rect">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866" name="Google Shape;866;p111"/>
                <p:cNvPicPr preferRelativeResize="0"/>
                <p:nvPr/>
              </p:nvPicPr>
              <p:blipFill>
                <a:blip r:embed="rId4">
                  <a:alphaModFix/>
                </a:blip>
                <a:stretch>
                  <a:fillRect/>
                </a:stretch>
              </p:blipFill>
              <p:spPr>
                <a:xfrm>
                  <a:off x="940850" y="766025"/>
                  <a:ext cx="3727250" cy="3727250"/>
                </a:xfrm>
                <a:prstGeom prst="rect">
                  <a:avLst/>
                </a:prstGeom>
                <a:noFill/>
                <a:ln>
                  <a:noFill/>
                </a:ln>
              </p:spPr>
            </p:pic>
          </p:grpSp>
        </p:grpSp>
      </p:grpSp>
      <p:sp>
        <p:nvSpPr>
          <p:cNvPr id="867" name="Google Shape;867;p111"/>
          <p:cNvSpPr txBox="1"/>
          <p:nvPr/>
        </p:nvSpPr>
        <p:spPr>
          <a:xfrm>
            <a:off x="4441600" y="296700"/>
            <a:ext cx="4429200" cy="418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a:solidFill>
                  <a:srgbClr val="FFFFFF"/>
                </a:solidFill>
              </a:rPr>
              <a:t>During Lent, we focused on one virtue each week. </a:t>
            </a:r>
            <a:endParaRPr>
              <a:solidFill>
                <a:srgbClr val="FFFFFF"/>
              </a:solidFill>
            </a:endParaRPr>
          </a:p>
          <a:p>
            <a:pPr indent="0" lvl="0" marL="0" rtl="0" algn="l">
              <a:spcBef>
                <a:spcPts val="0"/>
              </a:spcBef>
              <a:spcAft>
                <a:spcPts val="0"/>
              </a:spcAft>
              <a:buNone/>
            </a:pPr>
            <a:r>
              <a:t/>
            </a:r>
            <a:endParaRPr>
              <a:solidFill>
                <a:srgbClr val="FFFFFF"/>
              </a:solidFill>
            </a:endParaRPr>
          </a:p>
          <a:p>
            <a:pPr indent="-317500" lvl="0" marL="457200" rtl="0" algn="l">
              <a:spcBef>
                <a:spcPts val="0"/>
              </a:spcBef>
              <a:spcAft>
                <a:spcPts val="0"/>
              </a:spcAft>
              <a:buClr>
                <a:srgbClr val="FFFFFF"/>
              </a:buClr>
              <a:buSzPts val="1400"/>
              <a:buAutoNum type="arabicPeriod"/>
            </a:pPr>
            <a:r>
              <a:rPr b="1" lang="en">
                <a:solidFill>
                  <a:srgbClr val="FFFFFF"/>
                </a:solidFill>
              </a:rPr>
              <a:t>Faith</a:t>
            </a:r>
            <a:r>
              <a:rPr lang="en">
                <a:solidFill>
                  <a:srgbClr val="FFFFFF"/>
                </a:solidFill>
              </a:rPr>
              <a:t>: Grounds prayer in trust and belief in God.</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Hope</a:t>
            </a:r>
            <a:r>
              <a:rPr lang="en">
                <a:solidFill>
                  <a:srgbClr val="FFFFFF"/>
                </a:solidFill>
              </a:rPr>
              <a:t>: Gives purpose to fasting, reminding us of God’s promises.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Justice (Kindness)</a:t>
            </a:r>
            <a:r>
              <a:rPr lang="en">
                <a:solidFill>
                  <a:srgbClr val="FFFFFF"/>
                </a:solidFill>
              </a:rPr>
              <a:t>: Directs almsgiving toward fairness and care for others.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Love of Neighbor</a:t>
            </a:r>
            <a:r>
              <a:rPr lang="en">
                <a:solidFill>
                  <a:srgbClr val="FFFFFF"/>
                </a:solidFill>
              </a:rPr>
              <a:t>: Motivates all three pillars by focusing on serving others.</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Wisdom</a:t>
            </a:r>
            <a:r>
              <a:rPr lang="en">
                <a:solidFill>
                  <a:srgbClr val="FFFFFF"/>
                </a:solidFill>
              </a:rPr>
              <a:t>: Guides how we pray, fast, and give in ways that honor God.</a:t>
            </a:r>
            <a:endParaRPr>
              <a:solidFill>
                <a:srgbClr val="FFFFFF"/>
              </a:solidFill>
            </a:endParaRPr>
          </a:p>
          <a:p>
            <a:pPr indent="-317500" lvl="0" marL="457200" rtl="0" algn="l">
              <a:spcBef>
                <a:spcPts val="1000"/>
              </a:spcBef>
              <a:spcAft>
                <a:spcPts val="0"/>
              </a:spcAft>
              <a:buClr>
                <a:srgbClr val="FFFFFF"/>
              </a:buClr>
              <a:buSzPts val="1400"/>
              <a:buAutoNum type="arabicPeriod"/>
            </a:pPr>
            <a:r>
              <a:rPr b="1" lang="en">
                <a:solidFill>
                  <a:srgbClr val="FFFFFF"/>
                </a:solidFill>
              </a:rPr>
              <a:t>Charity</a:t>
            </a:r>
            <a:r>
              <a:rPr lang="en">
                <a:solidFill>
                  <a:srgbClr val="FFFFFF"/>
                </a:solidFill>
              </a:rPr>
              <a:t>: Infuses every act of prayer, fasting, and giving with selfless love.</a:t>
            </a:r>
            <a:endParaRPr>
              <a:solidFill>
                <a:srgbClr val="FFFFFF"/>
              </a:solidFill>
            </a:endParaRPr>
          </a:p>
          <a:p>
            <a:pPr indent="0" lvl="0" marL="0" rtl="0" algn="l">
              <a:spcBef>
                <a:spcPts val="1000"/>
              </a:spcBef>
              <a:spcAft>
                <a:spcPts val="1000"/>
              </a:spcAft>
              <a:buNone/>
            </a:pPr>
            <a:r>
              <a:rPr lang="en">
                <a:solidFill>
                  <a:schemeClr val="lt1"/>
                </a:solidFill>
              </a:rPr>
              <a:t>These virtues guide us to live as Jesus taught, helping us grow closer to God and serve others. </a:t>
            </a:r>
            <a:endParaRPr>
              <a:solidFill>
                <a:srgbClr val="FFFFFF"/>
              </a:solidFill>
            </a:endParaRPr>
          </a:p>
        </p:txBody>
      </p:sp>
      <p:pic>
        <p:nvPicPr>
          <p:cNvPr id="868" name="Google Shape;868;p111"/>
          <p:cNvPicPr preferRelativeResize="0"/>
          <p:nvPr/>
        </p:nvPicPr>
        <p:blipFill rotWithShape="1">
          <a:blip r:embed="rId5">
            <a:alphaModFix/>
          </a:blip>
          <a:srcRect b="1205" l="0" r="30700" t="0"/>
          <a:stretch/>
        </p:blipFill>
        <p:spPr>
          <a:xfrm>
            <a:off x="2725050" y="595400"/>
            <a:ext cx="389750" cy="555649"/>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860"/>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pic>
        <p:nvPicPr>
          <p:cNvPr id="873" name="Google Shape;873;p112"/>
          <p:cNvPicPr preferRelativeResize="0"/>
          <p:nvPr/>
        </p:nvPicPr>
        <p:blipFill>
          <a:blip r:embed="rId3">
            <a:alphaModFix/>
          </a:blip>
          <a:stretch>
            <a:fillRect/>
          </a:stretch>
        </p:blipFill>
        <p:spPr>
          <a:xfrm>
            <a:off x="13" y="0"/>
            <a:ext cx="9143981" cy="5143500"/>
          </a:xfrm>
          <a:prstGeom prst="rect">
            <a:avLst/>
          </a:prstGeom>
          <a:noFill/>
          <a:ln>
            <a:noFill/>
          </a:ln>
        </p:spPr>
      </p:pic>
      <p:sp>
        <p:nvSpPr>
          <p:cNvPr id="874" name="Google Shape;874;p112"/>
          <p:cNvSpPr txBox="1"/>
          <p:nvPr/>
        </p:nvSpPr>
        <p:spPr>
          <a:xfrm>
            <a:off x="5958350" y="1646500"/>
            <a:ext cx="2609700" cy="2130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 sz="1600">
                <a:solidFill>
                  <a:schemeClr val="dk1"/>
                </a:solidFill>
              </a:rPr>
              <a:t>What are </a:t>
            </a:r>
            <a:r>
              <a:rPr lang="en" sz="1600">
                <a:solidFill>
                  <a:schemeClr val="dk1"/>
                </a:solidFill>
              </a:rPr>
              <a:t>ways that you can continue to show charity through little acts of love at home, in our school, at church, in our community, or in our world?</a:t>
            </a:r>
            <a:endParaRPr sz="1600">
              <a:solidFill>
                <a:srgbClr val="333333"/>
              </a:solidFill>
            </a:endParaRPr>
          </a:p>
        </p:txBody>
      </p:sp>
      <p:sp>
        <p:nvSpPr>
          <p:cNvPr id="875" name="Google Shape;875;p112"/>
          <p:cNvSpPr txBox="1"/>
          <p:nvPr/>
        </p:nvSpPr>
        <p:spPr>
          <a:xfrm>
            <a:off x="36000" y="295000"/>
            <a:ext cx="45360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Little Acts of Love Don’t End </a:t>
            </a:r>
            <a:r>
              <a:rPr b="1" lang="en" sz="3000">
                <a:solidFill>
                  <a:srgbClr val="236192"/>
                </a:solidFill>
              </a:rPr>
              <a:t>with</a:t>
            </a:r>
            <a:r>
              <a:rPr b="1" lang="en" sz="3000">
                <a:solidFill>
                  <a:srgbClr val="236192"/>
                </a:solidFill>
              </a:rPr>
              <a:t> Lent</a:t>
            </a:r>
            <a:endParaRPr sz="3000"/>
          </a:p>
        </p:txBody>
      </p:sp>
      <p:pic>
        <p:nvPicPr>
          <p:cNvPr id="876" name="Google Shape;876;p112" title="Final Screen Recording 2024-12-09 at 9.28.56 AM.mov">
            <a:hlinkClick r:id="rId4"/>
          </p:cNvPr>
          <p:cNvPicPr preferRelativeResize="0"/>
          <p:nvPr/>
        </p:nvPicPr>
        <p:blipFill>
          <a:blip r:embed="rId5">
            <a:alphaModFix/>
          </a:blip>
          <a:stretch>
            <a:fillRect/>
          </a:stretch>
        </p:blipFill>
        <p:spPr>
          <a:xfrm>
            <a:off x="156538" y="1341700"/>
            <a:ext cx="4294933" cy="32212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876"/>
                                        </p:tgtEl>
                                        <p:attrNameLst>
                                          <p:attrName>style.visibility</p:attrName>
                                        </p:attrNameLst>
                                      </p:cBhvr>
                                      <p:to>
                                        <p:strVal val="visible"/>
                                      </p:to>
                                    </p:set>
                                    <p:animEffect filter="fade" transition="in">
                                      <p:cBhvr>
                                        <p:cTn dur="1000"/>
                                        <p:tgtEl>
                                          <p:spTgt spid="87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0" name="Shape 880"/>
        <p:cNvGrpSpPr/>
        <p:nvPr/>
      </p:nvGrpSpPr>
      <p:grpSpPr>
        <a:xfrm>
          <a:off x="0" y="0"/>
          <a:ext cx="0" cy="0"/>
          <a:chOff x="0" y="0"/>
          <a:chExt cx="0" cy="0"/>
        </a:xfrm>
      </p:grpSpPr>
      <p:pic>
        <p:nvPicPr>
          <p:cNvPr id="881" name="Google Shape;881;p113"/>
          <p:cNvPicPr preferRelativeResize="0"/>
          <p:nvPr/>
        </p:nvPicPr>
        <p:blipFill>
          <a:blip r:embed="rId3">
            <a:alphaModFix/>
          </a:blip>
          <a:stretch>
            <a:fillRect/>
          </a:stretch>
        </p:blipFill>
        <p:spPr>
          <a:xfrm>
            <a:off x="0" y="-10"/>
            <a:ext cx="9144000" cy="5143511"/>
          </a:xfrm>
          <a:prstGeom prst="rect">
            <a:avLst/>
          </a:prstGeom>
          <a:noFill/>
          <a:ln>
            <a:noFill/>
          </a:ln>
        </p:spPr>
      </p:pic>
      <p:sp>
        <p:nvSpPr>
          <p:cNvPr id="882" name="Google Shape;882;p113"/>
          <p:cNvSpPr txBox="1"/>
          <p:nvPr/>
        </p:nvSpPr>
        <p:spPr>
          <a:xfrm>
            <a:off x="1766925" y="1411950"/>
            <a:ext cx="5715000" cy="2167200"/>
          </a:xfrm>
          <a:prstGeom prst="rect">
            <a:avLst/>
          </a:prstGeom>
          <a:noFill/>
          <a:ln>
            <a:noFill/>
          </a:ln>
        </p:spPr>
        <p:txBody>
          <a:bodyPr anchorCtr="0" anchor="ctr" bIns="91425" lIns="91425" spcFirstLastPara="1" rIns="91425" wrap="square" tIns="91425">
            <a:noAutofit/>
          </a:bodyPr>
          <a:lstStyle/>
          <a:p>
            <a:pPr indent="0" lvl="0" marL="0" rtl="0" algn="ctr">
              <a:lnSpc>
                <a:spcPct val="100000"/>
              </a:lnSpc>
              <a:spcBef>
                <a:spcPts val="0"/>
              </a:spcBef>
              <a:spcAft>
                <a:spcPts val="0"/>
              </a:spcAft>
              <a:buNone/>
            </a:pPr>
            <a:r>
              <a:rPr lang="en" sz="4700">
                <a:solidFill>
                  <a:schemeClr val="lt1"/>
                </a:solidFill>
              </a:rPr>
              <a:t>You can do </a:t>
            </a:r>
            <a:br>
              <a:rPr lang="en" sz="4700">
                <a:solidFill>
                  <a:schemeClr val="lt1"/>
                </a:solidFill>
              </a:rPr>
            </a:br>
            <a:r>
              <a:rPr lang="en" sz="4700">
                <a:solidFill>
                  <a:schemeClr val="lt1"/>
                </a:solidFill>
              </a:rPr>
              <a:t>Little Acts of Love </a:t>
            </a:r>
            <a:br>
              <a:rPr lang="en" sz="4700">
                <a:solidFill>
                  <a:schemeClr val="lt1"/>
                </a:solidFill>
              </a:rPr>
            </a:br>
            <a:r>
              <a:rPr lang="en" sz="4700">
                <a:solidFill>
                  <a:schemeClr val="lt1"/>
                </a:solidFill>
              </a:rPr>
              <a:t>all year.</a:t>
            </a:r>
            <a:endParaRPr sz="4700">
              <a:solidFill>
                <a:schemeClr val="lt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33"/>
          <p:cNvPicPr preferRelativeResize="0"/>
          <p:nvPr/>
        </p:nvPicPr>
        <p:blipFill>
          <a:blip r:embed="rId3">
            <a:alphaModFix/>
          </a:blip>
          <a:stretch>
            <a:fillRect/>
          </a:stretch>
        </p:blipFill>
        <p:spPr>
          <a:xfrm>
            <a:off x="13" y="0"/>
            <a:ext cx="9143981" cy="5143500"/>
          </a:xfrm>
          <a:prstGeom prst="rect">
            <a:avLst/>
          </a:prstGeom>
          <a:noFill/>
          <a:ln>
            <a:noFill/>
          </a:ln>
        </p:spPr>
      </p:pic>
      <p:sp>
        <p:nvSpPr>
          <p:cNvPr id="169" name="Google Shape;169;p33"/>
          <p:cNvSpPr txBox="1"/>
          <p:nvPr/>
        </p:nvSpPr>
        <p:spPr>
          <a:xfrm>
            <a:off x="5950800" y="232800"/>
            <a:ext cx="2900700" cy="3595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rgbClr val="333333"/>
                </a:solidFill>
              </a:rPr>
              <a:t>Did you know?</a:t>
            </a:r>
            <a:endParaRPr sz="1800">
              <a:solidFill>
                <a:srgbClr val="333333"/>
              </a:solidFill>
            </a:endParaRPr>
          </a:p>
          <a:p>
            <a:pPr indent="-342900" lvl="0" marL="457200" rtl="0" algn="l">
              <a:lnSpc>
                <a:spcPct val="115000"/>
              </a:lnSpc>
              <a:spcBef>
                <a:spcPts val="1200"/>
              </a:spcBef>
              <a:spcAft>
                <a:spcPts val="0"/>
              </a:spcAft>
              <a:buClr>
                <a:schemeClr val="dk1"/>
              </a:buClr>
              <a:buSzPts val="1800"/>
              <a:buChar char="●"/>
            </a:pPr>
            <a:r>
              <a:rPr lang="en" sz="1800">
                <a:solidFill>
                  <a:srgbClr val="333333"/>
                </a:solidFill>
              </a:rPr>
              <a:t>Mary’s Meals feeds over 2.4 million children daily at school, changing lives. </a:t>
            </a:r>
            <a:endParaRPr sz="1800">
              <a:solidFill>
                <a:srgbClr val="333333"/>
              </a:solidFill>
            </a:endParaRPr>
          </a:p>
          <a:p>
            <a:pPr indent="-342900" lvl="0" marL="457200" rtl="0" algn="l">
              <a:lnSpc>
                <a:spcPct val="115000"/>
              </a:lnSpc>
              <a:spcBef>
                <a:spcPts val="1200"/>
              </a:spcBef>
              <a:spcAft>
                <a:spcPts val="1000"/>
              </a:spcAft>
              <a:buClr>
                <a:schemeClr val="dk1"/>
              </a:buClr>
              <a:buSzPts val="1800"/>
              <a:buChar char="●"/>
            </a:pPr>
            <a:r>
              <a:rPr lang="en" sz="1800">
                <a:solidFill>
                  <a:srgbClr val="333333"/>
                </a:solidFill>
              </a:rPr>
              <a:t>Just $25.20 can feed a child for a whole year, helping them learn and thrive.</a:t>
            </a:r>
            <a:endParaRPr sz="1800">
              <a:solidFill>
                <a:srgbClr val="333333"/>
              </a:solidFill>
            </a:endParaRPr>
          </a:p>
        </p:txBody>
      </p:sp>
      <p:sp>
        <p:nvSpPr>
          <p:cNvPr id="170" name="Google Shape;170;p33"/>
          <p:cNvSpPr txBox="1"/>
          <p:nvPr/>
        </p:nvSpPr>
        <p:spPr>
          <a:xfrm>
            <a:off x="183272" y="295000"/>
            <a:ext cx="3741900" cy="1108200"/>
          </a:xfrm>
          <a:prstGeom prst="rect">
            <a:avLst/>
          </a:prstGeom>
          <a:noFill/>
          <a:ln>
            <a:noFill/>
          </a:ln>
          <a:effectLst>
            <a:outerShdw blurRad="57150" rotWithShape="0" algn="bl" dir="5400000" dist="19050">
              <a:srgbClr val="000000">
                <a:alpha val="50000"/>
              </a:srgbClr>
            </a:outerShdw>
          </a:effectLst>
        </p:spPr>
        <p:txBody>
          <a:bodyPr anchorCtr="0" anchor="t" bIns="91425" lIns="91425" spcFirstLastPara="1" rIns="91425" wrap="square" tIns="91425">
            <a:spAutoFit/>
          </a:bodyPr>
          <a:lstStyle/>
          <a:p>
            <a:pPr indent="0" lvl="0" marL="0" rtl="0" algn="l">
              <a:spcBef>
                <a:spcPts val="0"/>
              </a:spcBef>
              <a:spcAft>
                <a:spcPts val="0"/>
              </a:spcAft>
              <a:buNone/>
            </a:pPr>
            <a:r>
              <a:rPr b="1" lang="en" sz="3000">
                <a:solidFill>
                  <a:srgbClr val="236192"/>
                </a:solidFill>
              </a:rPr>
              <a:t>Almsgiving: </a:t>
            </a:r>
            <a:endParaRPr b="1" sz="3000">
              <a:solidFill>
                <a:srgbClr val="236192"/>
              </a:solidFill>
            </a:endParaRPr>
          </a:p>
          <a:p>
            <a:pPr indent="0" lvl="0" marL="0" rtl="0" algn="l">
              <a:spcBef>
                <a:spcPts val="0"/>
              </a:spcBef>
              <a:spcAft>
                <a:spcPts val="0"/>
              </a:spcAft>
              <a:buNone/>
            </a:pPr>
            <a:r>
              <a:rPr b="1" lang="en" sz="3000">
                <a:solidFill>
                  <a:srgbClr val="236192"/>
                </a:solidFill>
              </a:rPr>
              <a:t>Mary’s Meals</a:t>
            </a:r>
            <a:endParaRPr sz="3000"/>
          </a:p>
        </p:txBody>
      </p:sp>
      <p:pic>
        <p:nvPicPr>
          <p:cNvPr descr="Join Hollywood star Gerard Butler on a heartwarming journey through Haiti and Liberia to witness the life-changing work made possible by his mother's favorite charity. &#10;&#10;Love Reaches Everywhere |  A film by Stella Mar Films for Mary's Meals | Produced and Directed by Sean Bloomfield and Cimela Kidonakis" id="171" name="Google Shape;171;p33" title="Love Reaches Everywhere featuring Gerard Butler and Mary's Meals">
            <a:hlinkClick r:id="rId4"/>
          </p:cNvPr>
          <p:cNvPicPr preferRelativeResize="0"/>
          <p:nvPr/>
        </p:nvPicPr>
        <p:blipFill>
          <a:blip r:embed="rId5">
            <a:alphaModFix/>
          </a:blip>
          <a:stretch>
            <a:fillRect/>
          </a:stretch>
        </p:blipFill>
        <p:spPr>
          <a:xfrm>
            <a:off x="0" y="1584372"/>
            <a:ext cx="5348500" cy="3008528"/>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DDE"/>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3144A3D0E11D546A9248F60530CB31A" ma:contentTypeVersion="25" ma:contentTypeDescription="Create a new document." ma:contentTypeScope="" ma:versionID="649d4abfc9e91d705d746ba0b026ed13">
  <xsd:schema xmlns:xsd="http://www.w3.org/2001/XMLSchema" xmlns:xs="http://www.w3.org/2001/XMLSchema" xmlns:p="http://schemas.microsoft.com/office/2006/metadata/properties" xmlns:ns1="http://schemas.microsoft.com/sharepoint/v3" xmlns:ns2="818f1330-5278-42e7-a76b-4b6823dc9581" xmlns:ns3="85de23fa-afbb-4735-89cf-e1fa90a11b58" xmlns:ns4="50a1efa9-47d8-481f-aad5-38d3c45f03e8" targetNamespace="http://schemas.microsoft.com/office/2006/metadata/properties" ma:root="true" ma:fieldsID="553f8ed5e1512a8670e2f6c29f80456c" ns1:_="" ns2:_="" ns3:_="" ns4:_="">
    <xsd:import namespace="http://schemas.microsoft.com/sharepoint/v3"/>
    <xsd:import namespace="818f1330-5278-42e7-a76b-4b6823dc9581"/>
    <xsd:import namespace="85de23fa-afbb-4735-89cf-e1fa90a11b58"/>
    <xsd:import namespace="50a1efa9-47d8-481f-aad5-38d3c45f03e8"/>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element ref="ns1:_ip_UnifiedCompliancePolicyProperties" minOccurs="0"/>
                <xsd:element ref="ns1:_ip_UnifiedCompliancePolicyUIAction" minOccurs="0"/>
                <xsd:element ref="ns3:MediaServiceMetadata" minOccurs="0"/>
                <xsd:element ref="ns3:MediaServiceFastMetadata" minOccurs="0"/>
                <xsd:element ref="ns3:MediaServiceAutoTags" minOccurs="0"/>
                <xsd:element ref="ns3:MediaServiceDateTaken" minOccurs="0"/>
                <xsd:element ref="ns3:MediaServiceOCR" minOccurs="0"/>
                <xsd:element ref="ns3:MediaServiceLocation" minOccurs="0"/>
                <xsd:element ref="ns3:MediaServiceEventHashCode" minOccurs="0"/>
                <xsd:element ref="ns3:MediaServiceGenerationTime" minOccurs="0"/>
                <xsd:element ref="ns3:MediaServiceAutoKeyPoints" minOccurs="0"/>
                <xsd:element ref="ns3:MediaServiceKeyPoints" minOccurs="0"/>
                <xsd:element ref="ns3:MediaLengthInSeconds" minOccurs="0"/>
                <xsd:element ref="ns3:_Flow_SignoffStatu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2" nillable="true" ma:displayName="Unified Compliance Policy Properties" ma:description="" ma:hidden="true" ma:internalName="_ip_UnifiedCompliancePolicyProperties">
      <xsd:simpleType>
        <xsd:restriction base="dms:Note"/>
      </xsd:simpleType>
    </xsd:element>
    <xsd:element name="_ip_UnifiedCompliancePolicyUIAction" ma:index="13"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8f1330-5278-42e7-a76b-4b6823dc9581"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85de23fa-afbb-4735-89cf-e1fa90a11b58" elementFormDefault="qualified">
    <xsd:import namespace="http://schemas.microsoft.com/office/2006/documentManagement/types"/>
    <xsd:import namespace="http://schemas.microsoft.com/office/infopath/2007/PartnerControls"/>
    <xsd:element name="MediaServiceMetadata" ma:index="14" nillable="true" ma:displayName="MediaServiceMetadata" ma:description="" ma:hidden="true" ma:internalName="MediaServiceMetadata" ma:readOnly="true">
      <xsd:simpleType>
        <xsd:restriction base="dms:Note"/>
      </xsd:simpleType>
    </xsd:element>
    <xsd:element name="MediaServiceFastMetadata" ma:index="15" nillable="true" ma:displayName="MediaServiceFastMetadata" ma:description="" ma:hidden="true" ma:internalName="MediaServiceFastMetadata" ma:readOnly="true">
      <xsd:simpleType>
        <xsd:restriction base="dms:Note"/>
      </xsd:simpleType>
    </xsd:element>
    <xsd:element name="MediaServiceAutoTags" ma:index="16" nillable="true" ma:displayName="MediaServiceAutoTags" ma:description="" ma:internalName="MediaServiceAutoTags" ma:readOnly="true">
      <xsd:simpleType>
        <xsd:restriction base="dms:Text"/>
      </xsd:simpleType>
    </xsd:element>
    <xsd:element name="MediaServiceDateTaken" ma:index="17" nillable="true" ma:displayName="MediaServiceDateTaken" ma:description="" ma:hidden="true" ma:internalName="MediaServiceDateTake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Length (seconds)" ma:internalName="MediaLengthInSeconds" ma:readOnly="true">
      <xsd:simpleType>
        <xsd:restriction base="dms:Unknown"/>
      </xsd:simpleType>
    </xsd:element>
    <xsd:element name="_Flow_SignoffStatus" ma:index="25" nillable="true" ma:displayName="Sign-off status" ma:internalName="Sign_x002d_off_x0020_status">
      <xsd:simpleType>
        <xsd:restriction base="dms:Text"/>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f9d6f174-ef0b-46cd-900a-4917dd98bd9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0" nillable="true" ma:displayName="MediaServiceSearchProperties" ma:hidden="true" ma:internalName="MediaServiceSearchProperties" ma:readOnly="true">
      <xsd:simpleType>
        <xsd:restriction base="dms:Note"/>
      </xsd:simpleType>
    </xsd:element>
    <xsd:element name="MediaServiceBillingMetadata" ma:index="3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a1efa9-47d8-481f-aad5-38d3c45f03e8" elementFormDefault="qualified">
    <xsd:import namespace="http://schemas.microsoft.com/office/2006/documentManagement/types"/>
    <xsd:import namespace="http://schemas.microsoft.com/office/infopath/2007/PartnerControls"/>
    <xsd:element name="TaxCatchAll" ma:index="28" nillable="true" ma:displayName="Taxonomy Catch All Column" ma:hidden="true" ma:list="{66af9bd4-bb7c-4668-a263-6978df69964b}" ma:internalName="TaxCatchAll" ma:showField="CatchAllData" ma:web="50a1efa9-47d8-481f-aad5-38d3c45f03e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Flow_SignoffStatus xmlns="85de23fa-afbb-4735-89cf-e1fa90a11b58" xsi:nil="true"/>
    <TaxCatchAll xmlns="50a1efa9-47d8-481f-aad5-38d3c45f03e8" xsi:nil="true"/>
    <_ip_UnifiedCompliancePolicyProperties xmlns="http://schemas.microsoft.com/sharepoint/v3" xsi:nil="true"/>
    <lcf76f155ced4ddcb4097134ff3c332f xmlns="85de23fa-afbb-4735-89cf-e1fa90a11b5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CDAAC4E-9F37-42E4-86FD-CABE05352699}"/>
</file>

<file path=customXml/itemProps2.xml><?xml version="1.0" encoding="utf-8"?>
<ds:datastoreItem xmlns:ds="http://schemas.openxmlformats.org/officeDocument/2006/customXml" ds:itemID="{D5DCD8FF-E9CA-4F08-9230-B28EEBA3C2D5}"/>
</file>

<file path=customXml/itemProps3.xml><?xml version="1.0" encoding="utf-8"?>
<ds:datastoreItem xmlns:ds="http://schemas.openxmlformats.org/officeDocument/2006/customXml" ds:itemID="{2BF0D91F-5E91-4A07-B3F7-83C2A3742DA1}"/>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0x01010023144A3D0E11D546A9248F60530CB31A</vt:lpwstr>
  </property>
</Properties>
</file>