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69"/>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Lst>
  <p:sldSz cx="18288000" cy="10287000"/>
  <p:notesSz cx="6858000" cy="9144000"/>
  <p:embeddedFontLst>
    <p:embeddedFont>
      <p:font typeface="Proxima Nova Bold" charset="1" panose="02000506030000020004"/>
      <p:regular r:id="rId68"/>
    </p:embeddedFont>
    <p:embeddedFont>
      <p:font typeface="IreneFlorentina" charset="1" panose="02000503000000000000"/>
      <p:regular r:id="rId72"/>
    </p:embeddedFont>
    <p:embeddedFont>
      <p:font typeface="Canva Sans Bold" charset="1" panose="020B0803030501040103"/>
      <p:regular r:id="rId73"/>
    </p:embeddedFont>
    <p:embeddedFont>
      <p:font typeface="Arial MT Pro" charset="1" panose="020B0502020202020204"/>
      <p:regular r:id="rId75"/>
    </p:embeddedFont>
    <p:embeddedFont>
      <p:font typeface="Lazydog" charset="1" panose="00000000000000000000"/>
      <p:regular r:id="rId8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notesSlide" Target="notesSlides/notesSlide43.xml"/><Relationship Id="rId112" Type="http://schemas.openxmlformats.org/officeDocument/2006/relationships/notesSlide" Target="notesSlides/notesSlide38.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font" Target="fonts/font68.fntdata"/><Relationship Id="rId84" Type="http://schemas.openxmlformats.org/officeDocument/2006/relationships/notesSlide" Target="notesSlides/notesSlide11.xml"/><Relationship Id="rId89" Type="http://schemas.openxmlformats.org/officeDocument/2006/relationships/notesSlide" Target="notesSlides/notesSlide15.xml"/><Relationship Id="rId107" Type="http://schemas.openxmlformats.org/officeDocument/2006/relationships/notesSlide" Target="notesSlides/notesSlide33.xml"/><Relationship Id="rId16" Type="http://schemas.openxmlformats.org/officeDocument/2006/relationships/slide" Target="slides/slide11.xml"/><Relationship Id="rId102" Type="http://schemas.openxmlformats.org/officeDocument/2006/relationships/notesSlide" Target="notesSlides/notesSlide28.xml"/><Relationship Id="rId11" Type="http://schemas.openxmlformats.org/officeDocument/2006/relationships/slide" Target="slides/slide6.xml"/><Relationship Id="rId123" Type="http://schemas.openxmlformats.org/officeDocument/2006/relationships/notesSlide" Target="notesSlides/notesSlide49.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notesSlide" Target="notesSlides/notesSlide2.xml"/><Relationship Id="rId79" Type="http://schemas.openxmlformats.org/officeDocument/2006/relationships/notesSlide" Target="notesSlides/notesSlide6.xml"/><Relationship Id="rId128" Type="http://schemas.openxmlformats.org/officeDocument/2006/relationships/customXml" Target="../customXml/item2.xml"/><Relationship Id="rId5" Type="http://schemas.openxmlformats.org/officeDocument/2006/relationships/tableStyles" Target="tableStyles.xml"/><Relationship Id="rId90" Type="http://schemas.openxmlformats.org/officeDocument/2006/relationships/notesSlide" Target="notesSlides/notesSlide16.xml"/><Relationship Id="rId95" Type="http://schemas.openxmlformats.org/officeDocument/2006/relationships/notesSlide" Target="notesSlides/notesSlide21.xml"/><Relationship Id="rId113" Type="http://schemas.openxmlformats.org/officeDocument/2006/relationships/notesSlide" Target="notesSlides/notesSlide39.xml"/><Relationship Id="rId118" Type="http://schemas.openxmlformats.org/officeDocument/2006/relationships/notesSlide" Target="notesSlides/notesSlide44.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notesMaster" Target="notesMasters/notesMaster1.xml"/><Relationship Id="rId80" Type="http://schemas.openxmlformats.org/officeDocument/2006/relationships/notesSlide" Target="notesSlides/notesSlide7.xml"/><Relationship Id="rId85" Type="http://schemas.openxmlformats.org/officeDocument/2006/relationships/notesSlide" Target="notesSlides/notesSlide12.xml"/><Relationship Id="rId103" Type="http://schemas.openxmlformats.org/officeDocument/2006/relationships/notesSlide" Target="notesSlides/notesSlide29.xml"/><Relationship Id="rId108" Type="http://schemas.openxmlformats.org/officeDocument/2006/relationships/notesSlide" Target="notesSlides/notesSlide34.xml"/><Relationship Id="rId12" Type="http://schemas.openxmlformats.org/officeDocument/2006/relationships/slide" Target="slides/slide7.xml"/><Relationship Id="rId124" Type="http://schemas.openxmlformats.org/officeDocument/2006/relationships/notesSlide" Target="notesSlides/notesSlide50.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29" Type="http://schemas.openxmlformats.org/officeDocument/2006/relationships/customXml" Target="../customXml/item3.xml"/><Relationship Id="rId54" Type="http://schemas.openxmlformats.org/officeDocument/2006/relationships/slide" Target="slides/slide49.xml"/><Relationship Id="rId70" Type="http://schemas.openxmlformats.org/officeDocument/2006/relationships/theme" Target="theme/theme2.xml"/><Relationship Id="rId75" Type="http://schemas.openxmlformats.org/officeDocument/2006/relationships/font" Target="fonts/font75.fntdata"/><Relationship Id="rId91" Type="http://schemas.openxmlformats.org/officeDocument/2006/relationships/notesSlide" Target="notesSlides/notesSlide17.xml"/><Relationship Id="rId96" Type="http://schemas.openxmlformats.org/officeDocument/2006/relationships/notesSlide" Target="notesSlides/notesSlide22.xml"/><Relationship Id="rId1" Type="http://schemas.openxmlformats.org/officeDocument/2006/relationships/slideMaster" Target="slideMasters/slideMaster1.xml"/><Relationship Id="rId6" Type="http://schemas.openxmlformats.org/officeDocument/2006/relationships/slide" Target="slides/slide1.xml"/><Relationship Id="rId114" Type="http://schemas.openxmlformats.org/officeDocument/2006/relationships/notesSlide" Target="notesSlides/notesSlide40.xml"/><Relationship Id="rId119" Type="http://schemas.openxmlformats.org/officeDocument/2006/relationships/notesSlide" Target="notesSlides/notesSlide45.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notesSlide" Target="notesSlides/notesSlide8.xml"/><Relationship Id="rId86" Type="http://schemas.openxmlformats.org/officeDocument/2006/relationships/font" Target="fonts/font86.fntdata"/><Relationship Id="rId109" Type="http://schemas.openxmlformats.org/officeDocument/2006/relationships/notesSlide" Target="notesSlides/notesSlide35.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4" Type="http://schemas.openxmlformats.org/officeDocument/2006/relationships/notesSlide" Target="notesSlides/notesSlide30.xml"/><Relationship Id="rId120" Type="http://schemas.openxmlformats.org/officeDocument/2006/relationships/notesSlide" Target="notesSlides/notesSlide46.xml"/><Relationship Id="rId125" Type="http://schemas.openxmlformats.org/officeDocument/2006/relationships/notesSlide" Target="notesSlides/notesSlide51.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notesSlide" Target="notesSlides/notesSlide3.xml"/><Relationship Id="rId97" Type="http://schemas.openxmlformats.org/officeDocument/2006/relationships/notesSlide" Target="notesSlides/notesSlide23.xml"/><Relationship Id="rId7" Type="http://schemas.openxmlformats.org/officeDocument/2006/relationships/slide" Target="slides/slide2.xml"/><Relationship Id="rId71" Type="http://schemas.openxmlformats.org/officeDocument/2006/relationships/notesSlide" Target="notesSlides/notesSlide1.xml"/><Relationship Id="rId92" Type="http://schemas.openxmlformats.org/officeDocument/2006/relationships/notesSlide" Target="notesSlides/notesSlide18.xml"/><Relationship Id="rId2" Type="http://schemas.openxmlformats.org/officeDocument/2006/relationships/presProps" Target="presProps.xml"/><Relationship Id="rId29" Type="http://schemas.openxmlformats.org/officeDocument/2006/relationships/slide" Target="slides/slide24.xml"/><Relationship Id="rId110" Type="http://schemas.openxmlformats.org/officeDocument/2006/relationships/notesSlide" Target="notesSlides/notesSlide36.xml"/><Relationship Id="rId115" Type="http://schemas.openxmlformats.org/officeDocument/2006/relationships/notesSlide" Target="notesSlides/notesSlide41.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notesSlide" Target="notesSlides/notesSlide13.xml"/><Relationship Id="rId61" Type="http://schemas.openxmlformats.org/officeDocument/2006/relationships/slide" Target="slides/slide56.xml"/><Relationship Id="rId82" Type="http://schemas.openxmlformats.org/officeDocument/2006/relationships/notesSlide" Target="notesSlides/notesSlide9.xml"/><Relationship Id="rId19" Type="http://schemas.openxmlformats.org/officeDocument/2006/relationships/slide" Target="slides/slide14.xml"/><Relationship Id="rId100" Type="http://schemas.openxmlformats.org/officeDocument/2006/relationships/notesSlide" Target="notesSlides/notesSlide26.xml"/><Relationship Id="rId105" Type="http://schemas.openxmlformats.org/officeDocument/2006/relationships/notesSlide" Target="notesSlides/notesSlide31.xml"/><Relationship Id="rId126" Type="http://schemas.openxmlformats.org/officeDocument/2006/relationships/notesSlide" Target="notesSlides/notesSlide52.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notesSlide" Target="notesSlides/notesSlide4.xml"/><Relationship Id="rId121" Type="http://schemas.openxmlformats.org/officeDocument/2006/relationships/notesSlide" Target="notesSlides/notesSlide47.xml"/><Relationship Id="rId51" Type="http://schemas.openxmlformats.org/officeDocument/2006/relationships/slide" Target="slides/slide46.xml"/><Relationship Id="rId72" Type="http://schemas.openxmlformats.org/officeDocument/2006/relationships/font" Target="fonts/font72.fntdata"/><Relationship Id="rId8" Type="http://schemas.openxmlformats.org/officeDocument/2006/relationships/slide" Target="slides/slide3.xml"/><Relationship Id="rId93" Type="http://schemas.openxmlformats.org/officeDocument/2006/relationships/notesSlide" Target="notesSlides/notesSlide19.xml"/><Relationship Id="rId98" Type="http://schemas.openxmlformats.org/officeDocument/2006/relationships/notesSlide" Target="notesSlides/notesSlide24.xml"/><Relationship Id="rId3" Type="http://schemas.openxmlformats.org/officeDocument/2006/relationships/viewProps" Target="viewProps.xml"/><Relationship Id="rId116" Type="http://schemas.openxmlformats.org/officeDocument/2006/relationships/notesSlide" Target="notesSlides/notesSlide42.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1" Type="http://schemas.openxmlformats.org/officeDocument/2006/relationships/notesSlide" Target="notesSlides/notesSlide37.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notesSlide" Target="notesSlides/notesSlide10.xml"/><Relationship Id="rId88" Type="http://schemas.openxmlformats.org/officeDocument/2006/relationships/notesSlide" Target="notesSlides/notesSlide14.xml"/><Relationship Id="rId106" Type="http://schemas.openxmlformats.org/officeDocument/2006/relationships/notesSlide" Target="notesSlides/notesSlide32.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27" Type="http://schemas.openxmlformats.org/officeDocument/2006/relationships/customXml" Target="../customXml/item1.xml"/><Relationship Id="rId10" Type="http://schemas.openxmlformats.org/officeDocument/2006/relationships/slide" Target="slides/slide5.xml"/><Relationship Id="rId101" Type="http://schemas.openxmlformats.org/officeDocument/2006/relationships/notesSlide" Target="notesSlides/notesSlide27.xml"/><Relationship Id="rId122" Type="http://schemas.openxmlformats.org/officeDocument/2006/relationships/notesSlide" Target="notesSlides/notesSlide48.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font" Target="fonts/font73.fntdata"/><Relationship Id="rId78" Type="http://schemas.openxmlformats.org/officeDocument/2006/relationships/notesSlide" Target="notesSlides/notesSlide5.xml"/><Relationship Id="rId94" Type="http://schemas.openxmlformats.org/officeDocument/2006/relationships/notesSlide" Target="notesSlides/notesSlide20.xml"/><Relationship Id="rId99" Type="http://schemas.openxmlformats.org/officeDocument/2006/relationships/notesSlide" Target="notesSlides/notesSlide25.xml"/><Relationship Id="rId4" Type="http://schemas.openxmlformats.org/officeDocument/2006/relationships/theme" Target="theme/theme1.xml"/><Relationship Id="rId9" Type="http://schemas.openxmlformats.org/officeDocument/2006/relationships/slide" Target="slides/slide4.xml"/><Relationship Id="rId26" Type="http://schemas.openxmlformats.org/officeDocument/2006/relationships/slide" Target="slides/slide21.xml"/></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2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2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1.xml" Type="http://schemas.openxmlformats.org/officeDocument/2006/relationships/slide"/></Relationships>
</file>

<file path=ppt/notesSlides/_rels/notesSlide2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2.xml" Type="http://schemas.openxmlformats.org/officeDocument/2006/relationships/slide"/></Relationships>
</file>

<file path=ppt/notesSlides/_rels/notesSlide2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3.xml" Type="http://schemas.openxmlformats.org/officeDocument/2006/relationships/slide"/></Relationships>
</file>

<file path=ppt/notesSlides/_rels/notesSlide2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5.xml" Type="http://schemas.openxmlformats.org/officeDocument/2006/relationships/slide"/></Relationships>
</file>

<file path=ppt/notesSlides/_rels/notesSlide2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6.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3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7.xml" Type="http://schemas.openxmlformats.org/officeDocument/2006/relationships/slide"/></Relationships>
</file>

<file path=ppt/notesSlides/_rels/notesSlide3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8.xml" Type="http://schemas.openxmlformats.org/officeDocument/2006/relationships/slide"/></Relationships>
</file>

<file path=ppt/notesSlides/_rels/notesSlide3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9.xml" Type="http://schemas.openxmlformats.org/officeDocument/2006/relationships/slide"/></Relationships>
</file>

<file path=ppt/notesSlides/_rels/notesSlide3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0.xml" Type="http://schemas.openxmlformats.org/officeDocument/2006/relationships/slide"/></Relationships>
</file>

<file path=ppt/notesSlides/_rels/notesSlide3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1.xml" Type="http://schemas.openxmlformats.org/officeDocument/2006/relationships/slide"/></Relationships>
</file>

<file path=ppt/notesSlides/_rels/notesSlide3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2.xml" Type="http://schemas.openxmlformats.org/officeDocument/2006/relationships/slide"/></Relationships>
</file>

<file path=ppt/notesSlides/_rels/notesSlide3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4.xml" Type="http://schemas.openxmlformats.org/officeDocument/2006/relationships/slide"/></Relationships>
</file>

<file path=ppt/notesSlides/_rels/notesSlide3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5.xml" Type="http://schemas.openxmlformats.org/officeDocument/2006/relationships/slide"/></Relationships>
</file>

<file path=ppt/notesSlides/_rels/notesSlide3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6.xml" Type="http://schemas.openxmlformats.org/officeDocument/2006/relationships/slide"/></Relationships>
</file>

<file path=ppt/notesSlides/_rels/notesSlide3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7.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4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8.xml" Type="http://schemas.openxmlformats.org/officeDocument/2006/relationships/slide"/></Relationships>
</file>

<file path=ppt/notesSlides/_rels/notesSlide4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9.xml" Type="http://schemas.openxmlformats.org/officeDocument/2006/relationships/slide"/></Relationships>
</file>

<file path=ppt/notesSlides/_rels/notesSlide4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0.xml" Type="http://schemas.openxmlformats.org/officeDocument/2006/relationships/slide"/></Relationships>
</file>

<file path=ppt/notesSlides/_rels/notesSlide4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2.xml" Type="http://schemas.openxmlformats.org/officeDocument/2006/relationships/slide"/></Relationships>
</file>

<file path=ppt/notesSlides/_rels/notesSlide4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3.xml" Type="http://schemas.openxmlformats.org/officeDocument/2006/relationships/slide"/></Relationships>
</file>

<file path=ppt/notesSlides/_rels/notesSlide4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4.xml" Type="http://schemas.openxmlformats.org/officeDocument/2006/relationships/slide"/></Relationships>
</file>

<file path=ppt/notesSlides/_rels/notesSlide4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5.xml" Type="http://schemas.openxmlformats.org/officeDocument/2006/relationships/slide"/></Relationships>
</file>

<file path=ppt/notesSlides/_rels/notesSlide4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6.xml" Type="http://schemas.openxmlformats.org/officeDocument/2006/relationships/slide"/></Relationships>
</file>

<file path=ppt/notesSlides/_rels/notesSlide4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7.xml" Type="http://schemas.openxmlformats.org/officeDocument/2006/relationships/slide"/></Relationships>
</file>

<file path=ppt/notesSlides/_rels/notesSlide4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8.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5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0.xml" Type="http://schemas.openxmlformats.org/officeDocument/2006/relationships/slide"/></Relationships>
</file>

<file path=ppt/notesSlides/_rels/notesSlide5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1.xml" Type="http://schemas.openxmlformats.org/officeDocument/2006/relationships/slide"/></Relationships>
</file>

<file path=ppt/notesSlides/_rels/notesSlide5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2.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Kindness Chain:</a:t>
            </a:r>
          </a:p>
          <a:p>
            <a:r>
              <a:rPr lang="en-US"/>
              <a:t>Each student gets their own chain. Each day of lent (or each lesson) they will write or draw a little act of love they did and add it to their chain.</a:t>
            </a:r>
          </a:p>
          <a:p>
            <a:r>
              <a:rPr lang="en-US"/>
              <a:t/>
            </a:r>
          </a:p>
          <a:p>
            <a:r>
              <a:rPr lang="en-US"/>
              <a:t>Take-Home Invitations:</a:t>
            </a:r>
          </a:p>
          <a:p>
            <a:r>
              <a:rPr lang="en-US"/>
              <a:t>Printable versions of the invitations can be found on this link: https://docs.google.com/document/d/1tZmNbN_LDMYb1SRc5MXOMGO7Qy-K8JRTx0F5rVa8NLk/edit?usp=sharing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5-10 min</a:t>
            </a:r>
          </a:p>
          <a:p>
            <a:r>
              <a:rPr lang="en-US"/>
              <a:t/>
            </a:r>
          </a:p>
          <a:p>
            <a:r>
              <a:rPr lang="en-US"/>
              <a:t>Before watching the video, explain that the students will see three children who have faith. Encourage them to look for the small act of faith in the video.</a:t>
            </a:r>
          </a:p>
          <a:p>
            <a:r>
              <a:rPr lang="en-US"/>
              <a:t/>
            </a:r>
          </a:p>
          <a:p>
            <a:r>
              <a:rPr lang="en-US"/>
              <a:t>[Watch Video]</a:t>
            </a:r>
          </a:p>
          <a:p>
            <a:r>
              <a:rPr lang="en-US"/>
              <a:t/>
            </a:r>
          </a:p>
          <a:p>
            <a:r>
              <a:rPr lang="en-US"/>
              <a:t>Ask what the “small act of faith” was. </a:t>
            </a:r>
          </a:p>
          <a:p>
            <a:r>
              <a:rPr lang="en-US"/>
              <a:t/>
            </a:r>
          </a:p>
          <a:p>
            <a:r>
              <a:rPr lang="en-US"/>
              <a:t>While the children only asked for a one-dollar donation, those small donations added up to $300—enough to feed 12 children school lunches for a year! (Remind them it is similar the mustard seed!) Just like those children, their small acts of love can help people in big ways.</a:t>
            </a:r>
          </a:p>
          <a:p>
            <a:r>
              <a:rPr lang="en-US"/>
              <a:t/>
            </a:r>
          </a:p>
          <a:p>
            <a:r>
              <a:rPr lang="en-US"/>
              <a:t>Consider sharing examples like being kind to a friend on the playground, praying for someone, or sharing with someone who is lonely. </a:t>
            </a:r>
          </a:p>
          <a:p>
            <a:r>
              <a:rPr lang="en-US"/>
              <a:t/>
            </a:r>
          </a:p>
          <a:p>
            <a:r>
              <a:rPr lang="en-US"/>
              <a:t>If a daily lesson:</a:t>
            </a:r>
          </a:p>
          <a:p>
            <a:r>
              <a:rPr lang="en-US"/>
              <a:t>Discuss the following questions: </a:t>
            </a:r>
          </a:p>
          <a:p>
            <a:r>
              <a:rPr lang="en-US"/>
              <a:t>"How does faith lead to action?"</a:t>
            </a:r>
          </a:p>
          <a:p>
            <a:r>
              <a:rPr lang="en-US"/>
              <a:t>"How can I do good because of my belief in God?"</a:t>
            </a:r>
          </a:p>
          <a:p>
            <a:r>
              <a:rPr lang="en-US"/>
              <a:t/>
            </a:r>
          </a:p>
          <a:p>
            <a:r>
              <a:rPr lang="en-US"/>
              <a:t>Consider splitting the students up in groups or sharing all together as a class.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10-15 minutes</a:t>
            </a:r>
          </a:p>
          <a:p>
            <a:r>
              <a:rPr lang="en-US"/>
              <a:t/>
            </a:r>
          </a:p>
          <a:p>
            <a:r>
              <a:rPr lang="en-US"/>
              <a:t>Faith Trust Walk</a:t>
            </a:r>
          </a:p>
          <a:p>
            <a:r>
              <a:rPr lang="en-US"/>
              <a:t/>
            </a:r>
          </a:p>
          <a:p>
            <a:r>
              <a:rPr lang="en-US"/>
              <a:t>Materials: Blindfolds</a:t>
            </a:r>
          </a:p>
          <a:p>
            <a:r>
              <a:rPr lang="en-US"/>
              <a:t/>
            </a:r>
          </a:p>
          <a:p>
            <a:r>
              <a:rPr lang="en-US"/>
              <a:t>Setup: Go to a playground or create an obstacle course with classroom furniture.</a:t>
            </a:r>
          </a:p>
          <a:p>
            <a:r>
              <a:rPr lang="en-US"/>
              <a:t/>
            </a:r>
          </a:p>
          <a:p>
            <a:r>
              <a:rPr lang="en-US"/>
              <a:t>Instructions:</a:t>
            </a:r>
          </a:p>
          <a:p>
            <a:r>
              <a:rPr lang="en-US"/>
              <a:t>1. Work in pairs: One student is blindfolded while the other guides.</a:t>
            </a:r>
          </a:p>
          <a:p>
            <a:r>
              <a:rPr lang="en-US"/>
              <a:t>2. The guide's goal is to direct their partner safely through the obstacles.</a:t>
            </a:r>
          </a:p>
          <a:p>
            <a:r>
              <a:rPr lang="en-US"/>
              <a:t>3. The blindfolded student follows their guide's directions to move through the obstacle course.</a:t>
            </a:r>
          </a:p>
          <a:p>
            <a:r>
              <a:rPr lang="en-US"/>
              <a:t>4. Switch roles</a:t>
            </a:r>
          </a:p>
          <a:p>
            <a:r>
              <a:rPr lang="en-US"/>
              <a:t>5. Remind students to trust their guide, and give clear, calm instructions.</a:t>
            </a:r>
          </a:p>
          <a:p>
            <a:r>
              <a:rPr lang="en-US"/>
              <a:t/>
            </a:r>
          </a:p>
          <a:p>
            <a:r>
              <a:rPr lang="en-US"/>
              <a:t>Discussion: </a:t>
            </a:r>
          </a:p>
          <a:p>
            <a:r>
              <a:rPr lang="en-US"/>
              <a:t>Talk about how we have to trust God always, even when we can’t see what’s ahead. Just as the students trusted their partner to guide them, we can trust God (have faith) to lead us in the right direction.</a:t>
            </a:r>
          </a:p>
          <a:p>
            <a:r>
              <a:rPr lang="en-US"/>
              <a:t/>
            </a:r>
          </a:p>
          <a:p>
            <a:r>
              <a:rPr lang="en-US"/>
              <a:t>If daily lesson:</a:t>
            </a:r>
          </a:p>
          <a:p>
            <a:r>
              <a:rPr lang="en-US"/>
              <a:t>Before doing the activity briefly review what faith is. </a:t>
            </a:r>
          </a:p>
          <a:p>
            <a:r>
              <a:rPr lang="en-US"/>
              <a:t/>
            </a:r>
          </a:p>
          <a:p>
            <a:r>
              <a:rPr lang="en-US"/>
              <a:t>Image Attribution: Bing Image Creator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2-3 minutes</a:t>
            </a:r>
          </a:p>
          <a:p>
            <a:r>
              <a:rPr lang="en-US"/>
              <a:t/>
            </a:r>
          </a:p>
          <a:p>
            <a:r>
              <a:rPr lang="en-US"/>
              <a:t>Encourage the students to show their faith by praying or trying something new and trusting God.</a:t>
            </a:r>
          </a:p>
          <a:p>
            <a:r>
              <a:rPr lang="en-US"/>
              <a:t/>
            </a:r>
          </a:p>
          <a:p>
            <a:r>
              <a:rPr lang="en-US"/>
              <a:t>(if part of a daily thought)</a:t>
            </a:r>
          </a:p>
          <a:p>
            <a:r>
              <a:rPr lang="en-US"/>
              <a:t> You can expand this by doing the following activity with the students.</a:t>
            </a:r>
          </a:p>
          <a:p>
            <a:r>
              <a:rPr lang="en-US"/>
              <a:t/>
            </a:r>
          </a:p>
          <a:p>
            <a:r>
              <a:rPr lang="en-US"/>
              <a:t>Materials: Slips of paper for students to write or draw on. Students can take their ideas home to share with their parents.</a:t>
            </a:r>
          </a:p>
          <a:p>
            <a:r>
              <a:rPr lang="en-US"/>
              <a:t/>
            </a:r>
          </a:p>
          <a:p>
            <a:r>
              <a:rPr lang="en-US"/>
              <a:t>Review what faith means with the students, and encourage them to think of things they can do over the next few days to practice. Have them write down (or draw)  their idea and take it home to share with their parents. </a:t>
            </a:r>
          </a:p>
          <a:p>
            <a:r>
              <a:rPr lang="en-US"/>
              <a:t/>
            </a:r>
          </a:p>
          <a:p>
            <a:r>
              <a:rPr lang="en-US"/>
              <a:t>Here are some ideas to inspire them:</a:t>
            </a:r>
          </a:p>
          <a:p>
            <a:r>
              <a:rPr lang="en-US"/>
              <a:t/>
            </a:r>
          </a:p>
          <a:p>
            <a:r>
              <a:rPr lang="en-US"/>
              <a:t>*Think before you speak: Pause for a moment to think if what you're going to say is kind or helpful.</a:t>
            </a:r>
          </a:p>
          <a:p>
            <a:r>
              <a:rPr lang="en-US"/>
              <a:t>*Ask good questions: Ask your teacher or parent how you can learn more about something you’re curious about.</a:t>
            </a:r>
          </a:p>
          <a:p>
            <a:r>
              <a:rPr lang="en-US"/>
              <a:t>*Listen carefully: Pay attention when someone is talking, so you can understand and learn from them.</a:t>
            </a:r>
          </a:p>
          <a:p>
            <a:r>
              <a:rPr lang="en-US"/>
              <a:t>*Make a wise choice: Choose to help, even when it’s hard, like picking up toys when you don’t feel like it.</a:t>
            </a:r>
          </a:p>
          <a:p>
            <a:r>
              <a:rPr lang="en-US"/>
              <a:t>*Learn from mistakes: If you make a mistake, say sorry and learn how to do better next time.</a:t>
            </a:r>
          </a:p>
          <a:p>
            <a:r>
              <a:rPr lang="en-US"/>
              <a:t>*Ask questions to help students reflect on the previous scripture story and activity.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minutes</a:t>
            </a:r>
          </a:p>
          <a:p>
            <a:r>
              <a:rPr lang="en-US"/>
              <a:t/>
            </a:r>
          </a:p>
          <a:p>
            <a:r>
              <a:rPr lang="en-US"/>
              <a:t>Invite the students to tell their parents something they learned about God or faith today.</a:t>
            </a:r>
          </a:p>
          <a:p>
            <a:r>
              <a:rPr lang="en-US"/>
              <a:t/>
            </a:r>
          </a:p>
          <a:p>
            <a:r>
              <a:rPr lang="en-US"/>
              <a:t>Optional - You can expand this by doing the following activity with the students.</a:t>
            </a:r>
          </a:p>
          <a:p>
            <a:r>
              <a:rPr lang="en-US"/>
              <a:t>Materials: Provide slips of paper for the students to write the acts they want to do on. The students can then take home their ideas to share with their parents.</a:t>
            </a:r>
          </a:p>
          <a:p>
            <a:r>
              <a:rPr lang="en-US"/>
              <a:t>Start by reviewing what faith means with the students, and encourage them to think of one small act they can do over the next few days to show their faith. Have them write down (or draw)  their idea and take it home to share with their parents. Here are some ideas to inspire them:</a:t>
            </a:r>
          </a:p>
          <a:p>
            <a:r>
              <a:rPr lang="en-US"/>
              <a:t>Write a letter to God, sharing how you plan to show your faith.</a:t>
            </a:r>
          </a:p>
          <a:p>
            <a:r>
              <a:rPr lang="en-US"/>
              <a:t>Tell your parents something you’ve learned about God.</a:t>
            </a:r>
          </a:p>
          <a:p>
            <a:r>
              <a:rPr lang="en-US"/>
              <a:t>Say a prayer to thank God for something special in your life.</a:t>
            </a:r>
          </a:p>
          <a:p>
            <a:r>
              <a:rPr lang="en-US"/>
              <a:t>Share your toys or help a friend in need.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a:t>
            </a:r>
          </a:p>
          <a:p>
            <a:r>
              <a:rPr lang="en-US"/>
              <a:t/>
            </a:r>
          </a:p>
          <a:p>
            <a:r>
              <a:rPr lang="en-US"/>
              <a:t>Students write or draw a small act of love they’ve done and add it to their paper chain. </a:t>
            </a:r>
          </a:p>
          <a:p>
            <a:r>
              <a:rPr lang="en-US"/>
              <a:t/>
            </a:r>
          </a:p>
          <a:p>
            <a:r>
              <a:rPr lang="en-US"/>
              <a:t>Ideas for students:</a:t>
            </a:r>
          </a:p>
          <a:p>
            <a:r>
              <a:rPr lang="en-US"/>
              <a:t>* Say a prayer for someone</a:t>
            </a:r>
          </a:p>
          <a:p>
            <a:r>
              <a:rPr lang="en-US"/>
              <a:t>* Help at home</a:t>
            </a:r>
          </a:p>
          <a:p>
            <a:r>
              <a:rPr lang="en-US"/>
              <a:t>* Say something kind to someone</a:t>
            </a:r>
          </a:p>
          <a:p>
            <a:r>
              <a:rPr lang="en-US"/>
              <a:t>* Be extra patient</a:t>
            </a:r>
          </a:p>
          <a:p>
            <a:r>
              <a:rPr lang="en-US"/>
              <a:t>* Smile at others</a:t>
            </a:r>
          </a:p>
          <a:p>
            <a:r>
              <a:rPr lang="en-US"/>
              <a:t>* Make a card for someone</a:t>
            </a:r>
          </a:p>
          <a:p>
            <a:r>
              <a:rPr lang="en-US"/>
              <a:t>* Share a toy</a:t>
            </a:r>
          </a:p>
          <a:p>
            <a:r>
              <a:rPr lang="en-US"/>
              <a:t/>
            </a:r>
          </a:p>
          <a:p>
            <a:r>
              <a:rPr lang="en-US"/>
              <a:t>If daily lesson:</a:t>
            </a:r>
          </a:p>
          <a:p>
            <a:r>
              <a:rPr lang="en-US"/>
              <a:t>Give the class a few minutes to share what they did.</a:t>
            </a:r>
          </a:p>
          <a:p>
            <a:r>
              <a:rPr lang="en-US"/>
              <a:t/>
            </a:r>
          </a:p>
          <a:p>
            <a:r>
              <a:rPr lang="en-US"/>
              <a:t>Optional template for paper chain strips: https://drive.google.com/file/d/1y2ajEgSXB-ykR1pgdSQVEeJrlXZuyVzj/view?usp=drive_link</a:t>
            </a:r>
          </a:p>
          <a:p>
            <a:r>
              <a:rPr lang="en-US"/>
              <a:t/>
            </a:r>
          </a:p>
          <a:p>
            <a:r>
              <a:rPr lang="en-US"/>
              <a:t>Attribution: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1-2 minutes</a:t>
            </a:r>
          </a:p>
          <a:p>
            <a:r>
              <a:rPr lang="en-US"/>
              <a:t/>
            </a:r>
          </a:p>
          <a:p>
            <a:r>
              <a:rPr lang="en-US"/>
              <a:t>If daily lesson: Use this slide and the next with the bible story to fill the lesson time. Combined, they should take about 7-10 minutes.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~10 minutes</a:t>
            </a:r>
          </a:p>
          <a:p>
            <a:r>
              <a:rPr lang="en-US"/>
              <a:t/>
            </a:r>
          </a:p>
          <a:p>
            <a:r>
              <a:rPr lang="en-US"/>
              <a:t>Share the story of Noah’s Ark with the students. If they are familiar with it, invite them to help tell the story. Emphasize how Noah and his family trusted God to keep them safe and had hope in His promises.</a:t>
            </a:r>
          </a:p>
          <a:p>
            <a:r>
              <a:rPr lang="en-US"/>
              <a:t/>
            </a:r>
          </a:p>
          <a:p>
            <a:r>
              <a:rPr lang="en-US"/>
              <a:t>"Noah was a good man who listened to God. One day, God told Noah to build a big boat to keep his family and the animals safe from a big storm. Noah trusted God and worked hard to build the ark.</a:t>
            </a:r>
          </a:p>
          <a:p>
            <a:r>
              <a:rPr lang="en-US"/>
              <a:t/>
            </a:r>
          </a:p>
          <a:p>
            <a:r>
              <a:rPr lang="en-US"/>
              <a:t>Soon, the rain came, and it rained for 40 days. But inside the ark, Noah, his family, and the animals were safe and dry. When the water finally went away, they found land again.</a:t>
            </a:r>
          </a:p>
          <a:p>
            <a:r>
              <a:rPr lang="en-US"/>
              <a:t/>
            </a:r>
          </a:p>
          <a:p>
            <a:r>
              <a:rPr lang="en-US"/>
              <a:t>Noah saw a beautiful rainbow in the sky. It was a sign of God’s promise to always take care of them. Noah and his family felt happy and full of hope!"</a:t>
            </a:r>
          </a:p>
          <a:p>
            <a:r>
              <a:rPr lang="en-US"/>
              <a:t/>
            </a:r>
          </a:p>
          <a:p>
            <a:r>
              <a:rPr lang="en-US"/>
              <a:t>If daily lesson: Ask students the following questions:</a:t>
            </a:r>
          </a:p>
          <a:p>
            <a:r>
              <a:rPr lang="en-US"/>
              <a:t>"How would you have felt if you were Noah?</a:t>
            </a:r>
          </a:p>
          <a:p>
            <a:r>
              <a:rPr lang="en-US"/>
              <a:t>How does being with your family give you hope?</a:t>
            </a:r>
          </a:p>
          <a:p>
            <a:r>
              <a:rPr lang="en-US"/>
              <a:t>What does Noah and the flood teach you about hope?"</a:t>
            </a:r>
          </a:p>
          <a:p>
            <a:r>
              <a:rPr lang="en-US"/>
              <a:t/>
            </a:r>
          </a:p>
          <a:p>
            <a:r>
              <a:rPr lang="en-US"/>
              <a:t>Image Attribution: Free Bible Images https://freebibleimages.org/illustrations/fn-noah-3/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5 min</a:t>
            </a:r>
          </a:p>
          <a:p>
            <a:r>
              <a:rPr lang="en-US"/>
              <a:t/>
            </a:r>
          </a:p>
          <a:p>
            <a:r>
              <a:rPr lang="en-US"/>
              <a:t>Explain that the video shows a girl in Zambia who doesn’t have much food at home, but Mary’s Meals provides a meal for her and her classmates every school day.</a:t>
            </a:r>
          </a:p>
          <a:p>
            <a:r>
              <a:rPr lang="en-US"/>
              <a:t/>
            </a:r>
          </a:p>
          <a:p>
            <a:r>
              <a:rPr lang="en-US"/>
              <a:t>[Show the video]</a:t>
            </a:r>
          </a:p>
          <a:p>
            <a:r>
              <a:rPr lang="en-US"/>
              <a:t/>
            </a:r>
          </a:p>
          <a:p>
            <a:r>
              <a:rPr lang="en-US"/>
              <a:t>After the video, discuss with the students:</a:t>
            </a:r>
          </a:p>
          <a:p>
            <a:r>
              <a:rPr lang="en-US"/>
              <a:t>“How does Mary’s Meals give this girl hope?”</a:t>
            </a:r>
          </a:p>
          <a:p>
            <a:r>
              <a:rPr lang="en-US"/>
              <a:t>“What are some things that are hard in your life?”</a:t>
            </a:r>
          </a:p>
          <a:p>
            <a:r>
              <a:rPr lang="en-US"/>
              <a:t>“What gives you hope?”</a:t>
            </a:r>
          </a:p>
          <a:p>
            <a:r>
              <a:rPr lang="en-US"/>
              <a:t/>
            </a:r>
          </a:p>
          <a:p>
            <a:r>
              <a:rPr lang="en-US"/>
              <a:t>Emphasize that we can have hope when we trust in God. He knows when we are sad, lonely, or hungry. When we help others, we grow closer to God, and when we are close to Him, we can have hope that He will help us</a:t>
            </a:r>
          </a:p>
          <a:p>
            <a:r>
              <a:rPr lang="en-US"/>
              <a:t/>
            </a:r>
          </a:p>
          <a:p>
            <a:r>
              <a:rPr lang="en-US"/>
              <a:t>(if part of a daily thought) Provide more time for discussion of the questions above. Consider splitting the students up in groups or sharing as a class. </a:t>
            </a:r>
          </a:p>
          <a:p>
            <a:r>
              <a:rPr lang="en-US"/>
              <a:t/>
            </a:r>
          </a:p>
          <a:p>
            <a:r>
              <a:rPr lang="en-US"/>
              <a:t>Also combine with the next slide ("What gives you hope?"). Both should be about 10 minutes total.</a:t>
            </a:r>
          </a:p>
          <a:p>
            <a:r>
              <a:rPr lang="en-US"/>
              <a:t/>
            </a:r>
          </a:p>
          <a:p>
            <a:r>
              <a:rPr lang="en-US"/>
              <a:t>Video Segment: Feeding Zambia's Future</a:t>
            </a:r>
          </a:p>
          <a:p>
            <a:r>
              <a:rPr lang="en-US"/>
              <a:t>(1:16-1:49)</a:t>
            </a:r>
          </a:p>
          <a:p>
            <a:r>
              <a:rPr lang="en-US"/>
              <a:t>https://www.youtube.com/watch?v=nC8UPYX8Mu4 </a:t>
            </a:r>
          </a:p>
          <a:p>
            <a:r>
              <a:rPr lang="en-US"/>
              <a:t/>
            </a:r>
          </a:p>
          <a:p>
            <a:r>
              <a:rPr lang="en-US"/>
              <a:t>Video attribution: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~5 minutes</a:t>
            </a:r>
          </a:p>
          <a:p>
            <a:r>
              <a:rPr lang="en-US"/>
              <a:t/>
            </a:r>
          </a:p>
          <a:p>
            <a:r>
              <a:rPr lang="en-US"/>
              <a:t>Rainbow of Hope</a:t>
            </a:r>
          </a:p>
          <a:p>
            <a:r>
              <a:rPr lang="en-US"/>
              <a:t/>
            </a:r>
          </a:p>
          <a:p>
            <a:r>
              <a:rPr lang="en-US"/>
              <a:t>Give each student a picture of a rainbow (see Rainbow of Hope PDF). </a:t>
            </a:r>
          </a:p>
          <a:p>
            <a:r>
              <a:rPr lang="en-US"/>
              <a:t>Have them write or draw something that gives them hope or that they hope for.</a:t>
            </a:r>
          </a:p>
          <a:p>
            <a:r>
              <a:rPr lang="en-US"/>
              <a:t/>
            </a:r>
          </a:p>
          <a:p>
            <a:r>
              <a:rPr lang="en-US"/>
              <a:t>Display the rainbows as a reminder of hope throughout the week.</a:t>
            </a:r>
          </a:p>
          <a:p>
            <a:r>
              <a:rPr lang="en-US"/>
              <a:t/>
            </a:r>
          </a:p>
          <a:p>
            <a:r>
              <a:rPr lang="en-US"/>
              <a:t>If daily lesson: </a:t>
            </a:r>
          </a:p>
          <a:p>
            <a:r>
              <a:rPr lang="en-US"/>
              <a:t>Before the activity show pictures of Noah’s Ark again. Remind students how Noah and his family found hope in God’s promise.</a:t>
            </a:r>
          </a:p>
          <a:p>
            <a:r>
              <a:rPr lang="en-US"/>
              <a:t/>
            </a:r>
          </a:p>
          <a:p>
            <a:r>
              <a:rPr lang="en-US"/>
              <a:t>Rainbow of Hope PDF: https://drive.google.com/file/d/1Dv6sKEPYUbmANWlMu1om26EO8EIItBmN/view?usp=drive_link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2-3 minutes</a:t>
            </a:r>
          </a:p>
          <a:p>
            <a:r>
              <a:rPr lang="en-US"/>
              <a:t/>
            </a:r>
          </a:p>
          <a:p>
            <a:r>
              <a:rPr lang="en-US"/>
              <a:t>Encourage the students to think about what gives them hope and how they can help others have hope.</a:t>
            </a:r>
          </a:p>
          <a:p>
            <a:r>
              <a:rPr lang="en-US"/>
              <a:t/>
            </a:r>
          </a:p>
          <a:p>
            <a:r>
              <a:rPr lang="en-US"/>
              <a:t>(if part of a daily thought)</a:t>
            </a:r>
          </a:p>
          <a:p>
            <a:r>
              <a:rPr lang="en-US"/>
              <a:t>You can expand this by doing the following activity with the students.</a:t>
            </a:r>
          </a:p>
          <a:p>
            <a:r>
              <a:rPr lang="en-US"/>
              <a:t/>
            </a:r>
          </a:p>
          <a:p>
            <a:r>
              <a:rPr lang="en-US"/>
              <a:t>Materials: Slips of paper for students to write or draw on. Students can take their ideas home to share with their parents.</a:t>
            </a:r>
          </a:p>
          <a:p>
            <a:r>
              <a:rPr lang="en-US"/>
              <a:t/>
            </a:r>
          </a:p>
          <a:p>
            <a:r>
              <a:rPr lang="en-US"/>
              <a:t>Review the meaning of hope—trusting God and believing things will get better. </a:t>
            </a:r>
          </a:p>
          <a:p>
            <a:r>
              <a:rPr lang="en-US"/>
              <a:t>Ask questions to help students reflect on the previous scripture story and activity.</a:t>
            </a:r>
          </a:p>
          <a:p>
            <a:r>
              <a:rPr lang="en-US"/>
              <a:t/>
            </a:r>
          </a:p>
          <a:p>
            <a:r>
              <a:rPr lang="en-US"/>
              <a:t>Encourage students to think of one small act they can do over the next few days to show hope. Have them write or draw their idea and take it home to share with their parents.</a:t>
            </a:r>
          </a:p>
          <a:p>
            <a:r>
              <a:rPr lang="en-US"/>
              <a:t/>
            </a:r>
          </a:p>
          <a:p>
            <a:r>
              <a:rPr lang="en-US"/>
              <a:t>Here are some ideas to inspire them:</a:t>
            </a:r>
          </a:p>
          <a:p>
            <a:r>
              <a:rPr lang="en-US"/>
              <a:t>*Share something good that happened today.</a:t>
            </a:r>
          </a:p>
          <a:p>
            <a:r>
              <a:rPr lang="en-US"/>
              <a:t>*If you see someone feeling sad, be kind and give them a hug.</a:t>
            </a:r>
          </a:p>
          <a:p>
            <a:r>
              <a:rPr lang="en-US"/>
              <a:t>*Cheer on your classmates and friends.</a:t>
            </a:r>
          </a:p>
          <a:p>
            <a:r>
              <a:rPr lang="en-US"/>
              <a:t>*Look around and draw things that give you hope or make you happy.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minutes</a:t>
            </a:r>
          </a:p>
          <a:p>
            <a:r>
              <a:rPr lang="en-US"/>
              <a:t/>
            </a:r>
          </a:p>
          <a:p>
            <a:r>
              <a:rPr lang="en-US"/>
              <a:t>1. Ask the class: </a:t>
            </a:r>
          </a:p>
          <a:p>
            <a:r>
              <a:rPr lang="en-US"/>
              <a:t>“How often do you drink water?” </a:t>
            </a:r>
          </a:p>
          <a:p>
            <a:r>
              <a:rPr lang="en-US"/>
              <a:t>“How long can you go without food before you start feeling hungry?”</a:t>
            </a:r>
          </a:p>
          <a:p>
            <a:r>
              <a:rPr lang="en-US"/>
              <a:t/>
            </a:r>
          </a:p>
          <a:p>
            <a:r>
              <a:rPr lang="en-US"/>
              <a:t>2. Share the story of Jesus' 40 days of fasting (see Matthew 4:1-11). Ask the class to consider why Jesus would go without food and water for so long.</a:t>
            </a:r>
          </a:p>
          <a:p>
            <a:r>
              <a:rPr lang="en-US"/>
              <a:t/>
            </a:r>
          </a:p>
          <a:p>
            <a:r>
              <a:rPr lang="en-US"/>
              <a:t>3. Explain that Jesus' fasting helped Him grow closer to God. We celebrate Lent so we can grow closer to God too.</a:t>
            </a:r>
          </a:p>
          <a:p>
            <a:r>
              <a:rPr lang="en-US"/>
              <a:t/>
            </a:r>
          </a:p>
          <a:p>
            <a:r>
              <a:rPr lang="en-US"/>
              <a:t/>
            </a:r>
          </a:p>
          <a:p>
            <a:r>
              <a:rPr lang="en-US"/>
              <a:t>Image copyright of Sweet Publishing.</a:t>
            </a:r>
          </a:p>
          <a:p>
            <a:r>
              <a:rPr lang="en-US"/>
              <a:t>Artist: Jim Padgett</a:t>
            </a:r>
          </a:p>
          <a:p>
            <a:r>
              <a:rPr lang="en-US"/>
              <a:t>They are licensed to FreeBibleimages for free distribution under a Creative Commons Attribution-ShareAlike 4.0 International license.</a:t>
            </a:r>
          </a:p>
          <a:p>
            <a:r>
              <a:rPr lang="en-US"/>
              <a:t>https://www.freebibleimages.org/illustrations/jesus-tempted/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minutes</a:t>
            </a:r>
          </a:p>
          <a:p>
            <a:r>
              <a:rPr lang="en-US"/>
              <a:t/>
            </a:r>
          </a:p>
          <a:p>
            <a:r>
              <a:rPr lang="en-US"/>
              <a:t>Invite the students to tell their parents something they learned about God or faith today.</a:t>
            </a:r>
          </a:p>
          <a:p>
            <a:r>
              <a:rPr lang="en-US"/>
              <a:t/>
            </a:r>
          </a:p>
          <a:p>
            <a:r>
              <a:rPr lang="en-US"/>
              <a:t>Optional - You can expand this by doing the following activity with the students.</a:t>
            </a:r>
          </a:p>
          <a:p>
            <a:r>
              <a:rPr lang="en-US"/>
              <a:t>Materials: Provide slips of paper for the students to write the acts they want to do on. The students can then take home their ideas to share with their parents.</a:t>
            </a:r>
          </a:p>
          <a:p>
            <a:r>
              <a:rPr lang="en-US"/>
              <a:t>Start by reviewing what faith means with the students, and encourage them to think of one small act they can do over the next few days to show their faith. Have them write down (or draw)  their idea and take it home to share with their parents. Here are some ideas to inspire them:</a:t>
            </a:r>
          </a:p>
          <a:p>
            <a:r>
              <a:rPr lang="en-US"/>
              <a:t>Write a letter to God, sharing how you plan to show your faith.</a:t>
            </a:r>
          </a:p>
          <a:p>
            <a:r>
              <a:rPr lang="en-US"/>
              <a:t>Tell your parents something you’ve learned about God.</a:t>
            </a:r>
          </a:p>
          <a:p>
            <a:r>
              <a:rPr lang="en-US"/>
              <a:t>Say a prayer to thank God for something special in your life.</a:t>
            </a:r>
          </a:p>
          <a:p>
            <a:r>
              <a:rPr lang="en-US"/>
              <a:t>Share your toys or help a friend in need.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a:t>
            </a:r>
          </a:p>
          <a:p>
            <a:r>
              <a:rPr lang="en-US"/>
              <a:t/>
            </a:r>
          </a:p>
          <a:p>
            <a:r>
              <a:rPr lang="en-US"/>
              <a:t>Students write or draw a small act of love they’ve done and add it to their paper chain. </a:t>
            </a:r>
          </a:p>
          <a:p>
            <a:r>
              <a:rPr lang="en-US"/>
              <a:t/>
            </a:r>
          </a:p>
          <a:p>
            <a:r>
              <a:rPr lang="en-US"/>
              <a:t>Ideas for students:</a:t>
            </a:r>
          </a:p>
          <a:p>
            <a:r>
              <a:rPr lang="en-US"/>
              <a:t>* Say a prayer for someone</a:t>
            </a:r>
          </a:p>
          <a:p>
            <a:r>
              <a:rPr lang="en-US"/>
              <a:t>* Help at home</a:t>
            </a:r>
          </a:p>
          <a:p>
            <a:r>
              <a:rPr lang="en-US"/>
              <a:t>* Say something kind to someone</a:t>
            </a:r>
          </a:p>
          <a:p>
            <a:r>
              <a:rPr lang="en-US"/>
              <a:t>* Be extra patient</a:t>
            </a:r>
          </a:p>
          <a:p>
            <a:r>
              <a:rPr lang="en-US"/>
              <a:t>* Smile at others</a:t>
            </a:r>
          </a:p>
          <a:p>
            <a:r>
              <a:rPr lang="en-US"/>
              <a:t>* Make a card for someone</a:t>
            </a:r>
          </a:p>
          <a:p>
            <a:r>
              <a:rPr lang="en-US"/>
              <a:t>* Share a toy</a:t>
            </a:r>
          </a:p>
          <a:p>
            <a:r>
              <a:rPr lang="en-US"/>
              <a:t/>
            </a:r>
          </a:p>
          <a:p>
            <a:r>
              <a:rPr lang="en-US"/>
              <a:t>If daily lesson:</a:t>
            </a:r>
          </a:p>
          <a:p>
            <a:r>
              <a:rPr lang="en-US"/>
              <a:t>Give the class a few minutes to share what they did.</a:t>
            </a:r>
          </a:p>
          <a:p>
            <a:r>
              <a:rPr lang="en-US"/>
              <a:t/>
            </a:r>
          </a:p>
          <a:p>
            <a:r>
              <a:rPr lang="en-US"/>
              <a:t>Optional template for paper chain strips: https://drive.google.com/file/d/1y2ajEgSXB-ykR1pgdSQVEeJrlXZuyVzj/view?usp=drive_link</a:t>
            </a:r>
          </a:p>
          <a:p>
            <a:r>
              <a:rPr lang="en-US"/>
              <a:t/>
            </a:r>
          </a:p>
          <a:p>
            <a:r>
              <a:rPr lang="en-US"/>
              <a:t/>
            </a:r>
          </a:p>
          <a:p>
            <a:r>
              <a:rPr lang="en-US"/>
              <a:t>Attribution: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1-2 minutes</a:t>
            </a:r>
          </a:p>
          <a:p>
            <a:r>
              <a:rPr lang="en-US"/>
              <a:t/>
            </a:r>
          </a:p>
          <a:p>
            <a:r>
              <a:rPr lang="en-US"/>
              <a:t>If daily lesson, combine this slide with the next to introduce the virtue.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5-10 minutes</a:t>
            </a:r>
          </a:p>
          <a:p>
            <a:r>
              <a:rPr lang="en-US"/>
              <a:t/>
            </a:r>
          </a:p>
          <a:p>
            <a:r>
              <a:rPr lang="en-US"/>
              <a:t>Read Matthew 25:35-40 with the students. Or summarize what Jesus taught:</a:t>
            </a:r>
          </a:p>
          <a:p>
            <a:r>
              <a:rPr lang="en-US"/>
              <a:t>"In these verses, Jesus teaches us to be kind and help others. He says that when we give food to someone who is hungry, water to someone who is thirsty, or take care of those in need, it’s like we are doing those kind things for Him. Jesus wants us to show love by helping people around us."</a:t>
            </a:r>
          </a:p>
          <a:p>
            <a:r>
              <a:rPr lang="en-US"/>
              <a:t/>
            </a:r>
          </a:p>
          <a:p>
            <a:r>
              <a:rPr lang="en-US"/>
              <a:t>Discuss how we all can show love and kindness to everyone.</a:t>
            </a:r>
          </a:p>
          <a:p>
            <a:r>
              <a:rPr lang="en-US"/>
              <a:t/>
            </a:r>
          </a:p>
          <a:p>
            <a:r>
              <a:rPr lang="en-US"/>
              <a:t>If daily lesson: Ask the following questions:</a:t>
            </a:r>
          </a:p>
          <a:p>
            <a:r>
              <a:rPr lang="en-US"/>
              <a:t>"How do you feel when you help someone? When someone helps you?"</a:t>
            </a:r>
          </a:p>
          <a:p>
            <a:r>
              <a:rPr lang="en-US"/>
              <a:t>What are some things you can do today to help someone?"</a:t>
            </a:r>
          </a:p>
          <a:p>
            <a:r>
              <a:rPr lang="en-US"/>
              <a:t/>
            </a:r>
          </a:p>
          <a:p>
            <a:r>
              <a:rPr lang="en-US"/>
              <a:t>Image Attribution: Free Bible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minutes</a:t>
            </a:r>
          </a:p>
          <a:p>
            <a:r>
              <a:rPr lang="en-US"/>
              <a:t/>
            </a:r>
          </a:p>
          <a:p>
            <a:r>
              <a:rPr lang="en-US"/>
              <a:t>Introduce the video. Explain that it is about a person who saw that kids in some places needed kindness. Ask the students to look for what this man (Magnus) decided to do. </a:t>
            </a:r>
          </a:p>
          <a:p>
            <a:r>
              <a:rPr lang="en-US"/>
              <a:t/>
            </a:r>
          </a:p>
          <a:p>
            <a:r>
              <a:rPr lang="en-US"/>
              <a:t>[watch video]</a:t>
            </a:r>
          </a:p>
          <a:p>
            <a:r>
              <a:rPr lang="en-US"/>
              <a:t/>
            </a:r>
          </a:p>
          <a:p>
            <a:r>
              <a:rPr lang="en-US"/>
              <a:t>Discuss with students how Magnus decided to help children who didn’t have enough food by making sure they could get meals at school. </a:t>
            </a:r>
          </a:p>
          <a:p>
            <a:r>
              <a:rPr lang="en-US"/>
              <a:t/>
            </a:r>
          </a:p>
          <a:p>
            <a:r>
              <a:rPr lang="en-US"/>
              <a:t>Optional - Continue the discussion with some of these questions:</a:t>
            </a:r>
          </a:p>
          <a:p>
            <a:r>
              <a:rPr lang="en-US"/>
              <a:t>Why do you think Magnus wanted to help?</a:t>
            </a:r>
          </a:p>
          <a:p>
            <a:r>
              <a:rPr lang="en-US"/>
              <a:t>How do you feel when you’re hungry?</a:t>
            </a:r>
          </a:p>
          <a:p>
            <a:r>
              <a:rPr lang="en-US"/>
              <a:t>What are some ways we can help others who might not have enough food?</a:t>
            </a:r>
          </a:p>
          <a:p>
            <a:r>
              <a:rPr lang="en-US"/>
              <a:t>Connect this discussion to the lesson’s theme of kindness and serving others, reinforcing how helping those in need is a way to show love, just as Jesus taught.</a:t>
            </a:r>
          </a:p>
          <a:p>
            <a:r>
              <a:rPr lang="en-US"/>
              <a:t/>
            </a:r>
          </a:p>
          <a:p>
            <a:r>
              <a:rPr lang="en-US"/>
              <a:t/>
            </a:r>
          </a:p>
          <a:p>
            <a:r>
              <a:rPr lang="en-US"/>
              <a:t>(If part of single lesson)</a:t>
            </a:r>
          </a:p>
          <a:p>
            <a:r>
              <a:rPr lang="en-US"/>
              <a:t>Share that this video shows a good example of a person realizing that people don't have a lot of food but he can do something about it. He can be kind to those who need kindness.</a:t>
            </a:r>
          </a:p>
          <a:p>
            <a:r>
              <a:rPr lang="en-US"/>
              <a:t>(If part of daily thought)</a:t>
            </a:r>
          </a:p>
          <a:p>
            <a:r>
              <a:rPr lang="en-US"/>
              <a:t>Share that this video shows a good example of a person realizing that people don't have a lot of food but he can do something about it. He can be kind to those who need kindness. After the video, ask students to share with a partner how they can show kindness.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10-15 minutes</a:t>
            </a:r>
          </a:p>
          <a:p>
            <a:r>
              <a:rPr lang="en-US"/>
              <a:t/>
            </a:r>
          </a:p>
          <a:p>
            <a:r>
              <a:rPr lang="en-US"/>
              <a:t>Ripples of Kindness</a:t>
            </a:r>
          </a:p>
          <a:p>
            <a:r>
              <a:rPr lang="en-US"/>
              <a:t/>
            </a:r>
          </a:p>
          <a:p>
            <a:r>
              <a:rPr lang="en-US"/>
              <a:t>Help students understand how small actions can create a big impact in the community, just like a small object creates ripples in water.</a:t>
            </a:r>
          </a:p>
          <a:p>
            <a:r>
              <a:rPr lang="en-US"/>
              <a:t/>
            </a:r>
          </a:p>
          <a:p>
            <a:r>
              <a:rPr lang="en-US"/>
              <a:t>Materials: </a:t>
            </a:r>
          </a:p>
          <a:p>
            <a:r>
              <a:rPr lang="en-US"/>
              <a:t>*A large, shallow baking sheet or tray </a:t>
            </a:r>
          </a:p>
          <a:p>
            <a:r>
              <a:rPr lang="en-US"/>
              <a:t>*Water</a:t>
            </a:r>
          </a:p>
          <a:p>
            <a:r>
              <a:rPr lang="en-US"/>
              <a:t>*Small tiles or objects (e.g. Pebbles, marbles, buttons)</a:t>
            </a:r>
          </a:p>
          <a:p>
            <a:r>
              <a:rPr lang="en-US"/>
              <a:t/>
            </a:r>
          </a:p>
          <a:p>
            <a:r>
              <a:rPr lang="en-US"/>
              <a:t>Set Up: Fill the tray with water, just enough to cover the bottom.</a:t>
            </a:r>
          </a:p>
          <a:p>
            <a:r>
              <a:rPr lang="en-US"/>
              <a:t/>
            </a:r>
          </a:p>
          <a:p>
            <a:r>
              <a:rPr lang="en-US"/>
              <a:t>Let the students take turns dropping a tile or object into the water and watch how it creates ripples.</a:t>
            </a:r>
          </a:p>
          <a:p>
            <a:r>
              <a:rPr lang="en-US"/>
              <a:t/>
            </a:r>
          </a:p>
          <a:p>
            <a:r>
              <a:rPr lang="en-US"/>
              <a:t>Discussion: Just like when they dropped their stone in water and it created ripples, small acts of kindness can ripple out too. </a:t>
            </a:r>
          </a:p>
          <a:p>
            <a:r>
              <a:rPr lang="en-US"/>
              <a:t>Ask how they think their actions affect others. </a:t>
            </a:r>
          </a:p>
          <a:p>
            <a:r>
              <a:rPr lang="en-US"/>
              <a:t/>
            </a:r>
          </a:p>
          <a:p>
            <a:r>
              <a:rPr lang="en-US"/>
              <a:t>Ask them to think about a kind action they could do for someone else. For example, “How could you help a friend who is feeling sad?” or “What could you do if you see someone alone?”</a:t>
            </a:r>
          </a:p>
          <a:p>
            <a:r>
              <a:rPr lang="en-US"/>
              <a:t>Remind them that small acts of kindness can spread, just like ripples in water.</a:t>
            </a:r>
          </a:p>
          <a:p>
            <a:r>
              <a:rPr lang="en-US"/>
              <a:t/>
            </a:r>
          </a:p>
          <a:p>
            <a:r>
              <a:rPr lang="en-US"/>
              <a:t/>
            </a:r>
          </a:p>
          <a:p>
            <a:r>
              <a:rPr lang="en-US"/>
              <a:t>If daily lesson: Before the activity briefly review what justice means.</a:t>
            </a:r>
          </a:p>
          <a:p>
            <a:r>
              <a:rPr lang="en-US"/>
              <a:t>After the activity students may draw or write examples of kind actions they can do.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2-3 minutes</a:t>
            </a:r>
          </a:p>
          <a:p>
            <a:r>
              <a:rPr lang="en-US"/>
              <a:t/>
            </a:r>
          </a:p>
          <a:p>
            <a:r>
              <a:rPr lang="en-US"/>
              <a:t>As you go home, think about how you can treat everyone fairly.</a:t>
            </a:r>
          </a:p>
          <a:p>
            <a:r>
              <a:rPr lang="en-US"/>
              <a:t/>
            </a:r>
          </a:p>
          <a:p>
            <a:r>
              <a:rPr lang="en-US"/>
              <a:t>(if part of a daily thought)</a:t>
            </a:r>
          </a:p>
          <a:p>
            <a:r>
              <a:rPr lang="en-US"/>
              <a:t>You can expand this by doing the following activity with the students.</a:t>
            </a:r>
          </a:p>
          <a:p>
            <a:r>
              <a:rPr lang="en-US"/>
              <a:t/>
            </a:r>
          </a:p>
          <a:p>
            <a:r>
              <a:rPr lang="en-US"/>
              <a:t>Materials: Slips of paper for students to write or draw on. Students can take their ideas home to share with their parents.</a:t>
            </a:r>
          </a:p>
          <a:p>
            <a:r>
              <a:rPr lang="en-US"/>
              <a:t/>
            </a:r>
          </a:p>
          <a:p>
            <a:r>
              <a:rPr lang="en-US"/>
              <a:t>Review the meaning of justice, and encourage them to think of things they can do over the next few days to practice. Have them write down (or draw)  their idea and take it home to share with their parents. </a:t>
            </a:r>
          </a:p>
          <a:p>
            <a:r>
              <a:rPr lang="en-US"/>
              <a:t/>
            </a:r>
          </a:p>
          <a:p>
            <a:r>
              <a:rPr lang="en-US"/>
              <a:t>Here are some ideas to inspire them:</a:t>
            </a:r>
          </a:p>
          <a:p>
            <a:r>
              <a:rPr lang="en-US"/>
              <a:t>*Help someone younger – Show kindness to a younger sibling or classmate by helping them.</a:t>
            </a:r>
          </a:p>
          <a:p>
            <a:r>
              <a:rPr lang="en-US"/>
              <a:t>*Donate a toy or clothes – Give to kids who don’t have as much.</a:t>
            </a:r>
          </a:p>
          <a:p>
            <a:r>
              <a:rPr lang="en-US"/>
              <a:t>*Share fairly – Let a friend take a turn first in a game.</a:t>
            </a:r>
          </a:p>
          <a:p>
            <a:r>
              <a:rPr lang="en-US"/>
              <a:t>*Stand up for someone – If a friend is being left out, invite them to join.</a:t>
            </a:r>
          </a:p>
          <a:p>
            <a:r>
              <a:rPr lang="en-US"/>
              <a:t>*Clean up without being asked – Help make things right when there’s a mess.</a:t>
            </a:r>
          </a:p>
          <a:p>
            <a:r>
              <a:rPr lang="en-US"/>
              <a:t>*Give everyone a chance – If choosing teams, make sure no one is left out.</a:t>
            </a:r>
          </a:p>
          <a:p>
            <a:r>
              <a:rPr lang="en-US"/>
              <a:t>*Speak kindly to everyone – Treat all people with respect, no matter who they are.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minutes</a:t>
            </a:r>
          </a:p>
          <a:p>
            <a:r>
              <a:rPr lang="en-US"/>
              <a:t/>
            </a:r>
          </a:p>
          <a:p>
            <a:r>
              <a:rPr lang="en-US"/>
              <a:t>Invite the students to tell their parents something they learned about God or faith today.</a:t>
            </a:r>
          </a:p>
          <a:p>
            <a:r>
              <a:rPr lang="en-US"/>
              <a:t/>
            </a:r>
          </a:p>
          <a:p>
            <a:r>
              <a:rPr lang="en-US"/>
              <a:t>Optional - You can expand this by doing the following activity with the students.</a:t>
            </a:r>
          </a:p>
          <a:p>
            <a:r>
              <a:rPr lang="en-US"/>
              <a:t>Materials: Provide slips of paper for the students to write the acts they want to do on. The students can then take home their ideas to share with their parents.</a:t>
            </a:r>
          </a:p>
          <a:p>
            <a:r>
              <a:rPr lang="en-US"/>
              <a:t>Start by reviewing what faith means with the students, and encourage them to think of one small act they can do over the next few days to show their faith. Have them write down (or draw)  their idea and take it home to share with their parents. Here are some ideas to inspire them:</a:t>
            </a:r>
          </a:p>
          <a:p>
            <a:r>
              <a:rPr lang="en-US"/>
              <a:t>Write a letter to God, sharing how you plan to show your faith.</a:t>
            </a:r>
          </a:p>
          <a:p>
            <a:r>
              <a:rPr lang="en-US"/>
              <a:t>Tell your parents something you’ve learned about God.</a:t>
            </a:r>
          </a:p>
          <a:p>
            <a:r>
              <a:rPr lang="en-US"/>
              <a:t>Say a prayer to thank God for something special in your life.</a:t>
            </a:r>
          </a:p>
          <a:p>
            <a:r>
              <a:rPr lang="en-US"/>
              <a:t>Share your toys or help a friend in need.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a:t>
            </a:r>
          </a:p>
          <a:p>
            <a:r>
              <a:rPr lang="en-US"/>
              <a:t/>
            </a:r>
          </a:p>
          <a:p>
            <a:r>
              <a:rPr lang="en-US"/>
              <a:t>Students write or draw a small act of love they’ve done and add it to their paper chain. </a:t>
            </a:r>
          </a:p>
          <a:p>
            <a:r>
              <a:rPr lang="en-US"/>
              <a:t/>
            </a:r>
          </a:p>
          <a:p>
            <a:r>
              <a:rPr lang="en-US"/>
              <a:t>Ideas for students:</a:t>
            </a:r>
          </a:p>
          <a:p>
            <a:r>
              <a:rPr lang="en-US"/>
              <a:t>* Say a prayer for someone</a:t>
            </a:r>
          </a:p>
          <a:p>
            <a:r>
              <a:rPr lang="en-US"/>
              <a:t>* Help at home</a:t>
            </a:r>
          </a:p>
          <a:p>
            <a:r>
              <a:rPr lang="en-US"/>
              <a:t>* Say something kind to someone</a:t>
            </a:r>
          </a:p>
          <a:p>
            <a:r>
              <a:rPr lang="en-US"/>
              <a:t>* Be extra patient</a:t>
            </a:r>
          </a:p>
          <a:p>
            <a:r>
              <a:rPr lang="en-US"/>
              <a:t>* Smile at others</a:t>
            </a:r>
          </a:p>
          <a:p>
            <a:r>
              <a:rPr lang="en-US"/>
              <a:t>* Make a card for someone</a:t>
            </a:r>
          </a:p>
          <a:p>
            <a:r>
              <a:rPr lang="en-US"/>
              <a:t>* Share a toy</a:t>
            </a:r>
          </a:p>
          <a:p>
            <a:r>
              <a:rPr lang="en-US"/>
              <a:t/>
            </a:r>
          </a:p>
          <a:p>
            <a:r>
              <a:rPr lang="en-US"/>
              <a:t>If daily lesson:</a:t>
            </a:r>
          </a:p>
          <a:p>
            <a:r>
              <a:rPr lang="en-US"/>
              <a:t>Give the class a few minutes to share what they did.</a:t>
            </a:r>
          </a:p>
          <a:p>
            <a:r>
              <a:rPr lang="en-US"/>
              <a:t/>
            </a:r>
          </a:p>
          <a:p>
            <a:r>
              <a:rPr lang="en-US"/>
              <a:t>Optional template for paper chain strips: https://drive.google.com/file/d/1y2ajEgSXB-ykR1pgdSQVEeJrlXZuyVzj/view?usp=drive_link</a:t>
            </a:r>
          </a:p>
          <a:p>
            <a:r>
              <a:rPr lang="en-US"/>
              <a:t/>
            </a:r>
          </a:p>
          <a:p>
            <a:r>
              <a:rPr lang="en-US"/>
              <a:t/>
            </a:r>
          </a:p>
          <a:p>
            <a:r>
              <a:rPr lang="en-US"/>
              <a:t>Attribution: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minutes</a:t>
            </a:r>
          </a:p>
          <a:p>
            <a:r>
              <a:rPr lang="en-US"/>
              <a:t/>
            </a:r>
          </a:p>
          <a:p>
            <a:r>
              <a:rPr lang="en-US"/>
              <a:t>Explain to the students that loving their neighbor means seeing everyone as a friend and treating them like family. Encourage them to think about ways they can be kind and caring to others, just like they would with their own family.</a:t>
            </a:r>
          </a:p>
          <a:p>
            <a:r>
              <a:rPr lang="en-US"/>
              <a:t/>
            </a:r>
          </a:p>
          <a:p>
            <a:r>
              <a:rPr lang="en-US"/>
              <a:t>If daily lesson: combine this slide with the next to introduce the virtue.</a:t>
            </a:r>
          </a:p>
          <a:p>
            <a:r>
              <a:rPr lang="en-US"/>
              <a:t/>
            </a:r>
          </a:p>
          <a:p>
            <a:r>
              <a:rPr lang="en-US"/>
              <a:t>image attribution: Adobe Stock Photo, "Big Happy Smiling Family Together.Young Adult Couple Woman,Man,Mother,Father, Husband, Wife.Children Kids Daughter and Son.Caring and Loving Dad and Mom Spouses.Household Life.Flat Vector"</a:t>
            </a:r>
          </a:p>
          <a:p>
            <a:r>
              <a:rPr lang="en-US"/>
              <a:t>By Alina.Alina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minutes</a:t>
            </a:r>
          </a:p>
          <a:p>
            <a:r>
              <a:rPr lang="en-US"/>
              <a:t/>
            </a:r>
          </a:p>
          <a:p>
            <a:r>
              <a:rPr lang="en-US"/>
              <a:t>1. Ask the class: </a:t>
            </a:r>
          </a:p>
          <a:p>
            <a:r>
              <a:rPr lang="en-US"/>
              <a:t>“How often do you drink water?” </a:t>
            </a:r>
          </a:p>
          <a:p>
            <a:r>
              <a:rPr lang="en-US"/>
              <a:t>“How long can you go without food before you start feeling hungry?”</a:t>
            </a:r>
          </a:p>
          <a:p>
            <a:r>
              <a:rPr lang="en-US"/>
              <a:t/>
            </a:r>
          </a:p>
          <a:p>
            <a:r>
              <a:rPr lang="en-US"/>
              <a:t>2. Share the story of Jesus' 40 days of fasting (see Matthew 4:1-11). Ask the class to consider why Jesus would go without food and water for so long.</a:t>
            </a:r>
          </a:p>
          <a:p>
            <a:r>
              <a:rPr lang="en-US"/>
              <a:t/>
            </a:r>
          </a:p>
          <a:p>
            <a:r>
              <a:rPr lang="en-US"/>
              <a:t>3. Explain that Jesus' fasting helped Him grow closer to God. We celebrate Lent so we can grow closer to God too.</a:t>
            </a:r>
          </a:p>
          <a:p>
            <a:r>
              <a:rPr lang="en-US"/>
              <a:t/>
            </a:r>
          </a:p>
          <a:p>
            <a:r>
              <a:rPr lang="en-US"/>
              <a:t/>
            </a:r>
          </a:p>
          <a:p>
            <a:r>
              <a:rPr lang="en-US"/>
              <a:t>Image copyright of Sweet Publishing.</a:t>
            </a:r>
          </a:p>
          <a:p>
            <a:r>
              <a:rPr lang="en-US"/>
              <a:t>Artist: Jim Padgett</a:t>
            </a:r>
          </a:p>
          <a:p>
            <a:r>
              <a:rPr lang="en-US"/>
              <a:t>They are licensed to FreeBibleimages for free distribution under a Creative Commons Attribution-ShareAlike 4.0 International license.</a:t>
            </a:r>
          </a:p>
          <a:p>
            <a:r>
              <a:rPr lang="en-US"/>
              <a:t>https://www.freebibleimages.org/illustrations/jesus-tempted/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5-10 minutes</a:t>
            </a:r>
          </a:p>
          <a:p>
            <a:r>
              <a:rPr lang="en-US"/>
              <a:t>There are two bible stories (one here and one on the next slide) you can choose from to help the students understand loving others best. </a:t>
            </a:r>
          </a:p>
          <a:p>
            <a:r>
              <a:rPr lang="en-US"/>
              <a:t/>
            </a:r>
          </a:p>
          <a:p>
            <a:r>
              <a:rPr lang="en-US"/>
              <a:t>Option 1: The Two Great Commandments Matthew 22:34-40 </a:t>
            </a:r>
          </a:p>
          <a:p>
            <a:r>
              <a:rPr lang="en-US"/>
              <a:t/>
            </a:r>
          </a:p>
          <a:p>
            <a:r>
              <a:rPr lang="en-US"/>
              <a:t>One day, some people were asking Jesus questions. One of them  asked, “What is the most important commandment?”</a:t>
            </a:r>
          </a:p>
          <a:p>
            <a:r>
              <a:rPr lang="en-US"/>
              <a:t/>
            </a:r>
          </a:p>
          <a:p>
            <a:r>
              <a:rPr lang="en-US"/>
              <a:t>Jesus answered, “The most important commandment is to love God with all your heart, soul, and mind. The second is just like it—love other people the way you love yourself.”</a:t>
            </a:r>
          </a:p>
          <a:p>
            <a:r>
              <a:rPr lang="en-US"/>
              <a:t/>
            </a:r>
          </a:p>
          <a:p>
            <a:r>
              <a:rPr lang="en-US"/>
              <a:t>Then Jesus told them, “All of God’s rules are built on these two: love God and love others!"</a:t>
            </a:r>
          </a:p>
          <a:p>
            <a:r>
              <a:rPr lang="en-US"/>
              <a:t/>
            </a:r>
          </a:p>
          <a:p>
            <a:r>
              <a:rPr lang="en-US"/>
              <a:t>If daily lesson: Ask ask students who in their lives they can show more love to.</a:t>
            </a:r>
          </a:p>
          <a:p>
            <a:r>
              <a:rPr lang="en-US"/>
              <a:t/>
            </a:r>
          </a:p>
          <a:p>
            <a:r>
              <a:rPr lang="en-US"/>
              <a:t>image attribution: Free Bible images</a:t>
            </a:r>
          </a:p>
          <a:p>
            <a:r>
              <a:rPr lang="en-US"/>
              <a:t>https://freebibleimages.org/illustrations/moody-moses-commandments/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5-10 minutes</a:t>
            </a:r>
          </a:p>
          <a:p>
            <a:r>
              <a:rPr lang="en-US"/>
              <a:t/>
            </a:r>
          </a:p>
          <a:p>
            <a:r>
              <a:rPr lang="en-US"/>
              <a:t>Option #2: Feeding of the 5,000 John 6:5-12</a:t>
            </a:r>
          </a:p>
          <a:p>
            <a:r>
              <a:rPr lang="en-US"/>
              <a:t/>
            </a:r>
          </a:p>
          <a:p>
            <a:r>
              <a:rPr lang="en-US"/>
              <a:t>Tell the story of Jesus Feeding the 5,000.</a:t>
            </a:r>
          </a:p>
          <a:p>
            <a:r>
              <a:rPr lang="en-US"/>
              <a:t/>
            </a:r>
          </a:p>
          <a:p>
            <a:r>
              <a:rPr lang="en-US"/>
              <a:t>"One day, there were many people who wanted to hear Jesus, but they got hungry. Jesus asked His disciples, “Where can we get food for all these people?” His disciple Philip said, “We don’t have enough money to buy food for them!”</a:t>
            </a:r>
          </a:p>
          <a:p>
            <a:r>
              <a:rPr lang="en-US"/>
              <a:t/>
            </a:r>
          </a:p>
          <a:p>
            <a:r>
              <a:rPr lang="en-US"/>
              <a:t>But Andrew found a boy with five loaves of bread and two fish. The boy was willing to share his food, and Jesus took it, prayed, and started handing it out. Everyone ate until they were full, and there were leftovers! Jesus showed that even the smallest amount can be enough if we trust Him."</a:t>
            </a:r>
          </a:p>
          <a:p>
            <a:r>
              <a:rPr lang="en-US"/>
              <a:t/>
            </a:r>
          </a:p>
          <a:p>
            <a:r>
              <a:rPr lang="en-US"/>
              <a:t>Emphasize to the students that the little boy didn't have much, but he wanted to help. Even though he only had five loaves of bread and two fish, he gave what he could. God used his small gift to make a big difference for many people. This shows us that when we share what we have, no matter how small it seems, God can use it to do amazing things!</a:t>
            </a:r>
          </a:p>
          <a:p>
            <a:r>
              <a:rPr lang="en-US"/>
              <a:t/>
            </a:r>
          </a:p>
          <a:p>
            <a:r>
              <a:rPr lang="en-US"/>
              <a:t>If daily lesson: ask students who in their lives they can show more love to.</a:t>
            </a:r>
          </a:p>
          <a:p>
            <a:r>
              <a:rPr lang="en-US"/>
              <a:t/>
            </a:r>
          </a:p>
          <a:p>
            <a:r>
              <a:rPr lang="en-US"/>
              <a:t>Image attribution: Free Bible Images, https://www.freebibleimages.org/illustrations/preschool-jesus-5000/</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minutes</a:t>
            </a:r>
          </a:p>
          <a:p>
            <a:r>
              <a:rPr lang="en-US"/>
              <a:t/>
            </a:r>
          </a:p>
          <a:p>
            <a:r>
              <a:rPr lang="en-US"/>
              <a:t>Introduce the video: Just like it’s important to care for our families, we should try and care for people around us too! There are so many ways you can make a difference, small or big! As we watch the video, think about how the brother was showing love to his sister by helping her get to school!</a:t>
            </a:r>
          </a:p>
          <a:p>
            <a:r>
              <a:rPr lang="en-US"/>
              <a:t/>
            </a:r>
          </a:p>
          <a:p>
            <a:r>
              <a:rPr lang="en-US"/>
              <a:t>[watch video]</a:t>
            </a:r>
          </a:p>
          <a:p>
            <a:r>
              <a:rPr lang="en-US"/>
              <a:t/>
            </a:r>
          </a:p>
          <a:p>
            <a:r>
              <a:rPr lang="en-US"/>
              <a:t>Discuss with students how the brother showed love to his sister by helping her get to school.</a:t>
            </a:r>
          </a:p>
          <a:p>
            <a:r>
              <a:rPr lang="en-US"/>
              <a:t/>
            </a:r>
          </a:p>
          <a:p>
            <a:r>
              <a:rPr lang="en-US"/>
              <a:t>Optional - Continue the discussion with some of these questions:</a:t>
            </a:r>
          </a:p>
          <a:p>
            <a:r>
              <a:rPr lang="en-US"/>
              <a:t/>
            </a:r>
          </a:p>
          <a:p>
            <a:r>
              <a:rPr lang="en-US"/>
              <a:t>Why do you think the brother wanted to help his sister?</a:t>
            </a:r>
          </a:p>
          <a:p>
            <a:r>
              <a:rPr lang="en-US"/>
              <a:t>How do you feel when someone helps you with something important?</a:t>
            </a:r>
          </a:p>
          <a:p>
            <a:r>
              <a:rPr lang="en-US"/>
              <a:t>What are some ways we can help our family and friends?</a:t>
            </a:r>
          </a:p>
          <a:p>
            <a:r>
              <a:rPr lang="en-US"/>
              <a:t>Connect this discussion to the lesson’s theme of kindness and serving others, reinforcing how helping those around us is a way to show love, just as Jesus taught.</a:t>
            </a:r>
          </a:p>
          <a:p>
            <a:r>
              <a:rPr lang="en-US"/>
              <a:t/>
            </a:r>
          </a:p>
          <a:p>
            <a:r>
              <a:rPr lang="en-US"/>
              <a:t>(If part of single lesson) Share that this video shows a good example of a person realizing that people around them need help and they can do something about it. They can be kind to those who need kindness.</a:t>
            </a:r>
          </a:p>
          <a:p>
            <a:r>
              <a:rPr lang="en-US"/>
              <a:t/>
            </a:r>
          </a:p>
          <a:p>
            <a:r>
              <a:rPr lang="en-US"/>
              <a:t>(If part of daily thought) Share that this video shows a good example of a person realizing that people around them need help and they can do something about it. They can be kind to those who need kindness. After the video, ask students to share with a partner how they can show kindness.</a:t>
            </a:r>
          </a:p>
          <a:p>
            <a:r>
              <a:rPr lang="en-US"/>
              <a:t/>
            </a:r>
          </a:p>
          <a:p>
            <a:r>
              <a:rPr lang="en-US"/>
              <a:t>Video attribution: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10-20 minutes</a:t>
            </a:r>
          </a:p>
          <a:p>
            <a:r>
              <a:rPr lang="en-US"/>
              <a:t/>
            </a:r>
          </a:p>
          <a:p>
            <a:r>
              <a:rPr lang="en-US"/>
              <a:t>Family and Class Community Activity</a:t>
            </a:r>
          </a:p>
          <a:p>
            <a:r>
              <a:rPr lang="en-US"/>
              <a:t/>
            </a:r>
          </a:p>
          <a:p>
            <a:r>
              <a:rPr lang="en-US"/>
              <a:t>Materials: </a:t>
            </a:r>
          </a:p>
          <a:p>
            <a:r>
              <a:rPr lang="en-US"/>
              <a:t>* Pictures of the students families</a:t>
            </a:r>
          </a:p>
          <a:p>
            <a:r>
              <a:rPr lang="en-US"/>
              <a:t>* OR paper and pencils for students to draw their families</a:t>
            </a:r>
          </a:p>
          <a:p>
            <a:r>
              <a:rPr lang="en-US"/>
              <a:t/>
            </a:r>
          </a:p>
          <a:p>
            <a:r>
              <a:rPr lang="en-US"/>
              <a:t>Preparation: Ask parents to send a picture of their family with the student to class (or email it ahead of time).</a:t>
            </a:r>
          </a:p>
          <a:p>
            <a:r>
              <a:rPr lang="en-US"/>
              <a:t/>
            </a:r>
          </a:p>
          <a:p>
            <a:r>
              <a:rPr lang="en-US"/>
              <a:t>Have each student share their family picture, naming who is in their family and what they love about them.</a:t>
            </a:r>
          </a:p>
          <a:p>
            <a:r>
              <a:rPr lang="en-US"/>
              <a:t/>
            </a:r>
          </a:p>
          <a:p>
            <a:r>
              <a:rPr lang="en-US"/>
              <a:t>Display a picture of the class on the board</a:t>
            </a:r>
          </a:p>
          <a:p>
            <a:r>
              <a:rPr lang="en-US"/>
              <a:t/>
            </a:r>
          </a:p>
          <a:p>
            <a:r>
              <a:rPr lang="en-US"/>
              <a:t>Discussion:</a:t>
            </a:r>
          </a:p>
          <a:p>
            <a:r>
              <a:rPr lang="en-US"/>
              <a:t>Talk about how the class is like a family</a:t>
            </a:r>
          </a:p>
          <a:p>
            <a:r>
              <a:rPr lang="en-US"/>
              <a:t>How is our class like a family?</a:t>
            </a:r>
          </a:p>
          <a:p>
            <a:r>
              <a:rPr lang="en-US"/>
              <a:t>What makes it special?</a:t>
            </a:r>
          </a:p>
          <a:p>
            <a:r>
              <a:rPr lang="en-US"/>
              <a:t>What can you do to treat each other more like family?</a:t>
            </a:r>
          </a:p>
          <a:p>
            <a:r>
              <a:rPr lang="en-US"/>
              <a:t>How does it feel to know you have a family both at home and at school?</a:t>
            </a:r>
          </a:p>
          <a:p>
            <a:r>
              <a:rPr lang="en-US"/>
              <a:t/>
            </a:r>
          </a:p>
          <a:p>
            <a:r>
              <a:rPr lang="en-US"/>
              <a:t>If daily lesson:</a:t>
            </a:r>
          </a:p>
          <a:p>
            <a:r>
              <a:rPr lang="en-US"/>
              <a:t>Briefly review what it means to love others and to love our neighbor.</a:t>
            </a:r>
          </a:p>
          <a:p>
            <a:r>
              <a:rPr lang="en-US"/>
              <a:t/>
            </a:r>
          </a:p>
          <a:p>
            <a:r>
              <a:rPr lang="en-US"/>
              <a:t>Image attribution: Adobe stock image "A lively stick figure family holding hands in the grass, with a bright sun overhead, capturing a joyful moment of togetherness."</a:t>
            </a:r>
          </a:p>
          <a:p>
            <a:r>
              <a:rPr lang="en-US"/>
              <a:t>By khonkangrua</a:t>
            </a:r>
          </a:p>
          <a:p>
            <a:r>
              <a:rPr lang="en-US"/>
              <a:t>Generated with AI</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2-3 minutes</a:t>
            </a:r>
          </a:p>
          <a:p>
            <a:r>
              <a:rPr lang="en-US"/>
              <a:t/>
            </a:r>
          </a:p>
          <a:p>
            <a:r>
              <a:rPr lang="en-US"/>
              <a:t>Encourage students to talk to someone new this week and make them feel included in the class "family." Invite them to be kind, share, or play with someone they don’t usually spend time with.</a:t>
            </a:r>
          </a:p>
          <a:p>
            <a:r>
              <a:rPr lang="en-US"/>
              <a:t/>
            </a:r>
          </a:p>
          <a:p>
            <a:r>
              <a:rPr lang="en-US"/>
              <a:t>Remind students about the lent chain they are building.</a:t>
            </a:r>
          </a:p>
          <a:p>
            <a:r>
              <a:rPr lang="en-US"/>
              <a:t/>
            </a:r>
          </a:p>
          <a:p>
            <a:r>
              <a:rPr lang="en-US"/>
              <a:t>(if part of a daily thought)</a:t>
            </a:r>
          </a:p>
          <a:p>
            <a:r>
              <a:rPr lang="en-US"/>
              <a:t>You can expand this by doing the following activity with the students.</a:t>
            </a:r>
          </a:p>
          <a:p>
            <a:r>
              <a:rPr lang="en-US"/>
              <a:t/>
            </a:r>
          </a:p>
          <a:p>
            <a:r>
              <a:rPr lang="en-US"/>
              <a:t>Materials: Provide slips of paper for the students to write the acts they want to do on. The students can then take home their ideas to share with their parents.</a:t>
            </a:r>
          </a:p>
          <a:p>
            <a:r>
              <a:rPr lang="en-US"/>
              <a:t/>
            </a:r>
          </a:p>
          <a:p>
            <a:r>
              <a:rPr lang="en-US"/>
              <a:t>Review what it means to love your neighbor. Encourage them to think of ways they can show their love. Have them write down (or draw)  their idea and take it home to share with their parents.</a:t>
            </a:r>
          </a:p>
          <a:p>
            <a:r>
              <a:rPr lang="en-US"/>
              <a:t> </a:t>
            </a:r>
          </a:p>
          <a:p>
            <a:r>
              <a:rPr lang="en-US"/>
              <a:t>Here are some ideas to inspire them:</a:t>
            </a:r>
          </a:p>
          <a:p>
            <a:r>
              <a:rPr lang="en-US"/>
              <a:t>*Hug your sibling or friend: Show love by giving a hug to someone who needs it.</a:t>
            </a:r>
          </a:p>
          <a:p>
            <a:r>
              <a:rPr lang="en-US"/>
              <a:t>*Help without being asked: Offer to do something for a brother, sister, or friend, just to make their day better.</a:t>
            </a:r>
          </a:p>
          <a:p>
            <a:r>
              <a:rPr lang="en-US"/>
              <a:t>*Say something kind: Tell someone they are important to you, like "I’m glad you’re my friend!"</a:t>
            </a:r>
          </a:p>
          <a:p>
            <a:r>
              <a:rPr lang="en-US"/>
              <a:t>*Share a smile: Brighten someone’s day by smiling at them when they look sad or lonely.</a:t>
            </a:r>
          </a:p>
          <a:p>
            <a:r>
              <a:rPr lang="en-US"/>
              <a:t>*Be patient with others: Wait your turn or help someone who is struggling, showing love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minutes</a:t>
            </a:r>
          </a:p>
          <a:p>
            <a:r>
              <a:rPr lang="en-US"/>
              <a:t/>
            </a:r>
          </a:p>
          <a:p>
            <a:r>
              <a:rPr lang="en-US"/>
              <a:t>Invite the students to tell their parents something they learned about God or faith today.</a:t>
            </a:r>
          </a:p>
          <a:p>
            <a:r>
              <a:rPr lang="en-US"/>
              <a:t/>
            </a:r>
          </a:p>
          <a:p>
            <a:r>
              <a:rPr lang="en-US"/>
              <a:t>Optional - You can expand this by doing the following activity with the students.</a:t>
            </a:r>
          </a:p>
          <a:p>
            <a:r>
              <a:rPr lang="en-US"/>
              <a:t>Materials: Provide slips of paper for the students to write the acts they want to do on. The students can then take home their ideas to share with their parents.</a:t>
            </a:r>
          </a:p>
          <a:p>
            <a:r>
              <a:rPr lang="en-US"/>
              <a:t>Start by reviewing what faith means with the students, and encourage them to think of one small act they can do over the next few days to show their faith. Have them write down (or draw)  their idea and take it home to share with their parents. Here are some ideas to inspire them:</a:t>
            </a:r>
          </a:p>
          <a:p>
            <a:r>
              <a:rPr lang="en-US"/>
              <a:t>Write a letter to God, sharing how you plan to show your faith.</a:t>
            </a:r>
          </a:p>
          <a:p>
            <a:r>
              <a:rPr lang="en-US"/>
              <a:t>Tell your parents something you’ve learned about God.</a:t>
            </a:r>
          </a:p>
          <a:p>
            <a:r>
              <a:rPr lang="en-US"/>
              <a:t>Say a prayer to thank God for something special in your life.</a:t>
            </a:r>
          </a:p>
          <a:p>
            <a:r>
              <a:rPr lang="en-US"/>
              <a:t>Share your toys or help a friend in need.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a:t>
            </a:r>
          </a:p>
          <a:p>
            <a:r>
              <a:rPr lang="en-US"/>
              <a:t/>
            </a:r>
          </a:p>
          <a:p>
            <a:r>
              <a:rPr lang="en-US"/>
              <a:t>Students write or draw a small act of love they’ve done and add it to their paper chain. </a:t>
            </a:r>
          </a:p>
          <a:p>
            <a:r>
              <a:rPr lang="en-US"/>
              <a:t/>
            </a:r>
          </a:p>
          <a:p>
            <a:r>
              <a:rPr lang="en-US"/>
              <a:t>Ideas for students:</a:t>
            </a:r>
          </a:p>
          <a:p>
            <a:r>
              <a:rPr lang="en-US"/>
              <a:t>* Say a prayer for someone</a:t>
            </a:r>
          </a:p>
          <a:p>
            <a:r>
              <a:rPr lang="en-US"/>
              <a:t>* Help at home</a:t>
            </a:r>
          </a:p>
          <a:p>
            <a:r>
              <a:rPr lang="en-US"/>
              <a:t>* Say something kind to someone</a:t>
            </a:r>
          </a:p>
          <a:p>
            <a:r>
              <a:rPr lang="en-US"/>
              <a:t>* Be extra patient</a:t>
            </a:r>
          </a:p>
          <a:p>
            <a:r>
              <a:rPr lang="en-US"/>
              <a:t>* Smile at others</a:t>
            </a:r>
          </a:p>
          <a:p>
            <a:r>
              <a:rPr lang="en-US"/>
              <a:t>* Make a card for someone</a:t>
            </a:r>
          </a:p>
          <a:p>
            <a:r>
              <a:rPr lang="en-US"/>
              <a:t>* Share a toy</a:t>
            </a:r>
          </a:p>
          <a:p>
            <a:r>
              <a:rPr lang="en-US"/>
              <a:t/>
            </a:r>
          </a:p>
          <a:p>
            <a:r>
              <a:rPr lang="en-US"/>
              <a:t>If daily lesson:</a:t>
            </a:r>
          </a:p>
          <a:p>
            <a:r>
              <a:rPr lang="en-US"/>
              <a:t>Give the class a few minutes to share what they did.</a:t>
            </a:r>
          </a:p>
          <a:p>
            <a:r>
              <a:rPr lang="en-US"/>
              <a:t/>
            </a:r>
          </a:p>
          <a:p>
            <a:r>
              <a:rPr lang="en-US"/>
              <a:t>Optional template for paper chain strips: https://drive.google.com/file/d/1y2ajEgSXB-ykR1pgdSQVEeJrlXZuyVzj/view?usp=drive_link</a:t>
            </a:r>
          </a:p>
          <a:p>
            <a:r>
              <a:rPr lang="en-US"/>
              <a:t/>
            </a:r>
          </a:p>
          <a:p>
            <a:r>
              <a:rPr lang="en-US"/>
              <a:t/>
            </a:r>
          </a:p>
          <a:p>
            <a:r>
              <a:rPr lang="en-US"/>
              <a:t>Attribution: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2-3 minutes</a:t>
            </a:r>
          </a:p>
          <a:p>
            <a:r>
              <a:rPr lang="en-US"/>
              <a:t/>
            </a:r>
          </a:p>
          <a:p>
            <a:r>
              <a:rPr lang="en-US"/>
              <a:t>Wisdom is: -using what you know about God to make good choices</a:t>
            </a:r>
          </a:p>
          <a:p>
            <a:r>
              <a:rPr lang="en-US"/>
              <a:t>-listening to God</a:t>
            </a:r>
          </a:p>
          <a:p>
            <a:r>
              <a:rPr lang="en-US"/>
              <a:t>-thinking carefully before you act</a:t>
            </a:r>
          </a:p>
          <a:p>
            <a:r>
              <a:rPr lang="en-US"/>
              <a:t/>
            </a:r>
          </a:p>
          <a:p>
            <a:r>
              <a:rPr lang="en-US"/>
              <a:t>If daily lesson: combine this slide with the next to introduce the virtue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8-10 minutes</a:t>
            </a:r>
          </a:p>
          <a:p>
            <a:r>
              <a:rPr lang="en-US"/>
              <a:t/>
            </a:r>
          </a:p>
          <a:p>
            <a:r>
              <a:rPr lang="en-US"/>
              <a:t>The Wise and Foolish Builders</a:t>
            </a:r>
          </a:p>
          <a:p>
            <a:r>
              <a:rPr lang="en-US"/>
              <a:t/>
            </a:r>
          </a:p>
          <a:p>
            <a:r>
              <a:rPr lang="en-US"/>
              <a:t>Explain that Jesus taught people how to follow Him through stories. </a:t>
            </a:r>
          </a:p>
          <a:p>
            <a:r>
              <a:rPr lang="en-US"/>
              <a:t/>
            </a:r>
          </a:p>
          <a:p>
            <a:r>
              <a:rPr lang="en-US"/>
              <a:t>Share the story of the wise and foolish builders and encourage the students to think about how the people in this story were making good or bad choices.</a:t>
            </a:r>
          </a:p>
          <a:p>
            <a:r>
              <a:rPr lang="en-US"/>
              <a:t/>
            </a:r>
          </a:p>
          <a:p>
            <a:r>
              <a:rPr lang="en-US"/>
              <a:t>Matthew 7:24-27</a:t>
            </a:r>
          </a:p>
          <a:p>
            <a:r>
              <a:rPr lang="en-US"/>
              <a:t>"Jesus told a story about two builders. One builder was very wise, and the other was foolish. The wise builder built his house on strong, solid rock. When the rain came and the wind blew, his house stayed safe and didn't fall down.</a:t>
            </a:r>
          </a:p>
          <a:p>
            <a:r>
              <a:rPr lang="en-US"/>
              <a:t>But the foolish builder built his house on soft sand. When the rain came and the wind blew, his house fell down because it wasn't built on something strong.</a:t>
            </a:r>
          </a:p>
          <a:p>
            <a:r>
              <a:rPr lang="en-US"/>
              <a:t>Jesus taught us that when we listen to His words and follow them, we are like the wise builder. Our lives will be strong, just like the house built on rock."</a:t>
            </a:r>
          </a:p>
          <a:p>
            <a:r>
              <a:rPr lang="en-US"/>
              <a:t/>
            </a:r>
          </a:p>
          <a:p>
            <a:r>
              <a:rPr lang="en-US"/>
              <a:t>If daily lesson, ask:</a:t>
            </a:r>
          </a:p>
          <a:p>
            <a:r>
              <a:rPr lang="en-US"/>
              <a:t>"Why did the house fall down?"</a:t>
            </a:r>
          </a:p>
          <a:p>
            <a:r>
              <a:rPr lang="en-US"/>
              <a:t>"What can you do to be more like the wise man?"</a:t>
            </a:r>
          </a:p>
          <a:p>
            <a:r>
              <a:rPr lang="en-US"/>
              <a:t/>
            </a:r>
          </a:p>
          <a:p>
            <a:r>
              <a:rPr lang="en-US"/>
              <a:t>Image Attribution: Free Bible Images https://freebibleimages.org/illustrations/dm-wise-foolish-builders/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minutes</a:t>
            </a:r>
          </a:p>
          <a:p>
            <a:r>
              <a:rPr lang="en-US"/>
              <a:t/>
            </a:r>
          </a:p>
          <a:p>
            <a:r>
              <a:rPr lang="en-US"/>
              <a:t>Introduce the Video: Tell students they will watch a video about a girl named Veronica, who values school very much. Ask them to think about why school is important to her as they watch.</a:t>
            </a:r>
          </a:p>
          <a:p>
            <a:r>
              <a:rPr lang="en-US"/>
              <a:t/>
            </a:r>
          </a:p>
          <a:p>
            <a:r>
              <a:rPr lang="en-US"/>
              <a:t>[Watch Video]</a:t>
            </a:r>
          </a:p>
          <a:p>
            <a:r>
              <a:rPr lang="en-US"/>
              <a:t/>
            </a:r>
          </a:p>
          <a:p>
            <a:r>
              <a:rPr lang="en-US"/>
              <a:t>Discuss with Students: Explain that learning makes us happy and helps us make good choices. God wants us to learn about the world and about Him. Just like Veronica, we can feel joy when we discover new things!</a:t>
            </a:r>
          </a:p>
          <a:p>
            <a:r>
              <a:rPr lang="en-US"/>
              <a:t/>
            </a:r>
          </a:p>
          <a:p>
            <a:r>
              <a:rPr lang="en-US"/>
              <a:t>(If Part of Daily Thought):</a:t>
            </a:r>
          </a:p>
          <a:p>
            <a:r>
              <a:rPr lang="en-US"/>
              <a:t/>
            </a:r>
          </a:p>
          <a:p>
            <a:r>
              <a:rPr lang="en-US"/>
              <a:t>Review that wisdom is making good choices.</a:t>
            </a:r>
          </a:p>
          <a:p>
            <a:r>
              <a:rPr lang="en-US"/>
              <a:t>Talk about how going to school can help you learn.</a:t>
            </a:r>
          </a:p>
          <a:p>
            <a:r>
              <a:rPr lang="en-US"/>
              <a:t>Show the excerpt from Generation Hope.</a:t>
            </a:r>
          </a:p>
          <a:p>
            <a:r>
              <a:rPr lang="en-US"/>
              <a:t/>
            </a:r>
          </a:p>
          <a:p>
            <a:r>
              <a:rPr lang="en-US"/>
              <a:t>(If Part of Single Lesson):</a:t>
            </a:r>
          </a:p>
          <a:p>
            <a:r>
              <a:rPr lang="en-US"/>
              <a:t/>
            </a:r>
          </a:p>
          <a:p>
            <a:r>
              <a:rPr lang="en-US"/>
              <a:t>Explain that the class will watch a video about a girl named Veronica. School is very important to her. Invite the students to consider, as they watch the video, why school is important to Veronica.</a:t>
            </a:r>
          </a:p>
          <a:p>
            <a:r>
              <a:rPr lang="en-US"/>
              <a:t/>
            </a:r>
          </a:p>
          <a:p>
            <a:r>
              <a:rPr lang="en-US"/>
              <a:t>Ask the students to share what they noticed–why is school important to Veronica?</a:t>
            </a:r>
          </a:p>
          <a:p>
            <a:r>
              <a:rPr lang="en-US"/>
              <a:t>Explain that learning helps us to be happy now and make wise decisions in the future. God wants us to learn about all kinds of things, both at school and also about Him. Just like Veronica, we can be happy when we learn and seek wisdom.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minutes</a:t>
            </a:r>
          </a:p>
          <a:p>
            <a:r>
              <a:rPr lang="en-US"/>
              <a:t/>
            </a:r>
          </a:p>
          <a:p>
            <a:r>
              <a:rPr lang="en-US"/>
              <a:t>1. Distribute drawing supplies to the class. </a:t>
            </a:r>
          </a:p>
          <a:p>
            <a:r>
              <a:rPr lang="en-US"/>
              <a:t/>
            </a:r>
          </a:p>
          <a:p>
            <a:r>
              <a:rPr lang="en-US"/>
              <a:t>2. Instruct the class to draw what it looks like to be like Jesus. </a:t>
            </a:r>
          </a:p>
          <a:p>
            <a:r>
              <a:rPr lang="en-US"/>
              <a:t>As needed, you might share suggestions such as:</a:t>
            </a:r>
          </a:p>
          <a:p>
            <a:r>
              <a:rPr lang="en-US"/>
              <a:t>- Helping a friend.</a:t>
            </a:r>
          </a:p>
          <a:p>
            <a:r>
              <a:rPr lang="en-US"/>
              <a:t>- Giving a gift.</a:t>
            </a:r>
          </a:p>
          <a:p>
            <a:r>
              <a:rPr lang="en-US"/>
              <a:t>- Saying a prayer.</a:t>
            </a:r>
          </a:p>
          <a:p>
            <a:r>
              <a:rPr lang="en-US"/>
              <a:t/>
            </a:r>
          </a:p>
          <a:p>
            <a:r>
              <a:rPr lang="en-US"/>
              <a:t/>
            </a:r>
          </a:p>
          <a:p>
            <a:r>
              <a:rPr lang="en-US"/>
              <a:t>"colors and crayons" by albastrica mititica is licensed under CC BY 2.0. To view a copy of this license, visit https://creativecommons.org/licenses/by/2.0/?ref=openverse.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~10 min</a:t>
            </a:r>
          </a:p>
          <a:p>
            <a:r>
              <a:rPr lang="en-US"/>
              <a:t/>
            </a:r>
          </a:p>
          <a:p>
            <a:r>
              <a:rPr lang="en-US"/>
              <a:t>Jumping the Line</a:t>
            </a:r>
          </a:p>
          <a:p>
            <a:r>
              <a:rPr lang="en-US"/>
              <a:t/>
            </a:r>
          </a:p>
          <a:p>
            <a:r>
              <a:rPr lang="en-US"/>
              <a:t>Help the students learn wisdom as they choose between right and wrong.</a:t>
            </a:r>
          </a:p>
          <a:p>
            <a:r>
              <a:rPr lang="en-US"/>
              <a:t/>
            </a:r>
          </a:p>
          <a:p>
            <a:r>
              <a:rPr lang="en-US"/>
              <a:t>Materials:</a:t>
            </a:r>
          </a:p>
          <a:p>
            <a:r>
              <a:rPr lang="en-US"/>
              <a:t>* Tape</a:t>
            </a:r>
          </a:p>
          <a:p>
            <a:r>
              <a:rPr lang="en-US"/>
              <a:t>* Signs labeled “right” and “wrong”</a:t>
            </a:r>
          </a:p>
          <a:p>
            <a:r>
              <a:rPr lang="en-US"/>
              <a:t/>
            </a:r>
          </a:p>
          <a:p>
            <a:r>
              <a:rPr lang="en-US"/>
              <a:t>* Place a long line of tape on the floor.</a:t>
            </a:r>
          </a:p>
          <a:p>
            <a:r>
              <a:rPr lang="en-US"/>
              <a:t>* Tell brief scenarios in which students make a decision (examples below)</a:t>
            </a:r>
          </a:p>
          <a:p>
            <a:r>
              <a:rPr lang="en-US"/>
              <a:t>* Students stand on the line and jump to the “right” or “wrong” side depending on the scenario </a:t>
            </a:r>
          </a:p>
          <a:p>
            <a:r>
              <a:rPr lang="en-US"/>
              <a:t/>
            </a:r>
          </a:p>
          <a:p>
            <a:r>
              <a:rPr lang="en-US"/>
              <a:t>If daily lesson:</a:t>
            </a:r>
          </a:p>
          <a:p>
            <a:r>
              <a:rPr lang="en-US"/>
              <a:t>Before the activity briefly review what wisdom means.</a:t>
            </a:r>
          </a:p>
          <a:p>
            <a:r>
              <a:rPr lang="en-US"/>
              <a:t/>
            </a:r>
          </a:p>
          <a:p>
            <a:r>
              <a:rPr lang="en-US"/>
              <a:t>Examples</a:t>
            </a:r>
          </a:p>
          <a:p>
            <a:r>
              <a:rPr lang="en-US"/>
              <a:t>* Scenario 1:</a:t>
            </a:r>
          </a:p>
          <a:p>
            <a:r>
              <a:rPr lang="en-US"/>
              <a:t>A friend drops their lunchbox and it spills everywhere. You </a:t>
            </a:r>
          </a:p>
          <a:p>
            <a:r>
              <a:rPr lang="en-US"/>
              <a:t>see them looking sad. </a:t>
            </a:r>
          </a:p>
          <a:p>
            <a:r>
              <a:rPr lang="en-US"/>
              <a:t>   Right: Help them pick it up.</a:t>
            </a:r>
          </a:p>
          <a:p>
            <a:r>
              <a:rPr lang="en-US"/>
              <a:t>   Wrong: Ignore them and walk away.</a:t>
            </a:r>
          </a:p>
          <a:p>
            <a:r>
              <a:rPr lang="en-US"/>
              <a:t>* Scenario 2:</a:t>
            </a:r>
          </a:p>
          <a:p>
            <a:r>
              <a:rPr lang="en-US"/>
              <a:t>You’re playing a game with friends, and you win. </a:t>
            </a:r>
          </a:p>
          <a:p>
            <a:r>
              <a:rPr lang="en-US"/>
              <a:t>   Right: You say, "Good job everyone! That was fun."</a:t>
            </a:r>
          </a:p>
          <a:p>
            <a:r>
              <a:rPr lang="en-US"/>
              <a:t>   Wrong: You brag about how good you are and say, "I’m the best! I won!"</a:t>
            </a:r>
          </a:p>
          <a:p>
            <a:r>
              <a:rPr lang="en-US"/>
              <a:t>* Scenario 3:</a:t>
            </a:r>
          </a:p>
          <a:p>
            <a:r>
              <a:rPr lang="en-US"/>
              <a:t>Your little brother is crying because he can’t find his toy.</a:t>
            </a:r>
          </a:p>
          <a:p>
            <a:r>
              <a:rPr lang="en-US"/>
              <a:t>   Right: You help him look for it.</a:t>
            </a:r>
          </a:p>
          <a:p>
            <a:r>
              <a:rPr lang="en-US"/>
              <a:t>   Wrong: You tell him you don’t have time and keep playing.</a:t>
            </a:r>
          </a:p>
          <a:p>
            <a:r>
              <a:rPr lang="en-US"/>
              <a:t>* Scenario 4:</a:t>
            </a:r>
          </a:p>
          <a:p>
            <a:r>
              <a:rPr lang="en-US"/>
              <a:t>You see a friend sitting alone at lunch. </a:t>
            </a:r>
          </a:p>
          <a:p>
            <a:r>
              <a:rPr lang="en-US"/>
              <a:t>   Right: You invite them to sit with you.</a:t>
            </a:r>
          </a:p>
          <a:p>
            <a:r>
              <a:rPr lang="en-US"/>
              <a:t>   Wrong: You leave them alone and sit with others.</a:t>
            </a:r>
          </a:p>
          <a:p>
            <a:r>
              <a:rPr lang="en-US"/>
              <a:t>*Scenario 5:</a:t>
            </a:r>
          </a:p>
          <a:p>
            <a:r>
              <a:rPr lang="en-US"/>
              <a:t>You see a piece of trash on the playground. </a:t>
            </a:r>
          </a:p>
          <a:p>
            <a:r>
              <a:rPr lang="en-US"/>
              <a:t>   Right: You pick it up and throw it away.</a:t>
            </a:r>
          </a:p>
          <a:p>
            <a:r>
              <a:rPr lang="en-US"/>
              <a:t>   Wrong: You leave it there and keep walking.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2-3 minutes</a:t>
            </a:r>
          </a:p>
          <a:p>
            <a:r>
              <a:rPr lang="en-US"/>
              <a:t/>
            </a:r>
          </a:p>
          <a:p>
            <a:r>
              <a:rPr lang="en-US"/>
              <a:t>As you go home, try to think about what good choices you can make.</a:t>
            </a:r>
          </a:p>
          <a:p>
            <a:r>
              <a:rPr lang="en-US"/>
              <a:t/>
            </a:r>
          </a:p>
          <a:p>
            <a:r>
              <a:rPr lang="en-US"/>
              <a:t>(if part of a daily thought)</a:t>
            </a:r>
          </a:p>
          <a:p>
            <a:r>
              <a:rPr lang="en-US"/>
              <a:t>You can expand this by doing the following activity with the students.</a:t>
            </a:r>
          </a:p>
          <a:p>
            <a:r>
              <a:rPr lang="en-US"/>
              <a:t/>
            </a:r>
          </a:p>
          <a:p>
            <a:r>
              <a:rPr lang="en-US"/>
              <a:t>Materials: Provide slips of paper for the students to write the acts they want to do on. The students can then take home their ideas to share with their parents.</a:t>
            </a:r>
          </a:p>
          <a:p>
            <a:r>
              <a:rPr lang="en-US"/>
              <a:t/>
            </a:r>
          </a:p>
          <a:p>
            <a:r>
              <a:rPr lang="en-US"/>
              <a:t>Ask questions to help students reflect on the previous scripture story and activity. Review what wisdom means with the students, and encourage them to think of things they can do over the next few days to practice. Have them write down (or draw)  their idea and take it home to share with their parents. </a:t>
            </a:r>
          </a:p>
          <a:p>
            <a:r>
              <a:rPr lang="en-US"/>
              <a:t/>
            </a:r>
          </a:p>
          <a:p>
            <a:r>
              <a:rPr lang="en-US"/>
              <a:t/>
            </a:r>
          </a:p>
          <a:p>
            <a:r>
              <a:rPr lang="en-US"/>
              <a:t>Here are some ideas to inspire them:</a:t>
            </a:r>
          </a:p>
          <a:p>
            <a:r>
              <a:rPr lang="en-US"/>
              <a:t>*Think before you speak: Pause for a moment to think if what you're going to say is kind or helpful.</a:t>
            </a:r>
          </a:p>
          <a:p>
            <a:r>
              <a:rPr lang="en-US"/>
              <a:t>*Ask good questions: Ask your teacher or parent how you can learn more about something you’re curious about.</a:t>
            </a:r>
          </a:p>
          <a:p>
            <a:r>
              <a:rPr lang="en-US"/>
              <a:t>*Listen carefully: Pay attention when someone is talking, so you can understand and learn from them.</a:t>
            </a:r>
          </a:p>
          <a:p>
            <a:r>
              <a:rPr lang="en-US"/>
              <a:t>*Make a wise choice: Choose to help, even when it’s hard, like picking up toys when you don’t feel like it.</a:t>
            </a:r>
          </a:p>
          <a:p>
            <a:r>
              <a:rPr lang="en-US"/>
              <a:t>*Learn from mistakes: If you make a mistake, say sorry and learn how to do better next time.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minutes</a:t>
            </a:r>
          </a:p>
          <a:p>
            <a:r>
              <a:rPr lang="en-US"/>
              <a:t/>
            </a:r>
          </a:p>
          <a:p>
            <a:r>
              <a:rPr lang="en-US"/>
              <a:t>Invite the students to tell their parents something they learned about God or faith today.</a:t>
            </a:r>
          </a:p>
          <a:p>
            <a:r>
              <a:rPr lang="en-US"/>
              <a:t/>
            </a:r>
          </a:p>
          <a:p>
            <a:r>
              <a:rPr lang="en-US"/>
              <a:t>Optional - You can expand this by doing the following activity with the students.</a:t>
            </a:r>
          </a:p>
          <a:p>
            <a:r>
              <a:rPr lang="en-US"/>
              <a:t>Materials: Provide slips of paper for the students to write the acts they want to do on. The students can then take home their ideas to share with their parents.</a:t>
            </a:r>
          </a:p>
          <a:p>
            <a:r>
              <a:rPr lang="en-US"/>
              <a:t>Start by reviewing what faith means with the students, and encourage them to think of one small act they can do over the next few days to show their faith. Have them write down (or draw)  their idea and take it home to share with their parents. Here are some ideas to inspire them:</a:t>
            </a:r>
          </a:p>
          <a:p>
            <a:r>
              <a:rPr lang="en-US"/>
              <a:t>Write a letter to God, sharing how you plan to show your faith.</a:t>
            </a:r>
          </a:p>
          <a:p>
            <a:r>
              <a:rPr lang="en-US"/>
              <a:t>Tell your parents something you’ve learned about God.</a:t>
            </a:r>
          </a:p>
          <a:p>
            <a:r>
              <a:rPr lang="en-US"/>
              <a:t>Say a prayer to thank God for something special in your life.</a:t>
            </a:r>
          </a:p>
          <a:p>
            <a:r>
              <a:rPr lang="en-US"/>
              <a:t>Share your toys or help a friend in need.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a:t>
            </a:r>
          </a:p>
          <a:p>
            <a:r>
              <a:rPr lang="en-US"/>
              <a:t/>
            </a:r>
          </a:p>
          <a:p>
            <a:r>
              <a:rPr lang="en-US"/>
              <a:t>Students write or draw a small act of love they’ve done and add it to their paper chain. </a:t>
            </a:r>
          </a:p>
          <a:p>
            <a:r>
              <a:rPr lang="en-US"/>
              <a:t/>
            </a:r>
          </a:p>
          <a:p>
            <a:r>
              <a:rPr lang="en-US"/>
              <a:t>Ideas for students:</a:t>
            </a:r>
          </a:p>
          <a:p>
            <a:r>
              <a:rPr lang="en-US"/>
              <a:t>* Say a prayer for someone</a:t>
            </a:r>
          </a:p>
          <a:p>
            <a:r>
              <a:rPr lang="en-US"/>
              <a:t>* Help at home</a:t>
            </a:r>
          </a:p>
          <a:p>
            <a:r>
              <a:rPr lang="en-US"/>
              <a:t>* Say something kind to someone</a:t>
            </a:r>
          </a:p>
          <a:p>
            <a:r>
              <a:rPr lang="en-US"/>
              <a:t>* Be extra patient</a:t>
            </a:r>
          </a:p>
          <a:p>
            <a:r>
              <a:rPr lang="en-US"/>
              <a:t>* Smile at others</a:t>
            </a:r>
          </a:p>
          <a:p>
            <a:r>
              <a:rPr lang="en-US"/>
              <a:t>* Make a card for someone</a:t>
            </a:r>
          </a:p>
          <a:p>
            <a:r>
              <a:rPr lang="en-US"/>
              <a:t>* Share a toy</a:t>
            </a:r>
          </a:p>
          <a:p>
            <a:r>
              <a:rPr lang="en-US"/>
              <a:t/>
            </a:r>
          </a:p>
          <a:p>
            <a:r>
              <a:rPr lang="en-US"/>
              <a:t>If daily lesson:</a:t>
            </a:r>
          </a:p>
          <a:p>
            <a:r>
              <a:rPr lang="en-US"/>
              <a:t>Give the class a few minutes to share what they did.</a:t>
            </a:r>
          </a:p>
          <a:p>
            <a:r>
              <a:rPr lang="en-US"/>
              <a:t/>
            </a:r>
          </a:p>
          <a:p>
            <a:r>
              <a:rPr lang="en-US"/>
              <a:t>Optional template for paper chain strips: https://drive.google.com/file/d/1y2ajEgSXB-ykR1pgdSQVEeJrlXZuyVzj/view?usp=drive_link</a:t>
            </a:r>
          </a:p>
          <a:p>
            <a:r>
              <a:rPr lang="en-US"/>
              <a:t/>
            </a:r>
          </a:p>
          <a:p>
            <a:r>
              <a:rPr lang="en-US"/>
              <a:t/>
            </a:r>
          </a:p>
          <a:p>
            <a:r>
              <a:rPr lang="en-US"/>
              <a:t>Attribution: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minutes</a:t>
            </a:r>
          </a:p>
          <a:p>
            <a:r>
              <a:rPr lang="en-US"/>
              <a:t/>
            </a:r>
          </a:p>
          <a:p>
            <a:r>
              <a:rPr lang="en-US"/>
              <a:t>Explain to the students that charity means loving God and others. When we have charity, we want to be kind and help people because we love them, instead of being unkind or mean.</a:t>
            </a:r>
          </a:p>
          <a:p>
            <a:r>
              <a:rPr lang="en-US"/>
              <a:t/>
            </a:r>
          </a:p>
          <a:p>
            <a:r>
              <a:rPr lang="en-US"/>
              <a:t>If daily lesson:</a:t>
            </a:r>
          </a:p>
          <a:p>
            <a:r>
              <a:rPr lang="en-US"/>
              <a:t>Expand on this definition by asking students questions about how they feel love from others. Also combine with the next slide to introduce the virtue.</a:t>
            </a:r>
          </a:p>
          <a:p>
            <a:r>
              <a:rPr lang="en-US"/>
              <a:t/>
            </a:r>
          </a:p>
          <a:p>
            <a:r>
              <a:rPr lang="en-US"/>
              <a:t>For the younger kids, you may need to explain what love is, "good feelings" "how you feel when you get a hug from your best friend"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5-10 minutes</a:t>
            </a:r>
          </a:p>
          <a:p>
            <a:r>
              <a:rPr lang="en-US"/>
              <a:t/>
            </a:r>
          </a:p>
          <a:p>
            <a:r>
              <a:rPr lang="en-US"/>
              <a:t>Share the following Bible story with the class. Remind them that it's a story Jesus shared to teach about what it means to follow Him.</a:t>
            </a:r>
          </a:p>
          <a:p>
            <a:r>
              <a:rPr lang="en-US"/>
              <a:t/>
            </a:r>
          </a:p>
          <a:p>
            <a:r>
              <a:rPr lang="en-US"/>
              <a:t>[Scripture story: good samaritan (Luke 10:25-29 NRSV)]</a:t>
            </a:r>
          </a:p>
          <a:p>
            <a:r>
              <a:rPr lang="en-US"/>
              <a:t/>
            </a:r>
          </a:p>
          <a:p>
            <a:r>
              <a:rPr lang="en-US"/>
              <a:t>Modified version (from chatgpt): "One day a man asked Jesus, “But who is my neighbor?”</a:t>
            </a:r>
          </a:p>
          <a:p>
            <a:r>
              <a:rPr lang="en-US"/>
              <a:t/>
            </a:r>
          </a:p>
          <a:p>
            <a:r>
              <a:rPr lang="en-US"/>
              <a:t>Jesus told a story: “A man was walking down the road when some robbers hurt him and left him. A priest walked by but didn’t help. Another man walked by but didn’t help either. Then a Samaritan man saw him, felt sorry for him, and helped him. He took care of the man and made sure he was safe.”</a:t>
            </a:r>
          </a:p>
          <a:p>
            <a:r>
              <a:rPr lang="en-US"/>
              <a:t>Jesus asked, “Who was a good neighbor to the hurt man?”</a:t>
            </a:r>
          </a:p>
          <a:p>
            <a:r>
              <a:rPr lang="en-US"/>
              <a:t>The man said, “The one who helped him.”</a:t>
            </a:r>
          </a:p>
          <a:p>
            <a:r>
              <a:rPr lang="en-US"/>
              <a:t>Jesus said, “Go and do the same!”</a:t>
            </a:r>
          </a:p>
          <a:p>
            <a:r>
              <a:rPr lang="en-US"/>
              <a:t/>
            </a:r>
          </a:p>
          <a:p>
            <a:r>
              <a:rPr lang="en-US"/>
              <a:t>If daily lesson: Take more time to walk through the story, asking kids the following questions:</a:t>
            </a:r>
          </a:p>
          <a:p>
            <a:r>
              <a:rPr lang="en-US"/>
              <a:t>"How would you have felt if you were the man who was hurt?"</a:t>
            </a:r>
          </a:p>
          <a:p>
            <a:r>
              <a:rPr lang="en-US"/>
              <a:t>"How would you have felt if someone helped them after you had a bad day?"</a:t>
            </a:r>
          </a:p>
          <a:p>
            <a:r>
              <a:rPr lang="en-US"/>
              <a:t/>
            </a:r>
          </a:p>
          <a:p>
            <a:r>
              <a:rPr lang="en-US"/>
              <a:t>Help them connect that just like they want to be helped, it is good to help other people, because that is what God wants us to do!</a:t>
            </a:r>
          </a:p>
          <a:p>
            <a:r>
              <a:rPr lang="en-US"/>
              <a:t/>
            </a:r>
          </a:p>
          <a:p>
            <a:r>
              <a:rPr lang="en-US"/>
              <a:t>Image Attributions: https://www.freebibleimages.org/illustrations/rr-good-samaritan/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minutes</a:t>
            </a:r>
          </a:p>
          <a:p>
            <a:r>
              <a:rPr lang="en-US"/>
              <a:t/>
            </a:r>
          </a:p>
          <a:p>
            <a:r>
              <a:rPr lang="en-US"/>
              <a:t>Introduce the video: Explain that there are lots of ways we can show love. Tell the students they will learn about Charlie, who is a kid just like them. Encourage them to watch carefully and think about how Charlie shows love to the people around him.</a:t>
            </a:r>
          </a:p>
          <a:p>
            <a:r>
              <a:rPr lang="en-US"/>
              <a:t/>
            </a:r>
          </a:p>
          <a:p>
            <a:r>
              <a:rPr lang="en-US"/>
              <a:t>[Watch Video]</a:t>
            </a:r>
          </a:p>
          <a:p>
            <a:r>
              <a:rPr lang="en-US"/>
              <a:t/>
            </a:r>
          </a:p>
          <a:p>
            <a:r>
              <a:rPr lang="en-US"/>
              <a:t>Discuss with students: Ask the students what they noticed about how Charlie showed love. Explain that Charlie gave up some of his own presents, like birthday and Christmas gifts, so he could use that money to help kids who didn’t have enough food. He also worked with others to raise even more money to help.</a:t>
            </a:r>
          </a:p>
          <a:p>
            <a:r>
              <a:rPr lang="en-US"/>
              <a:t/>
            </a:r>
          </a:p>
          <a:p>
            <a:r>
              <a:rPr lang="en-US"/>
              <a:t>Optional - Continue the discussion with some of these questions:</a:t>
            </a:r>
          </a:p>
          <a:p>
            <a:r>
              <a:rPr lang="en-US"/>
              <a:t/>
            </a:r>
          </a:p>
          <a:p>
            <a:r>
              <a:rPr lang="en-US"/>
              <a:t>Why do you think Charlie decided to give up his presents to help others?</a:t>
            </a:r>
          </a:p>
          <a:p>
            <a:r>
              <a:rPr lang="en-US"/>
              <a:t>How do you feel when you give something to someone in need?</a:t>
            </a:r>
          </a:p>
          <a:p>
            <a:r>
              <a:rPr lang="en-US"/>
              <a:t>What are some ways we can show love and help others in our community?</a:t>
            </a:r>
          </a:p>
          <a:p>
            <a:r>
              <a:rPr lang="en-US"/>
              <a:t>(If part of daily lesson): Leave more room for the discussion of how students can be like Charlie and share love with others.</a:t>
            </a:r>
          </a:p>
          <a:p>
            <a:r>
              <a:rPr lang="en-US"/>
              <a:t/>
            </a:r>
          </a:p>
          <a:p>
            <a:r>
              <a:rPr lang="en-US"/>
              <a:t>Video Attribution: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10-20 minutes</a:t>
            </a:r>
          </a:p>
          <a:p>
            <a:r>
              <a:rPr lang="en-US"/>
              <a:t/>
            </a:r>
          </a:p>
          <a:p>
            <a:r>
              <a:rPr lang="en-US"/>
              <a:t>Thank You Cards</a:t>
            </a:r>
          </a:p>
          <a:p>
            <a:r>
              <a:rPr lang="en-US"/>
              <a:t/>
            </a:r>
          </a:p>
          <a:p>
            <a:r>
              <a:rPr lang="en-US"/>
              <a:t>"One of the ways we can show love to other people is by telling them we love them! Think about someone you love a lot and draw a picture or write a thank you card to them!"</a:t>
            </a:r>
          </a:p>
          <a:p>
            <a:r>
              <a:rPr lang="en-US"/>
              <a:t/>
            </a:r>
          </a:p>
          <a:p>
            <a:r>
              <a:rPr lang="en-US"/>
              <a:t>Materials: </a:t>
            </a:r>
          </a:p>
          <a:p>
            <a:r>
              <a:rPr lang="en-US"/>
              <a:t>* Letter writing materials (paper, markers, stickers, etc.)</a:t>
            </a:r>
          </a:p>
          <a:p>
            <a:r>
              <a:rPr lang="en-US"/>
              <a:t/>
            </a:r>
          </a:p>
          <a:p>
            <a:r>
              <a:rPr lang="en-US"/>
              <a:t>Instructions:</a:t>
            </a:r>
          </a:p>
          <a:p>
            <a:r>
              <a:rPr lang="en-US"/>
              <a:t>Invite the students think about someone they love and are grateful for.</a:t>
            </a:r>
          </a:p>
          <a:p>
            <a:r>
              <a:rPr lang="en-US"/>
              <a:t>Give them time to make a card to that person.</a:t>
            </a:r>
          </a:p>
          <a:p>
            <a:r>
              <a:rPr lang="en-US"/>
              <a:t/>
            </a:r>
          </a:p>
          <a:p>
            <a:r>
              <a:rPr lang="en-US"/>
              <a:t>Discussion:</a:t>
            </a:r>
          </a:p>
          <a:p>
            <a:r>
              <a:rPr lang="en-US"/>
              <a:t>How did it make you feel to write the card?</a:t>
            </a:r>
          </a:p>
          <a:p>
            <a:r>
              <a:rPr lang="en-US"/>
              <a:t>What can you do to show more love to the people around you?</a:t>
            </a:r>
          </a:p>
          <a:p>
            <a:r>
              <a:rPr lang="en-US"/>
              <a:t/>
            </a:r>
          </a:p>
          <a:p>
            <a:r>
              <a:rPr lang="en-US"/>
              <a:t>If daily lesson:</a:t>
            </a:r>
          </a:p>
          <a:p>
            <a:r>
              <a:rPr lang="en-US"/>
              <a:t>Before writing cards remind the class about Charlie and review what charity means.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2-3 minutes</a:t>
            </a:r>
          </a:p>
          <a:p>
            <a:r>
              <a:rPr lang="en-US"/>
              <a:t/>
            </a:r>
          </a:p>
          <a:p>
            <a:r>
              <a:rPr lang="en-US"/>
              <a:t>Remind students about the chain they are building and encourage them that the more acts of love they do the more links they can add to their lent chain!</a:t>
            </a:r>
          </a:p>
          <a:p>
            <a:r>
              <a:rPr lang="en-US"/>
              <a:t/>
            </a:r>
          </a:p>
          <a:p>
            <a:r>
              <a:rPr lang="en-US"/>
              <a:t>(if part of a daily thought)</a:t>
            </a:r>
          </a:p>
          <a:p>
            <a:r>
              <a:rPr lang="en-US"/>
              <a:t>You can expand this by doing the following activity with the students.</a:t>
            </a:r>
          </a:p>
          <a:p>
            <a:r>
              <a:rPr lang="en-US"/>
              <a:t/>
            </a:r>
          </a:p>
          <a:p>
            <a:r>
              <a:rPr lang="en-US"/>
              <a:t>Materials: Provide slips of paper for the students to write the acts they want to do on. The students can then take home their ideas to share with their parents.</a:t>
            </a:r>
          </a:p>
          <a:p>
            <a:r>
              <a:rPr lang="en-US"/>
              <a:t/>
            </a:r>
          </a:p>
          <a:p>
            <a:r>
              <a:rPr lang="en-US"/>
              <a:t>Review what charity means with the students, and encourage them to think of things they can do over the next few days to show charity. Have them write down (or draw)  their idea and take it home to share with their parents. </a:t>
            </a:r>
          </a:p>
          <a:p>
            <a:r>
              <a:rPr lang="en-US"/>
              <a:t/>
            </a:r>
          </a:p>
          <a:p>
            <a:r>
              <a:rPr lang="en-US"/>
              <a:t>Here are some ideas to inspire them:</a:t>
            </a:r>
          </a:p>
          <a:p>
            <a:r>
              <a:rPr lang="en-US"/>
              <a:t>*Give something away: Choose a toy or book to donate to someone who needs it more.</a:t>
            </a:r>
          </a:p>
          <a:p>
            <a:r>
              <a:rPr lang="en-US"/>
              <a:t>*Help a neighbor: Offer to help carry groceries or do a small chore for someone.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minutes</a:t>
            </a:r>
          </a:p>
          <a:p>
            <a:r>
              <a:rPr lang="en-US"/>
              <a:t/>
            </a:r>
          </a:p>
          <a:p>
            <a:r>
              <a:rPr lang="en-US"/>
              <a:t>Invite the students to tell their parents something they learned about God or faith today.</a:t>
            </a:r>
          </a:p>
          <a:p>
            <a:r>
              <a:rPr lang="en-US"/>
              <a:t/>
            </a:r>
          </a:p>
          <a:p>
            <a:r>
              <a:rPr lang="en-US"/>
              <a:t>Optional - You can expand this by doing the following activity with the students.</a:t>
            </a:r>
          </a:p>
          <a:p>
            <a:r>
              <a:rPr lang="en-US"/>
              <a:t>Materials: Provide slips of paper for the students to write the acts they want to do on. The students can then take home their ideas to share with their parents.</a:t>
            </a:r>
          </a:p>
          <a:p>
            <a:r>
              <a:rPr lang="en-US"/>
              <a:t>Start by reviewing what faith means with the students, and encourage them to think of one small act they can do over the next few days to show their faith. Have them write down (or draw)  their idea and take it home to share with their parents. Here are some ideas to inspire them:</a:t>
            </a:r>
          </a:p>
          <a:p>
            <a:r>
              <a:rPr lang="en-US"/>
              <a:t>Write a letter to God, sharing how you plan to show your faith.</a:t>
            </a:r>
          </a:p>
          <a:p>
            <a:r>
              <a:rPr lang="en-US"/>
              <a:t>Tell your parents something you’ve learned about God.</a:t>
            </a:r>
          </a:p>
          <a:p>
            <a:r>
              <a:rPr lang="en-US"/>
              <a:t>Say a prayer to thank God for something special in your life.</a:t>
            </a:r>
          </a:p>
          <a:p>
            <a:r>
              <a:rPr lang="en-US"/>
              <a:t>Share your toys or help a friend in need.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2-4 minutes</a:t>
            </a:r>
          </a:p>
          <a:p>
            <a:r>
              <a:rPr lang="en-US"/>
              <a:t>Teacher: This is Magnus! He wanted to help people! He started Mary’s Meals, a program that gives food to kids in school. So that they can learn and grow! </a:t>
            </a:r>
          </a:p>
          <a:p>
            <a:r>
              <a:rPr lang="en-US"/>
              <a:t/>
            </a:r>
          </a:p>
          <a:p>
            <a:r>
              <a:rPr lang="en-US"/>
              <a:t>Ask: Why is school important? Why is food important? </a:t>
            </a:r>
          </a:p>
          <a:p>
            <a:r>
              <a:rPr lang="en-US"/>
              <a:t/>
            </a:r>
          </a:p>
          <a:p>
            <a:r>
              <a:rPr lang="en-US"/>
              <a:t>Magnus’ story shows how one person can try to be like Jesus. It all started with him doing something kind to help someone else. </a:t>
            </a:r>
          </a:p>
          <a:p>
            <a:r>
              <a:rPr lang="en-US"/>
              <a:t/>
            </a:r>
          </a:p>
          <a:p>
            <a:r>
              <a:rPr lang="en-US"/>
              <a:t>Image Attribution: Mary's Meals UK</a:t>
            </a:r>
          </a:p>
          <a:p>
            <a:r>
              <a:rPr lang="en-US"/>
              <a:t>https://www.marysmeals.org.uk/news/a-message-magnus-macfarlane-barrow-founder-of-marys-meals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3- 5 min</a:t>
            </a:r>
          </a:p>
          <a:p>
            <a:r>
              <a:rPr lang="en-US"/>
              <a:t/>
            </a:r>
          </a:p>
          <a:p>
            <a:r>
              <a:rPr lang="en-US"/>
              <a:t>Last day to add links in class. Encourage students to keep looking for ways to be kind.</a:t>
            </a:r>
          </a:p>
          <a:p>
            <a:r>
              <a:rPr lang="en-US"/>
              <a:t/>
            </a:r>
          </a:p>
          <a:p>
            <a:r>
              <a:rPr lang="en-US"/>
              <a:t>Students write or draw a small act of love they’ve done and add the final links to their paper chain. </a:t>
            </a:r>
          </a:p>
          <a:p>
            <a:r>
              <a:rPr lang="en-US"/>
              <a:t/>
            </a:r>
          </a:p>
          <a:p>
            <a:r>
              <a:rPr lang="en-US"/>
              <a:t>Ideas for students:</a:t>
            </a:r>
          </a:p>
          <a:p>
            <a:r>
              <a:rPr lang="en-US"/>
              <a:t>* Say a prayer for someone</a:t>
            </a:r>
          </a:p>
          <a:p>
            <a:r>
              <a:rPr lang="en-US"/>
              <a:t>* Help at home</a:t>
            </a:r>
          </a:p>
          <a:p>
            <a:r>
              <a:rPr lang="en-US"/>
              <a:t>* Say something kind to someone</a:t>
            </a:r>
          </a:p>
          <a:p>
            <a:r>
              <a:rPr lang="en-US"/>
              <a:t>* Be extra patient</a:t>
            </a:r>
          </a:p>
          <a:p>
            <a:r>
              <a:rPr lang="en-US"/>
              <a:t>* Smile at others</a:t>
            </a:r>
          </a:p>
          <a:p>
            <a:r>
              <a:rPr lang="en-US"/>
              <a:t>* Make a card for someone</a:t>
            </a:r>
          </a:p>
          <a:p>
            <a:r>
              <a:rPr lang="en-US"/>
              <a:t>* Share a toy</a:t>
            </a:r>
          </a:p>
          <a:p>
            <a:r>
              <a:rPr lang="en-US"/>
              <a:t/>
            </a:r>
          </a:p>
          <a:p>
            <a:r>
              <a:rPr lang="en-US"/>
              <a:t>Optional template for paper chain strips: https://drive.google.com/file/d/1y2ajEgSXB-ykR1pgdSQVEeJrlXZuyVzj/view?usp=drive_link</a:t>
            </a:r>
          </a:p>
          <a:p>
            <a:r>
              <a:rPr lang="en-US"/>
              <a:t/>
            </a:r>
          </a:p>
          <a:p>
            <a:r>
              <a:rPr lang="en-US"/>
              <a:t/>
            </a:r>
          </a:p>
          <a:p>
            <a:r>
              <a:rPr lang="en-US"/>
              <a:t>Attribution: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5-10 minutes</a:t>
            </a:r>
          </a:p>
          <a:p>
            <a:r>
              <a:rPr lang="en-US"/>
              <a:t/>
            </a:r>
          </a:p>
          <a:p>
            <a:r>
              <a:rPr lang="en-US"/>
              <a:t>Give time for the students to reflect and share what they learned about the virtues during the past six weeks. It can be done in a few ways:</a:t>
            </a:r>
          </a:p>
          <a:p>
            <a:r>
              <a:rPr lang="en-US"/>
              <a:t/>
            </a:r>
          </a:p>
          <a:p>
            <a:r>
              <a:rPr lang="en-US"/>
              <a:t>Option 1: Group sharing</a:t>
            </a:r>
          </a:p>
          <a:p>
            <a:r>
              <a:rPr lang="en-US"/>
              <a:t>Split the students into small groups. Have them bring their chains with them. After they are settled, ask them to share 1-2 of their favorite things they did from their chain. </a:t>
            </a:r>
          </a:p>
          <a:p>
            <a:r>
              <a:rPr lang="en-US"/>
              <a:t/>
            </a:r>
          </a:p>
          <a:p>
            <a:r>
              <a:rPr lang="en-US"/>
              <a:t>Option 2: Class sharing</a:t>
            </a:r>
          </a:p>
          <a:p>
            <a:r>
              <a:rPr lang="en-US"/>
              <a:t>Have each of the students share one of the things they did during Lent. If time allows, prompt them to share why that was their favorite act.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minutes</a:t>
            </a:r>
          </a:p>
          <a:p>
            <a:r>
              <a:rPr lang="en-US"/>
              <a:t/>
            </a:r>
          </a:p>
          <a:p>
            <a:r>
              <a:rPr lang="en-US"/>
              <a:t>Encourage the students to think about the feelings they had as they did these good works. </a:t>
            </a:r>
          </a:p>
          <a:p>
            <a:r>
              <a:rPr lang="en-US"/>
              <a:t/>
            </a:r>
          </a:p>
          <a:p>
            <a:r>
              <a:rPr lang="en-US"/>
              <a:t>Say something like, “It feels good to do nice things, just like you’ve talked about! You’ve all worked so hard these last few weeks and have done so many good things! Wouldn’t it be great to keep feeling these nice things?</a:t>
            </a:r>
          </a:p>
          <a:p>
            <a:r>
              <a:rPr lang="en-US"/>
              <a:t/>
            </a:r>
          </a:p>
          <a:p>
            <a:r>
              <a:rPr lang="en-US"/>
              <a:t>Being kind and doing good are things that we can do all year round.”</a:t>
            </a:r>
          </a:p>
          <a:p>
            <a:r>
              <a:rPr lang="en-US"/>
              <a:t/>
            </a:r>
          </a:p>
          <a:p>
            <a:r>
              <a:rPr lang="en-US"/>
              <a:t>Video Attribution: Mary's Meals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Introduce the paper chain activity.</a:t>
            </a:r>
          </a:p>
          <a:p>
            <a:r>
              <a:rPr lang="en-US"/>
              <a:t/>
            </a:r>
          </a:p>
          <a:p>
            <a:r>
              <a:rPr lang="en-US"/>
              <a:t>During lent each student will build their own kindness chain. On each link they will write or draw a small act of kindness they have done.</a:t>
            </a:r>
          </a:p>
          <a:p>
            <a:r>
              <a:rPr lang="en-US"/>
              <a:t/>
            </a:r>
          </a:p>
          <a:p>
            <a:r>
              <a:rPr lang="en-US"/>
              <a:t>Teacher note: This activity may be done a number of ways.</a:t>
            </a:r>
          </a:p>
          <a:p>
            <a:r>
              <a:rPr lang="en-US"/>
              <a:t>1. Daily activity where students add one link</a:t>
            </a:r>
          </a:p>
          <a:p>
            <a:r>
              <a:rPr lang="en-US"/>
              <a:t>2. Weekly activity where students add multiple links</a:t>
            </a:r>
          </a:p>
          <a:p>
            <a:r>
              <a:rPr lang="en-US"/>
              <a:t>3. Any variation that fits the schedule of the classroom</a:t>
            </a:r>
          </a:p>
          <a:p>
            <a:r>
              <a:rPr lang="en-US"/>
              <a:t/>
            </a:r>
          </a:p>
          <a:p>
            <a:r>
              <a:rPr lang="en-US"/>
              <a:t>Materials:</a:t>
            </a:r>
          </a:p>
          <a:p>
            <a:r>
              <a:rPr lang="en-US"/>
              <a:t>* 1 to 1 1/2 inch by 8 inch strips of paper</a:t>
            </a:r>
          </a:p>
          <a:p>
            <a:r>
              <a:rPr lang="en-US"/>
              <a:t>* Drawing/ writing materials</a:t>
            </a:r>
          </a:p>
          <a:p>
            <a:r>
              <a:rPr lang="en-US"/>
              <a:t>* Tape or Stapler</a:t>
            </a:r>
          </a:p>
          <a:p>
            <a:r>
              <a:rPr lang="en-US"/>
              <a:t/>
            </a:r>
          </a:p>
          <a:p>
            <a:r>
              <a:rPr lang="en-US"/>
              <a:t/>
            </a:r>
          </a:p>
          <a:p>
            <a:r>
              <a:rPr lang="en-US"/>
              <a:t>After lent emphasize how little acts of love can make a big difference.</a:t>
            </a:r>
          </a:p>
          <a:p>
            <a:r>
              <a:rPr lang="en-US"/>
              <a:t/>
            </a:r>
          </a:p>
          <a:p>
            <a:r>
              <a:rPr lang="en-US"/>
              <a:t>You can use this template for making chain strips, if desired: https://drive.google.com/file/d/1y2ajEgSXB-ykR1pgdSQVEeJrlXZuyVzj/view?usp=drive_link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a:t>
            </a:r>
          </a:p>
          <a:p>
            <a:r>
              <a:rPr lang="en-US"/>
              <a:t/>
            </a:r>
          </a:p>
          <a:p>
            <a:r>
              <a:rPr lang="en-US"/>
              <a:t>Students write or draw a small act of love they’ve done and add it to their paper chain. </a:t>
            </a:r>
          </a:p>
          <a:p>
            <a:r>
              <a:rPr lang="en-US"/>
              <a:t/>
            </a:r>
          </a:p>
          <a:p>
            <a:r>
              <a:rPr lang="en-US"/>
              <a:t>Ideas for students:</a:t>
            </a:r>
          </a:p>
          <a:p>
            <a:r>
              <a:rPr lang="en-US"/>
              <a:t>* Say a prayer for someone</a:t>
            </a:r>
          </a:p>
          <a:p>
            <a:r>
              <a:rPr lang="en-US"/>
              <a:t>* Help at home</a:t>
            </a:r>
          </a:p>
          <a:p>
            <a:r>
              <a:rPr lang="en-US"/>
              <a:t>* Say something kind to someone</a:t>
            </a:r>
          </a:p>
          <a:p>
            <a:r>
              <a:rPr lang="en-US"/>
              <a:t>* Be extra patient</a:t>
            </a:r>
          </a:p>
          <a:p>
            <a:r>
              <a:rPr lang="en-US"/>
              <a:t>* Smile at others</a:t>
            </a:r>
          </a:p>
          <a:p>
            <a:r>
              <a:rPr lang="en-US"/>
              <a:t>* Make a card for someone</a:t>
            </a:r>
          </a:p>
          <a:p>
            <a:r>
              <a:rPr lang="en-US"/>
              <a:t>* Share a toy</a:t>
            </a:r>
          </a:p>
          <a:p>
            <a:r>
              <a:rPr lang="en-US"/>
              <a:t/>
            </a:r>
          </a:p>
          <a:p>
            <a:r>
              <a:rPr lang="en-US"/>
              <a:t>If daily lesson:</a:t>
            </a:r>
          </a:p>
          <a:p>
            <a:r>
              <a:rPr lang="en-US"/>
              <a:t>Give the class a few minutes to share what they did.</a:t>
            </a:r>
          </a:p>
          <a:p>
            <a:r>
              <a:rPr lang="en-US"/>
              <a:t/>
            </a:r>
          </a:p>
          <a:p>
            <a:r>
              <a:rPr lang="en-US"/>
              <a:t>Optional template for paper chain strips: https://drive.google.com/file/d/1y2ajEgSXB-ykR1pgdSQVEeJrlXZuyVzj/view?usp=drive_link</a:t>
            </a:r>
          </a:p>
          <a:p>
            <a:r>
              <a:rPr lang="en-US"/>
              <a:t/>
            </a:r>
          </a:p>
          <a:p>
            <a:r>
              <a:rPr lang="en-US"/>
              <a:t/>
            </a:r>
          </a:p>
          <a:p>
            <a:r>
              <a:rPr lang="en-US"/>
              <a:t>Attribution: Canva Images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1-2 min</a:t>
            </a:r>
          </a:p>
          <a:p>
            <a:r>
              <a:rPr lang="en-US"/>
              <a:t/>
            </a:r>
          </a:p>
          <a:p>
            <a:r>
              <a:rPr lang="en-US"/>
              <a:t>If daily lesson: Use this slide combined with the Bible story to fill the lesson time. </a:t>
            </a:r>
          </a:p>
          <a:p>
            <a:r>
              <a:rPr lang="en-US"/>
              <a:t>7-10 minutes.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Time: 3-5 min</a:t>
            </a:r>
          </a:p>
          <a:p>
            <a:r>
              <a:rPr lang="en-US"/>
              <a:t/>
            </a:r>
          </a:p>
          <a:p>
            <a:r>
              <a:rPr lang="en-US"/>
              <a:t>Matthew 17:20 </a:t>
            </a:r>
          </a:p>
          <a:p>
            <a:r>
              <a:rPr lang="en-US"/>
              <a:t/>
            </a:r>
          </a:p>
          <a:p>
            <a:r>
              <a:rPr lang="en-US"/>
              <a:t>Show the images of the mustard seed and the tree.</a:t>
            </a:r>
          </a:p>
          <a:p>
            <a:r>
              <a:rPr lang="en-US"/>
              <a:t/>
            </a:r>
          </a:p>
          <a:p>
            <a:r>
              <a:rPr lang="en-US"/>
              <a:t>Explain that even if you have just a little bit of faith—like a tiny seed—it can still help you do big things. When you trust God, your faith grows, just like the seed grows into a tree.</a:t>
            </a:r>
          </a:p>
          <a:p>
            <a:r>
              <a:rPr lang="en-US"/>
              <a:t>Point out how small the mustard seed is and then how big the tree becomes, especially when compared to the trees around it and the seed it came from. Emphasize that even if faith feels small, it is still powerful!</a:t>
            </a:r>
          </a:p>
          <a:p>
            <a:r>
              <a:rPr lang="en-US"/>
              <a:t/>
            </a:r>
          </a:p>
          <a:p>
            <a:r>
              <a:rPr lang="en-US"/>
              <a:t>Ask: “Can you think of a time when your faith helped you do something big? What happened when you trusted God?”</a:t>
            </a:r>
          </a:p>
          <a:p>
            <a:r>
              <a:rPr lang="en-US"/>
              <a:t/>
            </a:r>
          </a:p>
          <a:p>
            <a:r>
              <a:rPr lang="en-US"/>
              <a:t>If a daily lesson:</a:t>
            </a:r>
          </a:p>
          <a:p>
            <a:r>
              <a:rPr lang="en-US"/>
              <a:t>Ask:</a:t>
            </a:r>
          </a:p>
          <a:p>
            <a:r>
              <a:rPr lang="en-US"/>
              <a:t>"What does believing mean?"</a:t>
            </a:r>
          </a:p>
          <a:p>
            <a:r>
              <a:rPr lang="en-US"/>
              <a:t>"What does the story of the tiny seed teach you about faith?"</a:t>
            </a:r>
          </a:p>
          <a:p>
            <a:r>
              <a:rPr lang="en-US"/>
              <a:t/>
            </a:r>
          </a:p>
          <a:p>
            <a:r>
              <a:rPr lang="en-US"/>
              <a:t>Image Attribution: Free Bible Images https://freebibleimages.org/illustrations/wb-mustard-seed/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0.svg" Type="http://schemas.openxmlformats.org/officeDocument/2006/relationships/image"/><Relationship Id="rId11" Target="../media/image31.png" Type="http://schemas.openxmlformats.org/officeDocument/2006/relationships/image"/><Relationship Id="rId12" Target="../media/image32.svg" Type="http://schemas.openxmlformats.org/officeDocument/2006/relationships/image"/><Relationship Id="rId13" Target="../media/image9.png" Type="http://schemas.openxmlformats.org/officeDocument/2006/relationships/image"/><Relationship Id="rId14" Target="../media/image10.svg" Type="http://schemas.openxmlformats.org/officeDocument/2006/relationships/image"/><Relationship Id="rId2" Target="../notesSlides/notesSlide7.xml" Type="http://schemas.openxmlformats.org/officeDocument/2006/relationships/notesSlide"/><Relationship Id="rId3" Target="../media/image23.png" Type="http://schemas.openxmlformats.org/officeDocument/2006/relationships/image"/><Relationship Id="rId4" Target="../media/image24.svg" Type="http://schemas.openxmlformats.org/officeDocument/2006/relationships/image"/><Relationship Id="rId5" Target="../media/image25.gif" Type="http://schemas.openxmlformats.org/officeDocument/2006/relationships/image"/><Relationship Id="rId6" Target="../media/image26.gif" Type="http://schemas.openxmlformats.org/officeDocument/2006/relationships/image"/><Relationship Id="rId7" Target="../media/image27.png" Type="http://schemas.openxmlformats.org/officeDocument/2006/relationships/image"/><Relationship Id="rId8" Target="../media/image28.svg" Type="http://schemas.openxmlformats.org/officeDocument/2006/relationships/image"/><Relationship Id="rId9" Target="../media/image29.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8.svg" Type="http://schemas.openxmlformats.org/officeDocument/2006/relationships/image"/><Relationship Id="rId2" Target="../notesSlides/notesSlide8.xml" Type="http://schemas.openxmlformats.org/officeDocument/2006/relationships/notesSlide"/><Relationship Id="rId3" Target="../media/image33.jpe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media/image34.jpeg" Type="http://schemas.openxmlformats.org/officeDocument/2006/relationships/image"/><Relationship Id="rId9" Target="../media/image17.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svg" Type="http://schemas.openxmlformats.org/officeDocument/2006/relationships/image"/><Relationship Id="rId2" Target="../notesSlides/notesSlide9.xml" Type="http://schemas.openxmlformats.org/officeDocument/2006/relationships/notesSlide"/><Relationship Id="rId3" Target="../media/image35.jpe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36.png" Type="http://schemas.openxmlformats.org/officeDocument/2006/relationships/image"/><Relationship Id="rId7" Target="../media/image20.jpeg" Type="http://schemas.openxmlformats.org/officeDocument/2006/relationships/image"/><Relationship Id="rId8" Target="../media/image37.png" Type="http://schemas.openxmlformats.org/officeDocument/2006/relationships/image"/><Relationship Id="rId9" Target="../media/image9.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https://drive.google.com/file/d/1Z6V6biCNHcl-6pV06b3NvND3ocqE6fK3/view?usp=share_link" TargetMode="External" Type="http://schemas.openxmlformats.org/officeDocument/2006/relationships/hyperlink"/><Relationship Id="rId2" Target="../notesSlides/notesSlide10.xml" Type="http://schemas.openxmlformats.org/officeDocument/2006/relationships/notesSlide"/><Relationship Id="rId3" Target="../media/image13.jpeg" Type="http://schemas.openxmlformats.org/officeDocument/2006/relationships/image"/><Relationship Id="rId4" Target="../media/image38.png" Type="http://schemas.openxmlformats.org/officeDocument/2006/relationships/image"/><Relationship Id="rId5" Target="../media/image39.svg" Type="http://schemas.openxmlformats.org/officeDocument/2006/relationships/image"/><Relationship Id="rId6" Target="../media/image40.png" Type="http://schemas.openxmlformats.org/officeDocument/2006/relationships/image"/><Relationship Id="rId7" Target="../media/image41.svg" Type="http://schemas.openxmlformats.org/officeDocument/2006/relationships/image"/><Relationship Id="rId8" Target="../media/image42.png" Type="http://schemas.openxmlformats.org/officeDocument/2006/relationships/image"/><Relationship Id="rId9" Target="../media/image43.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15.jpeg" Type="http://schemas.openxmlformats.org/officeDocument/2006/relationships/image"/><Relationship Id="rId4" Target="../media/image44.pn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2.png" Type="http://schemas.openxmlformats.org/officeDocument/2006/relationships/image"/><Relationship Id="rId11" Target="../media/image53.svg" Type="http://schemas.openxmlformats.org/officeDocument/2006/relationships/image"/><Relationship Id="rId12" Target="../media/image9.png" Type="http://schemas.openxmlformats.org/officeDocument/2006/relationships/image"/><Relationship Id="rId13" Target="../media/image10.svg" Type="http://schemas.openxmlformats.org/officeDocument/2006/relationships/image"/><Relationship Id="rId2" Target="../notesSlides/notesSlide12.xml" Type="http://schemas.openxmlformats.org/officeDocument/2006/relationships/notesSlide"/><Relationship Id="rId3" Target="../media/image45.jpeg" Type="http://schemas.openxmlformats.org/officeDocument/2006/relationships/image"/><Relationship Id="rId4" Target="../media/image46.png" Type="http://schemas.openxmlformats.org/officeDocument/2006/relationships/image"/><Relationship Id="rId5" Target="../media/image47.svg" Type="http://schemas.openxmlformats.org/officeDocument/2006/relationships/image"/><Relationship Id="rId6" Target="../media/image48.png" Type="http://schemas.openxmlformats.org/officeDocument/2006/relationships/image"/><Relationship Id="rId7" Target="../media/image49.svg" Type="http://schemas.openxmlformats.org/officeDocument/2006/relationships/image"/><Relationship Id="rId8" Target="../media/image50.png" Type="http://schemas.openxmlformats.org/officeDocument/2006/relationships/image"/><Relationship Id="rId9" Target="../media/image51.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33.jpeg" Type="http://schemas.openxmlformats.org/officeDocument/2006/relationships/image"/><Relationship Id="rId4" Target="../media/image54.png" Type="http://schemas.openxmlformats.org/officeDocument/2006/relationships/image"/><Relationship Id="rId5" Target="../media/image55.svg" Type="http://schemas.openxmlformats.org/officeDocument/2006/relationships/image"/><Relationship Id="rId6" Target="../media/image56.png" Type="http://schemas.openxmlformats.org/officeDocument/2006/relationships/image"/><Relationship Id="rId7" Target="../media/image57.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2.svg" Type="http://schemas.openxmlformats.org/officeDocument/2006/relationships/image"/><Relationship Id="rId11" Target="../media/image9.png" Type="http://schemas.openxmlformats.org/officeDocument/2006/relationships/image"/><Relationship Id="rId12" Target="../media/image10.svg" Type="http://schemas.openxmlformats.org/officeDocument/2006/relationships/image"/><Relationship Id="rId2" Target="../notesSlides/notesSlide14.xml" Type="http://schemas.openxmlformats.org/officeDocument/2006/relationships/notesSlide"/><Relationship Id="rId3" Target="../media/image58.png" Type="http://schemas.openxmlformats.org/officeDocument/2006/relationships/image"/><Relationship Id="rId4" Target="../media/image59.svg" Type="http://schemas.openxmlformats.org/officeDocument/2006/relationships/image"/><Relationship Id="rId5" Target="../media/image25.gif" Type="http://schemas.openxmlformats.org/officeDocument/2006/relationships/image"/><Relationship Id="rId6" Target="../media/image26.gif" Type="http://schemas.openxmlformats.org/officeDocument/2006/relationships/image"/><Relationship Id="rId7" Target="../media/image27.png" Type="http://schemas.openxmlformats.org/officeDocument/2006/relationships/image"/><Relationship Id="rId8" Target="../media/image28.svg" Type="http://schemas.openxmlformats.org/officeDocument/2006/relationships/image"/><Relationship Id="rId9" Target="../media/image31.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svg" Type="http://schemas.openxmlformats.org/officeDocument/2006/relationships/image"/><Relationship Id="rId2" Target="../notesSlides/notesSlide15.xml" Type="http://schemas.openxmlformats.org/officeDocument/2006/relationships/notesSlide"/><Relationship Id="rId3" Target="../media/image33.jpe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60.jpeg" Type="http://schemas.openxmlformats.org/officeDocument/2006/relationships/image"/><Relationship Id="rId7" Target="../media/image17.png" Type="http://schemas.openxmlformats.org/officeDocument/2006/relationships/image"/><Relationship Id="rId8" Target="../media/image18.svg" Type="http://schemas.openxmlformats.org/officeDocument/2006/relationships/image"/><Relationship Id="rId9" Target="../media/image9.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2" Target="../notesSlides/notesSlide16.xml" Type="http://schemas.openxmlformats.org/officeDocument/2006/relationships/notesSlide"/><Relationship Id="rId3" Target="../media/image35.jpeg" Type="http://schemas.openxmlformats.org/officeDocument/2006/relationships/image"/><Relationship Id="rId4" Target="../media/image61.png" Type="http://schemas.openxmlformats.org/officeDocument/2006/relationships/image"/><Relationship Id="rId5" Target="../media/image62.svg" Type="http://schemas.openxmlformats.org/officeDocument/2006/relationships/image"/><Relationship Id="rId6" Target="../media/image20.jpeg" Type="http://schemas.openxmlformats.org/officeDocument/2006/relationships/image"/><Relationship Id="rId7" Target="../media/image63.png" Type="http://schemas.openxmlformats.org/officeDocument/2006/relationships/image"/><Relationship Id="rId8" Target="../media/image64.png" Type="http://schemas.openxmlformats.org/officeDocument/2006/relationships/image"/><Relationship Id="rId9" Target="../media/image65.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10" Target="https://drive.google.com/file/d/1nUu5sm83WtiothrCiaIz3OBrlztToTT3/view?usp=share_link" TargetMode="External" Type="http://schemas.openxmlformats.org/officeDocument/2006/relationships/hyperlink"/><Relationship Id="rId2" Target="../notesSlides/notesSlide17.xml" Type="http://schemas.openxmlformats.org/officeDocument/2006/relationships/notesSlide"/><Relationship Id="rId3" Target="../media/image13.jpeg" Type="http://schemas.openxmlformats.org/officeDocument/2006/relationships/image"/><Relationship Id="rId4" Target="../media/image38.png" Type="http://schemas.openxmlformats.org/officeDocument/2006/relationships/image"/><Relationship Id="rId5" Target="../media/image39.svg" Type="http://schemas.openxmlformats.org/officeDocument/2006/relationships/image"/><Relationship Id="rId6" Target="../media/image40.png" Type="http://schemas.openxmlformats.org/officeDocument/2006/relationships/image"/><Relationship Id="rId7" Target="../media/image41.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2" Target="../notesSlides/notesSlide18.xml" Type="http://schemas.openxmlformats.org/officeDocument/2006/relationships/notesSlide"/><Relationship Id="rId3" Target="../media/image15.jpeg" Type="http://schemas.openxmlformats.org/officeDocument/2006/relationships/image"/><Relationship Id="rId4" Target="../media/image66.png" Type="http://schemas.openxmlformats.org/officeDocument/2006/relationships/image"/><Relationship Id="rId5" Target="../media/image67.svg" Type="http://schemas.openxmlformats.org/officeDocument/2006/relationships/image"/><Relationship Id="rId6" Target="../media/image68.png" Type="http://schemas.openxmlformats.org/officeDocument/2006/relationships/image"/><Relationship Id="rId7" Target="../media/image69.png" Type="http://schemas.openxmlformats.org/officeDocument/2006/relationships/image"/><Relationship Id="rId8" Target="../media/image70.png" Type="http://schemas.openxmlformats.org/officeDocument/2006/relationships/image"/><Relationship Id="rId9" Target="../media/image71.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2.png" Type="http://schemas.openxmlformats.org/officeDocument/2006/relationships/image"/><Relationship Id="rId11" Target="../media/image73.svg" Type="http://schemas.openxmlformats.org/officeDocument/2006/relationships/image"/><Relationship Id="rId12" Target="../media/image9.png" Type="http://schemas.openxmlformats.org/officeDocument/2006/relationships/image"/><Relationship Id="rId13" Target="../media/image10.svg" Type="http://schemas.openxmlformats.org/officeDocument/2006/relationships/image"/><Relationship Id="rId2" Target="../notesSlides/notesSlide19.xml" Type="http://schemas.openxmlformats.org/officeDocument/2006/relationships/notesSlide"/><Relationship Id="rId3" Target="../media/image45.jpeg" Type="http://schemas.openxmlformats.org/officeDocument/2006/relationships/image"/><Relationship Id="rId4" Target="../media/image46.png" Type="http://schemas.openxmlformats.org/officeDocument/2006/relationships/image"/><Relationship Id="rId5" Target="../media/image47.svg" Type="http://schemas.openxmlformats.org/officeDocument/2006/relationships/image"/><Relationship Id="rId6" Target="../media/image48.png" Type="http://schemas.openxmlformats.org/officeDocument/2006/relationships/image"/><Relationship Id="rId7" Target="../media/image49.svg" Type="http://schemas.openxmlformats.org/officeDocument/2006/relationships/image"/><Relationship Id="rId8" Target="../media/image50.png" Type="http://schemas.openxmlformats.org/officeDocument/2006/relationships/image"/><Relationship Id="rId9" Target="../media/image51.sv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33.jpeg" Type="http://schemas.openxmlformats.org/officeDocument/2006/relationships/image"/><Relationship Id="rId4" Target="../media/image54.png" Type="http://schemas.openxmlformats.org/officeDocument/2006/relationships/image"/><Relationship Id="rId5" Target="../media/image55.svg" Type="http://schemas.openxmlformats.org/officeDocument/2006/relationships/image"/><Relationship Id="rId6" Target="../media/image56.png" Type="http://schemas.openxmlformats.org/officeDocument/2006/relationships/image"/><Relationship Id="rId7" Target="../media/image57.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2.svg" Type="http://schemas.openxmlformats.org/officeDocument/2006/relationships/image"/><Relationship Id="rId11" Target="../media/image9.png" Type="http://schemas.openxmlformats.org/officeDocument/2006/relationships/image"/><Relationship Id="rId12" Target="../media/image10.svg" Type="http://schemas.openxmlformats.org/officeDocument/2006/relationships/image"/><Relationship Id="rId2" Target="../notesSlides/notesSlide21.xml" Type="http://schemas.openxmlformats.org/officeDocument/2006/relationships/notesSlide"/><Relationship Id="rId3" Target="../media/image58.png" Type="http://schemas.openxmlformats.org/officeDocument/2006/relationships/image"/><Relationship Id="rId4" Target="../media/image59.svg" Type="http://schemas.openxmlformats.org/officeDocument/2006/relationships/image"/><Relationship Id="rId5" Target="../media/image25.gif" Type="http://schemas.openxmlformats.org/officeDocument/2006/relationships/image"/><Relationship Id="rId6" Target="../media/image26.gif" Type="http://schemas.openxmlformats.org/officeDocument/2006/relationships/image"/><Relationship Id="rId7" Target="../media/image27.png" Type="http://schemas.openxmlformats.org/officeDocument/2006/relationships/image"/><Relationship Id="rId8" Target="../media/image28.svg" Type="http://schemas.openxmlformats.org/officeDocument/2006/relationships/image"/><Relationship Id="rId9" Target="../media/image31.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svg" Type="http://schemas.openxmlformats.org/officeDocument/2006/relationships/image"/><Relationship Id="rId2" Target="../notesSlides/notesSlide22.xml" Type="http://schemas.openxmlformats.org/officeDocument/2006/relationships/notesSlide"/><Relationship Id="rId3" Target="../media/image33.jpe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34.jpeg" Type="http://schemas.openxmlformats.org/officeDocument/2006/relationships/image"/><Relationship Id="rId7" Target="../media/image17.png" Type="http://schemas.openxmlformats.org/officeDocument/2006/relationships/image"/><Relationship Id="rId8" Target="../media/image18.svg" Type="http://schemas.openxmlformats.org/officeDocument/2006/relationships/image"/><Relationship Id="rId9" Target="../media/image9.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2" Target="../notesSlides/notesSlide23.xml" Type="http://schemas.openxmlformats.org/officeDocument/2006/relationships/notesSlide"/><Relationship Id="rId3" Target="../media/image35.jpeg" Type="http://schemas.openxmlformats.org/officeDocument/2006/relationships/image"/><Relationship Id="rId4" Target="../media/image61.png" Type="http://schemas.openxmlformats.org/officeDocument/2006/relationships/image"/><Relationship Id="rId5" Target="../media/image62.svg" Type="http://schemas.openxmlformats.org/officeDocument/2006/relationships/image"/><Relationship Id="rId6" Target="../media/image20.jpeg" Type="http://schemas.openxmlformats.org/officeDocument/2006/relationships/image"/><Relationship Id="rId7" Target="../media/image74.png" Type="http://schemas.openxmlformats.org/officeDocument/2006/relationships/image"/><Relationship Id="rId8" Target="../media/image75.png" Type="http://schemas.openxmlformats.org/officeDocument/2006/relationships/image"/><Relationship Id="rId9" Target="../media/image76.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https://drive.google.com/file/d/12geN3LGYcELPBONHEkcvqQ1eTHOfvEsm/view?usp=share_link" TargetMode="External" Type="http://schemas.openxmlformats.org/officeDocument/2006/relationships/hyperlink"/><Relationship Id="rId2" Target="../notesSlides/notesSlide24.xml" Type="http://schemas.openxmlformats.org/officeDocument/2006/relationships/notesSlide"/><Relationship Id="rId3" Target="../media/image13.jpeg" Type="http://schemas.openxmlformats.org/officeDocument/2006/relationships/image"/><Relationship Id="rId4" Target="../media/image38.png" Type="http://schemas.openxmlformats.org/officeDocument/2006/relationships/image"/><Relationship Id="rId5" Target="../media/image39.svg" Type="http://schemas.openxmlformats.org/officeDocument/2006/relationships/image"/><Relationship Id="rId6" Target="../media/image40.png" Type="http://schemas.openxmlformats.org/officeDocument/2006/relationships/image"/><Relationship Id="rId7" Target="../media/image41.svg" Type="http://schemas.openxmlformats.org/officeDocument/2006/relationships/image"/><Relationship Id="rId8" Target="../media/image42.png" Type="http://schemas.openxmlformats.org/officeDocument/2006/relationships/image"/><Relationship Id="rId9" Target="../media/image43.sv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5.xml" Type="http://schemas.openxmlformats.org/officeDocument/2006/relationships/notesSlide"/><Relationship Id="rId3" Target="../media/image35.jpeg" Type="http://schemas.openxmlformats.org/officeDocument/2006/relationships/image"/><Relationship Id="rId4" Target="../media/image77.jpe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2.png" Type="http://schemas.openxmlformats.org/officeDocument/2006/relationships/image"/><Relationship Id="rId11" Target="../media/image73.svg" Type="http://schemas.openxmlformats.org/officeDocument/2006/relationships/image"/><Relationship Id="rId12" Target="../media/image9.png" Type="http://schemas.openxmlformats.org/officeDocument/2006/relationships/image"/><Relationship Id="rId13" Target="../media/image10.svg" Type="http://schemas.openxmlformats.org/officeDocument/2006/relationships/image"/><Relationship Id="rId2" Target="../notesSlides/notesSlide26.xml" Type="http://schemas.openxmlformats.org/officeDocument/2006/relationships/notesSlide"/><Relationship Id="rId3" Target="../media/image78.jpeg" Type="http://schemas.openxmlformats.org/officeDocument/2006/relationships/image"/><Relationship Id="rId4" Target="../media/image46.png" Type="http://schemas.openxmlformats.org/officeDocument/2006/relationships/image"/><Relationship Id="rId5" Target="../media/image47.svg" Type="http://schemas.openxmlformats.org/officeDocument/2006/relationships/image"/><Relationship Id="rId6" Target="../media/image48.png" Type="http://schemas.openxmlformats.org/officeDocument/2006/relationships/image"/><Relationship Id="rId7" Target="../media/image49.svg" Type="http://schemas.openxmlformats.org/officeDocument/2006/relationships/image"/><Relationship Id="rId8" Target="../media/image50.png" Type="http://schemas.openxmlformats.org/officeDocument/2006/relationships/image"/><Relationship Id="rId9" Target="../media/image51.sv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7.xml" Type="http://schemas.openxmlformats.org/officeDocument/2006/relationships/notesSlide"/><Relationship Id="rId3" Target="../media/image33.jpeg" Type="http://schemas.openxmlformats.org/officeDocument/2006/relationships/image"/><Relationship Id="rId4" Target="../media/image54.png" Type="http://schemas.openxmlformats.org/officeDocument/2006/relationships/image"/><Relationship Id="rId5" Target="../media/image55.svg" Type="http://schemas.openxmlformats.org/officeDocument/2006/relationships/image"/><Relationship Id="rId6" Target="../media/image56.png" Type="http://schemas.openxmlformats.org/officeDocument/2006/relationships/image"/><Relationship Id="rId7" Target="../media/image57.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1.png" Type="http://schemas.openxmlformats.org/officeDocument/2006/relationships/image"/><Relationship Id="rId11" Target="../media/image32.svg" Type="http://schemas.openxmlformats.org/officeDocument/2006/relationships/image"/><Relationship Id="rId12" Target="../media/image9.png" Type="http://schemas.openxmlformats.org/officeDocument/2006/relationships/image"/><Relationship Id="rId13" Target="../media/image10.svg" Type="http://schemas.openxmlformats.org/officeDocument/2006/relationships/image"/><Relationship Id="rId2" Target="../notesSlides/notesSlide28.xml" Type="http://schemas.openxmlformats.org/officeDocument/2006/relationships/notesSlide"/><Relationship Id="rId3" Target="../media/image33.jpeg" Type="http://schemas.openxmlformats.org/officeDocument/2006/relationships/image"/><Relationship Id="rId4" Target="../media/image58.png" Type="http://schemas.openxmlformats.org/officeDocument/2006/relationships/image"/><Relationship Id="rId5" Target="../media/image59.svg" Type="http://schemas.openxmlformats.org/officeDocument/2006/relationships/image"/><Relationship Id="rId6" Target="../media/image25.gif" Type="http://schemas.openxmlformats.org/officeDocument/2006/relationships/image"/><Relationship Id="rId7" Target="../media/image26.gif" Type="http://schemas.openxmlformats.org/officeDocument/2006/relationships/image"/><Relationship Id="rId8" Target="../media/image27.png" Type="http://schemas.openxmlformats.org/officeDocument/2006/relationships/image"/><Relationship Id="rId9" Target="../media/image28.sv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svg" Type="http://schemas.openxmlformats.org/officeDocument/2006/relationships/image"/><Relationship Id="rId2" Target="../notesSlides/notesSlide29.xml" Type="http://schemas.openxmlformats.org/officeDocument/2006/relationships/notesSlide"/><Relationship Id="rId3" Target="../media/image33.jpe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60.jpeg" Type="http://schemas.openxmlformats.org/officeDocument/2006/relationships/image"/><Relationship Id="rId7" Target="../media/image17.png" Type="http://schemas.openxmlformats.org/officeDocument/2006/relationships/image"/><Relationship Id="rId8" Target="../media/image18.svg" Type="http://schemas.openxmlformats.org/officeDocument/2006/relationships/image"/><Relationship Id="rId9" Target="../media/image9.pn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0.xml" Type="http://schemas.openxmlformats.org/officeDocument/2006/relationships/notesSlide"/><Relationship Id="rId3" Target="../media/image7.jpeg" Type="http://schemas.openxmlformats.org/officeDocument/2006/relationships/image"/><Relationship Id="rId4" Target="../media/image79.pn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2" Target="../notesSlides/notesSlide31.xml" Type="http://schemas.openxmlformats.org/officeDocument/2006/relationships/notesSlide"/><Relationship Id="rId3" Target="../media/image35.jpeg" Type="http://schemas.openxmlformats.org/officeDocument/2006/relationships/image"/><Relationship Id="rId4" Target="../media/image61.png" Type="http://schemas.openxmlformats.org/officeDocument/2006/relationships/image"/><Relationship Id="rId5" Target="../media/image62.svg" Type="http://schemas.openxmlformats.org/officeDocument/2006/relationships/image"/><Relationship Id="rId6" Target="../media/image20.jpeg" Type="http://schemas.openxmlformats.org/officeDocument/2006/relationships/image"/><Relationship Id="rId7" Target="../media/image80.jpeg" Type="http://schemas.openxmlformats.org/officeDocument/2006/relationships/image"/><Relationship Id="rId8" Target="../media/image81.jpeg" Type="http://schemas.openxmlformats.org/officeDocument/2006/relationships/image"/><Relationship Id="rId9" Target="../media/image82.jpe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2.xml" Type="http://schemas.openxmlformats.org/officeDocument/2006/relationships/notesSlide"/><Relationship Id="rId3" Target="../media/image13.jpeg" Type="http://schemas.openxmlformats.org/officeDocument/2006/relationships/image"/><Relationship Id="rId4" Target="../media/image38.png" Type="http://schemas.openxmlformats.org/officeDocument/2006/relationships/image"/><Relationship Id="rId5" Target="../media/image39.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https://drive.google.com/file/d/1Zk2DfW3GXhk4WeR2iPIwFAVnTeL5orx6/view?usp=sharing" TargetMode="External" Type="http://schemas.openxmlformats.org/officeDocument/2006/relationships/hyperlink"/></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3.xml" Type="http://schemas.openxmlformats.org/officeDocument/2006/relationships/notesSlide"/><Relationship Id="rId3" Target="../media/image7.jpeg" Type="http://schemas.openxmlformats.org/officeDocument/2006/relationships/image"/><Relationship Id="rId4" Target="../media/image83.png" Type="http://schemas.openxmlformats.org/officeDocument/2006/relationships/image"/><Relationship Id="rId5" Target="../media/image84.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2.png" Type="http://schemas.openxmlformats.org/officeDocument/2006/relationships/image"/><Relationship Id="rId11" Target="../media/image73.svg" Type="http://schemas.openxmlformats.org/officeDocument/2006/relationships/image"/><Relationship Id="rId12" Target="../media/image9.png" Type="http://schemas.openxmlformats.org/officeDocument/2006/relationships/image"/><Relationship Id="rId13" Target="../media/image10.svg" Type="http://schemas.openxmlformats.org/officeDocument/2006/relationships/image"/><Relationship Id="rId2" Target="../notesSlides/notesSlide34.xml" Type="http://schemas.openxmlformats.org/officeDocument/2006/relationships/notesSlide"/><Relationship Id="rId3" Target="../media/image85.jpeg" Type="http://schemas.openxmlformats.org/officeDocument/2006/relationships/image"/><Relationship Id="rId4" Target="../media/image46.png" Type="http://schemas.openxmlformats.org/officeDocument/2006/relationships/image"/><Relationship Id="rId5" Target="../media/image47.svg" Type="http://schemas.openxmlformats.org/officeDocument/2006/relationships/image"/><Relationship Id="rId6" Target="../media/image48.png" Type="http://schemas.openxmlformats.org/officeDocument/2006/relationships/image"/><Relationship Id="rId7" Target="../media/image49.svg" Type="http://schemas.openxmlformats.org/officeDocument/2006/relationships/image"/><Relationship Id="rId8" Target="../media/image50.png" Type="http://schemas.openxmlformats.org/officeDocument/2006/relationships/image"/><Relationship Id="rId9" Target="../media/image51.sv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5.xml" Type="http://schemas.openxmlformats.org/officeDocument/2006/relationships/notesSlide"/><Relationship Id="rId3" Target="../media/image33.jpeg" Type="http://schemas.openxmlformats.org/officeDocument/2006/relationships/image"/><Relationship Id="rId4" Target="../media/image54.png" Type="http://schemas.openxmlformats.org/officeDocument/2006/relationships/image"/><Relationship Id="rId5" Target="../media/image55.svg" Type="http://schemas.openxmlformats.org/officeDocument/2006/relationships/image"/><Relationship Id="rId6" Target="../media/image56.png" Type="http://schemas.openxmlformats.org/officeDocument/2006/relationships/image"/><Relationship Id="rId7" Target="../media/image57.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2.svg" Type="http://schemas.openxmlformats.org/officeDocument/2006/relationships/image"/><Relationship Id="rId11" Target="../media/image9.png" Type="http://schemas.openxmlformats.org/officeDocument/2006/relationships/image"/><Relationship Id="rId12" Target="../media/image10.svg" Type="http://schemas.openxmlformats.org/officeDocument/2006/relationships/image"/><Relationship Id="rId2" Target="../notesSlides/notesSlide36.xml" Type="http://schemas.openxmlformats.org/officeDocument/2006/relationships/notesSlide"/><Relationship Id="rId3" Target="../media/image58.png" Type="http://schemas.openxmlformats.org/officeDocument/2006/relationships/image"/><Relationship Id="rId4" Target="../media/image59.svg" Type="http://schemas.openxmlformats.org/officeDocument/2006/relationships/image"/><Relationship Id="rId5" Target="../media/image25.gif" Type="http://schemas.openxmlformats.org/officeDocument/2006/relationships/image"/><Relationship Id="rId6" Target="../media/image26.gif" Type="http://schemas.openxmlformats.org/officeDocument/2006/relationships/image"/><Relationship Id="rId7" Target="../media/image27.png" Type="http://schemas.openxmlformats.org/officeDocument/2006/relationships/image"/><Relationship Id="rId8" Target="../media/image28.svg" Type="http://schemas.openxmlformats.org/officeDocument/2006/relationships/image"/><Relationship Id="rId9" Target="../media/image31.png" Type="http://schemas.openxmlformats.org/officeDocument/2006/relationships/image"/></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svg" Type="http://schemas.openxmlformats.org/officeDocument/2006/relationships/image"/><Relationship Id="rId2" Target="../notesSlides/notesSlide37.xml" Type="http://schemas.openxmlformats.org/officeDocument/2006/relationships/notesSlide"/><Relationship Id="rId3" Target="../media/image33.jpe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60.jpeg" Type="http://schemas.openxmlformats.org/officeDocument/2006/relationships/image"/><Relationship Id="rId7" Target="../media/image17.png" Type="http://schemas.openxmlformats.org/officeDocument/2006/relationships/image"/><Relationship Id="rId8" Target="../media/image18.svg" Type="http://schemas.openxmlformats.org/officeDocument/2006/relationships/image"/><Relationship Id="rId9" Target="../media/image9.png" Type="http://schemas.openxmlformats.org/officeDocument/2006/relationships/image"/></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2" Target="../notesSlides/notesSlide38.xml" Type="http://schemas.openxmlformats.org/officeDocument/2006/relationships/notesSlide"/><Relationship Id="rId3" Target="../media/image35.jpeg" Type="http://schemas.openxmlformats.org/officeDocument/2006/relationships/image"/><Relationship Id="rId4" Target="../media/image61.png" Type="http://schemas.openxmlformats.org/officeDocument/2006/relationships/image"/><Relationship Id="rId5" Target="../media/image62.svg" Type="http://schemas.openxmlformats.org/officeDocument/2006/relationships/image"/><Relationship Id="rId6" Target="../media/image20.jpeg" Type="http://schemas.openxmlformats.org/officeDocument/2006/relationships/image"/><Relationship Id="rId7" Target="../media/image86.png" Type="http://schemas.openxmlformats.org/officeDocument/2006/relationships/image"/><Relationship Id="rId8" Target="../media/image87.png" Type="http://schemas.openxmlformats.org/officeDocument/2006/relationships/image"/><Relationship Id="rId9" Target="../media/image88.pn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9.xml" Type="http://schemas.openxmlformats.org/officeDocument/2006/relationships/notesSlide"/><Relationship Id="rId3" Target="../media/image13.jpeg" Type="http://schemas.openxmlformats.org/officeDocument/2006/relationships/image"/><Relationship Id="rId4" Target="../media/image38.png" Type="http://schemas.openxmlformats.org/officeDocument/2006/relationships/image"/><Relationship Id="rId5" Target="../media/image39.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https://drive.google.com/file/d/1KcwIDdJ5HmKRIMdy5-PXzqdrEDH7SOO9/view?usp=sharing" TargetMode="External" Type="http://schemas.openxmlformats.org/officeDocument/2006/relationships/hyperlink"/></Relationships>
</file>

<file path=ppt/slides/_rels/slide4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0.xml" Type="http://schemas.openxmlformats.org/officeDocument/2006/relationships/notesSlide"/><Relationship Id="rId3" Target="../media/image15.jpeg" Type="http://schemas.openxmlformats.org/officeDocument/2006/relationships/image"/><Relationship Id="rId4" Target="../media/image89.jpe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s>
</file>

<file path=ppt/slides/_rels/slide4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2.png" Type="http://schemas.openxmlformats.org/officeDocument/2006/relationships/image"/><Relationship Id="rId11" Target="../media/image73.svg" Type="http://schemas.openxmlformats.org/officeDocument/2006/relationships/image"/><Relationship Id="rId12" Target="../media/image9.png" Type="http://schemas.openxmlformats.org/officeDocument/2006/relationships/image"/><Relationship Id="rId13" Target="../media/image10.svg" Type="http://schemas.openxmlformats.org/officeDocument/2006/relationships/image"/><Relationship Id="rId2" Target="../notesSlides/notesSlide41.xml" Type="http://schemas.openxmlformats.org/officeDocument/2006/relationships/notesSlide"/><Relationship Id="rId3" Target="../media/image78.jpeg" Type="http://schemas.openxmlformats.org/officeDocument/2006/relationships/image"/><Relationship Id="rId4" Target="../media/image46.png" Type="http://schemas.openxmlformats.org/officeDocument/2006/relationships/image"/><Relationship Id="rId5" Target="../media/image47.svg" Type="http://schemas.openxmlformats.org/officeDocument/2006/relationships/image"/><Relationship Id="rId6" Target="../media/image48.png" Type="http://schemas.openxmlformats.org/officeDocument/2006/relationships/image"/><Relationship Id="rId7" Target="../media/image49.svg" Type="http://schemas.openxmlformats.org/officeDocument/2006/relationships/image"/><Relationship Id="rId8" Target="../media/image50.png" Type="http://schemas.openxmlformats.org/officeDocument/2006/relationships/image"/><Relationship Id="rId9" Target="../media/image51.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7.jpeg" Type="http://schemas.openxmlformats.org/officeDocument/2006/relationships/image"/><Relationship Id="rId4" Target="../media/image8.jpe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11.png" Type="http://schemas.openxmlformats.org/officeDocument/2006/relationships/image"/><Relationship Id="rId8" Target="../media/image12.svg" Type="http://schemas.openxmlformats.org/officeDocument/2006/relationships/image"/></Relationships>
</file>

<file path=ppt/slides/_rels/slide5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2.xml" Type="http://schemas.openxmlformats.org/officeDocument/2006/relationships/notesSlide"/><Relationship Id="rId3" Target="../media/image33.jpeg" Type="http://schemas.openxmlformats.org/officeDocument/2006/relationships/image"/><Relationship Id="rId4" Target="../media/image54.png" Type="http://schemas.openxmlformats.org/officeDocument/2006/relationships/image"/><Relationship Id="rId5" Target="../media/image55.svg" Type="http://schemas.openxmlformats.org/officeDocument/2006/relationships/image"/><Relationship Id="rId6" Target="../media/image56.png" Type="http://schemas.openxmlformats.org/officeDocument/2006/relationships/image"/><Relationship Id="rId7" Target="../media/image57.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5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s>
</file>

<file path=ppt/slides/_rels/slide5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2.svg" Type="http://schemas.openxmlformats.org/officeDocument/2006/relationships/image"/><Relationship Id="rId11" Target="../media/image9.png" Type="http://schemas.openxmlformats.org/officeDocument/2006/relationships/image"/><Relationship Id="rId12" Target="../media/image10.svg" Type="http://schemas.openxmlformats.org/officeDocument/2006/relationships/image"/><Relationship Id="rId2" Target="../notesSlides/notesSlide43.xml" Type="http://schemas.openxmlformats.org/officeDocument/2006/relationships/notesSlide"/><Relationship Id="rId3" Target="../media/image58.png" Type="http://schemas.openxmlformats.org/officeDocument/2006/relationships/image"/><Relationship Id="rId4" Target="../media/image59.svg" Type="http://schemas.openxmlformats.org/officeDocument/2006/relationships/image"/><Relationship Id="rId5" Target="../media/image25.gif" Type="http://schemas.openxmlformats.org/officeDocument/2006/relationships/image"/><Relationship Id="rId6" Target="../media/image26.gif" Type="http://schemas.openxmlformats.org/officeDocument/2006/relationships/image"/><Relationship Id="rId7" Target="../media/image27.png" Type="http://schemas.openxmlformats.org/officeDocument/2006/relationships/image"/><Relationship Id="rId8" Target="../media/image28.svg" Type="http://schemas.openxmlformats.org/officeDocument/2006/relationships/image"/><Relationship Id="rId9" Target="../media/image31.png" Type="http://schemas.openxmlformats.org/officeDocument/2006/relationships/image"/></Relationships>
</file>

<file path=ppt/slides/_rels/slide5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svg" Type="http://schemas.openxmlformats.org/officeDocument/2006/relationships/image"/><Relationship Id="rId2" Target="../notesSlides/notesSlide44.xml" Type="http://schemas.openxmlformats.org/officeDocument/2006/relationships/notesSlide"/><Relationship Id="rId3" Target="../media/image33.jpe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34.jpeg" Type="http://schemas.openxmlformats.org/officeDocument/2006/relationships/image"/><Relationship Id="rId7" Target="../media/image17.png" Type="http://schemas.openxmlformats.org/officeDocument/2006/relationships/image"/><Relationship Id="rId8" Target="../media/image18.svg" Type="http://schemas.openxmlformats.org/officeDocument/2006/relationships/image"/><Relationship Id="rId9" Target="../media/image9.png" Type="http://schemas.openxmlformats.org/officeDocument/2006/relationships/image"/></Relationships>
</file>

<file path=ppt/slides/_rels/slide5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2" Target="../notesSlides/notesSlide45.xml" Type="http://schemas.openxmlformats.org/officeDocument/2006/relationships/notesSlide"/><Relationship Id="rId3" Target="../media/image35.jpeg" Type="http://schemas.openxmlformats.org/officeDocument/2006/relationships/image"/><Relationship Id="rId4" Target="../media/image61.png" Type="http://schemas.openxmlformats.org/officeDocument/2006/relationships/image"/><Relationship Id="rId5" Target="../media/image62.svg" Type="http://schemas.openxmlformats.org/officeDocument/2006/relationships/image"/><Relationship Id="rId6" Target="../media/image20.jpeg" Type="http://schemas.openxmlformats.org/officeDocument/2006/relationships/image"/><Relationship Id="rId7" Target="../media/image90.jpeg" Type="http://schemas.openxmlformats.org/officeDocument/2006/relationships/image"/><Relationship Id="rId8" Target="../media/image91.jpeg" Type="http://schemas.openxmlformats.org/officeDocument/2006/relationships/image"/><Relationship Id="rId9" Target="../media/image92.jpeg" Type="http://schemas.openxmlformats.org/officeDocument/2006/relationships/image"/></Relationships>
</file>

<file path=ppt/slides/_rels/slide5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6.xml" Type="http://schemas.openxmlformats.org/officeDocument/2006/relationships/notesSlide"/><Relationship Id="rId3" Target="../media/image13.jpeg" Type="http://schemas.openxmlformats.org/officeDocument/2006/relationships/image"/><Relationship Id="rId4" Target="../media/image38.png" Type="http://schemas.openxmlformats.org/officeDocument/2006/relationships/image"/><Relationship Id="rId5" Target="../media/image39.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https://drive.google.com/file/d/1HzcfPSzZaM9dn1lS-aAmsXKbdfRvxg7A/view?usp=share_link" TargetMode="External" Type="http://schemas.openxmlformats.org/officeDocument/2006/relationships/hyperlink"/></Relationships>
</file>

<file path=ppt/slides/_rels/slide5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svg" Type="http://schemas.openxmlformats.org/officeDocument/2006/relationships/image"/><Relationship Id="rId2" Target="../notesSlides/notesSlide47.xml" Type="http://schemas.openxmlformats.org/officeDocument/2006/relationships/notesSlide"/><Relationship Id="rId3" Target="../media/image93.jpeg" Type="http://schemas.openxmlformats.org/officeDocument/2006/relationships/image"/><Relationship Id="rId4" Target="../media/image94.png" Type="http://schemas.openxmlformats.org/officeDocument/2006/relationships/image"/><Relationship Id="rId5" Target="../media/image95.svg" Type="http://schemas.openxmlformats.org/officeDocument/2006/relationships/image"/><Relationship Id="rId6" Target="../media/image26.gif" Type="http://schemas.openxmlformats.org/officeDocument/2006/relationships/image"/><Relationship Id="rId7" Target="../media/image96.png" Type="http://schemas.openxmlformats.org/officeDocument/2006/relationships/image"/><Relationship Id="rId8" Target="../media/image97.svg" Type="http://schemas.openxmlformats.org/officeDocument/2006/relationships/image"/><Relationship Id="rId9" Target="../media/image9.png" Type="http://schemas.openxmlformats.org/officeDocument/2006/relationships/image"/></Relationships>
</file>

<file path=ppt/slides/_rels/slide5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2.png" Type="http://schemas.openxmlformats.org/officeDocument/2006/relationships/image"/><Relationship Id="rId11" Target="../media/image73.svg" Type="http://schemas.openxmlformats.org/officeDocument/2006/relationships/image"/><Relationship Id="rId12" Target="../media/image9.png" Type="http://schemas.openxmlformats.org/officeDocument/2006/relationships/image"/><Relationship Id="rId13" Target="../media/image10.svg" Type="http://schemas.openxmlformats.org/officeDocument/2006/relationships/image"/><Relationship Id="rId2" Target="../notesSlides/notesSlide48.xml" Type="http://schemas.openxmlformats.org/officeDocument/2006/relationships/notesSlide"/><Relationship Id="rId3" Target="../media/image85.jpeg" Type="http://schemas.openxmlformats.org/officeDocument/2006/relationships/image"/><Relationship Id="rId4" Target="../media/image46.png" Type="http://schemas.openxmlformats.org/officeDocument/2006/relationships/image"/><Relationship Id="rId5" Target="../media/image47.svg" Type="http://schemas.openxmlformats.org/officeDocument/2006/relationships/image"/><Relationship Id="rId6" Target="../media/image48.png" Type="http://schemas.openxmlformats.org/officeDocument/2006/relationships/image"/><Relationship Id="rId7" Target="../media/image49.svg" Type="http://schemas.openxmlformats.org/officeDocument/2006/relationships/image"/><Relationship Id="rId8" Target="../media/image50.png" Type="http://schemas.openxmlformats.org/officeDocument/2006/relationships/image"/><Relationship Id="rId9" Target="../media/image51.svg" Type="http://schemas.openxmlformats.org/officeDocument/2006/relationships/image"/></Relationships>
</file>

<file path=ppt/slides/_rels/slide5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9.xml" Type="http://schemas.openxmlformats.org/officeDocument/2006/relationships/notesSlide"/><Relationship Id="rId3" Target="../media/image33.jpeg" Type="http://schemas.openxmlformats.org/officeDocument/2006/relationships/image"/><Relationship Id="rId4" Target="../media/image54.png" Type="http://schemas.openxmlformats.org/officeDocument/2006/relationships/image"/><Relationship Id="rId5" Target="../media/image55.svg" Type="http://schemas.openxmlformats.org/officeDocument/2006/relationships/image"/><Relationship Id="rId6" Target="../media/image56.png" Type="http://schemas.openxmlformats.org/officeDocument/2006/relationships/image"/><Relationship Id="rId7" Target="../media/image57.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5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13.jpeg" Type="http://schemas.openxmlformats.org/officeDocument/2006/relationships/image"/><Relationship Id="rId4" Target="../media/image14.jpe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s>
</file>

<file path=ppt/slides/_rels/slide6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2.svg" Type="http://schemas.openxmlformats.org/officeDocument/2006/relationships/image"/><Relationship Id="rId11" Target="../media/image9.png" Type="http://schemas.openxmlformats.org/officeDocument/2006/relationships/image"/><Relationship Id="rId12" Target="../media/image10.svg" Type="http://schemas.openxmlformats.org/officeDocument/2006/relationships/image"/><Relationship Id="rId2" Target="../notesSlides/notesSlide50.xml" Type="http://schemas.openxmlformats.org/officeDocument/2006/relationships/notesSlide"/><Relationship Id="rId3" Target="../media/image58.png" Type="http://schemas.openxmlformats.org/officeDocument/2006/relationships/image"/><Relationship Id="rId4" Target="../media/image59.svg" Type="http://schemas.openxmlformats.org/officeDocument/2006/relationships/image"/><Relationship Id="rId5" Target="../media/image25.gif" Type="http://schemas.openxmlformats.org/officeDocument/2006/relationships/image"/><Relationship Id="rId6" Target="../media/image26.gif" Type="http://schemas.openxmlformats.org/officeDocument/2006/relationships/image"/><Relationship Id="rId7" Target="../media/image27.png" Type="http://schemas.openxmlformats.org/officeDocument/2006/relationships/image"/><Relationship Id="rId8" Target="../media/image28.svg" Type="http://schemas.openxmlformats.org/officeDocument/2006/relationships/image"/><Relationship Id="rId9" Target="../media/image31.png" Type="http://schemas.openxmlformats.org/officeDocument/2006/relationships/image"/></Relationships>
</file>

<file path=ppt/slides/_rels/slide6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1.xml" Type="http://schemas.openxmlformats.org/officeDocument/2006/relationships/notesSlide"/><Relationship Id="rId3" Target="../media/image7.jpeg" Type="http://schemas.openxmlformats.org/officeDocument/2006/relationships/image"/><Relationship Id="rId4" Target="../media/image98.png" Type="http://schemas.openxmlformats.org/officeDocument/2006/relationships/image"/><Relationship Id="rId5" Target="../media/image99.svg" Type="http://schemas.openxmlformats.org/officeDocument/2006/relationships/image"/><Relationship Id="rId6" Target="../media/image100.png" Type="http://schemas.openxmlformats.org/officeDocument/2006/relationships/image"/><Relationship Id="rId7" Target="../media/image101.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6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2.xml" Type="http://schemas.openxmlformats.org/officeDocument/2006/relationships/notesSlide"/><Relationship Id="rId3" Target="../media/image13.jpeg" Type="http://schemas.openxmlformats.org/officeDocument/2006/relationships/image"/><Relationship Id="rId4" Target="../media/image38.png" Type="http://schemas.openxmlformats.org/officeDocument/2006/relationships/image"/><Relationship Id="rId5" Target="../media/image39.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https://drive.google.com/file/d/1TX2V6H3vw6mX8l04vz0IEd68v7xSM0RC/view?usp=sharing" TargetMode="External" Type="http://schemas.openxmlformats.org/officeDocument/2006/relationships/hyperlink"/></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15.jpeg" Type="http://schemas.openxmlformats.org/officeDocument/2006/relationships/image"/><Relationship Id="rId4" Target="../media/image16.jpeg" Type="http://schemas.openxmlformats.org/officeDocument/2006/relationships/image"/><Relationship Id="rId5" Target="../media/image11.png" Type="http://schemas.openxmlformats.org/officeDocument/2006/relationships/image"/><Relationship Id="rId6" Target="../media/image12.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png" Type="http://schemas.openxmlformats.org/officeDocument/2006/relationships/image"/><Relationship Id="rId2" Target="../notesSlides/notesSlide5.xml" Type="http://schemas.openxmlformats.org/officeDocument/2006/relationships/notesSlide"/><Relationship Id="rId3" Target="../media/image7.jpe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19.png" Type="http://schemas.openxmlformats.org/officeDocument/2006/relationships/image"/><Relationship Id="rId9" Target="../media/image20.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17.png" Type="http://schemas.openxmlformats.org/officeDocument/2006/relationships/image"/><Relationship Id="rId4" Target="../media/image18.svg" Type="http://schemas.openxmlformats.org/officeDocument/2006/relationships/image"/><Relationship Id="rId5" Target="../media/image22.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4" r="0" b="-18662"/>
            </a:stretch>
          </a:blipFill>
        </p:spPr>
      </p:sp>
      <p:sp>
        <p:nvSpPr>
          <p:cNvPr name="Freeform 3" id="3"/>
          <p:cNvSpPr/>
          <p:nvPr/>
        </p:nvSpPr>
        <p:spPr>
          <a:xfrm flipH="false" flipV="false" rot="0">
            <a:off x="5865740" y="2117160"/>
            <a:ext cx="6556520" cy="6482759"/>
          </a:xfrm>
          <a:custGeom>
            <a:avLst/>
            <a:gdLst/>
            <a:ahLst/>
            <a:cxnLst/>
            <a:rect r="r" b="b" t="t" l="l"/>
            <a:pathLst>
              <a:path h="6482759" w="6556520">
                <a:moveTo>
                  <a:pt x="0" y="0"/>
                </a:moveTo>
                <a:lnTo>
                  <a:pt x="6556520" y="0"/>
                </a:lnTo>
                <a:lnTo>
                  <a:pt x="6556520" y="6482759"/>
                </a:lnTo>
                <a:lnTo>
                  <a:pt x="0" y="648275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8719271" y="4948029"/>
            <a:ext cx="849457" cy="660453"/>
          </a:xfrm>
          <a:custGeom>
            <a:avLst/>
            <a:gdLst/>
            <a:ahLst/>
            <a:cxnLst/>
            <a:rect r="r" b="b" t="t" l="l"/>
            <a:pathLst>
              <a:path h="660453" w="849457">
                <a:moveTo>
                  <a:pt x="0" y="0"/>
                </a:moveTo>
                <a:lnTo>
                  <a:pt x="849458" y="0"/>
                </a:lnTo>
                <a:lnTo>
                  <a:pt x="849458" y="660453"/>
                </a:lnTo>
                <a:lnTo>
                  <a:pt x="0" y="66045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846906" y="8599919"/>
            <a:ext cx="1150521" cy="1316762"/>
          </a:xfrm>
          <a:custGeom>
            <a:avLst/>
            <a:gdLst/>
            <a:ahLst/>
            <a:cxnLst/>
            <a:rect r="r" b="b" t="t" l="l"/>
            <a:pathLst>
              <a:path h="1316762" w="1150521">
                <a:moveTo>
                  <a:pt x="0" y="0"/>
                </a:moveTo>
                <a:lnTo>
                  <a:pt x="1150520" y="0"/>
                </a:lnTo>
                <a:lnTo>
                  <a:pt x="1150520" y="1316762"/>
                </a:lnTo>
                <a:lnTo>
                  <a:pt x="0" y="1316762"/>
                </a:lnTo>
                <a:lnTo>
                  <a:pt x="0" y="0"/>
                </a:lnTo>
                <a:close/>
              </a:path>
            </a:pathLst>
          </a:custGeom>
          <a:blipFill>
            <a:blip r:embed="rId7"/>
            <a:stretch>
              <a:fillRect l="0" t="0" r="0" b="0"/>
            </a:stretch>
          </a:blipFill>
          <a:ln w="9525" cap="sq">
            <a:solidFill>
              <a:srgbClr val="FFFFFF"/>
            </a:solidFill>
            <a:prstDash val="solid"/>
            <a:miter/>
          </a:ln>
        </p:spPr>
      </p:sp>
      <p:sp>
        <p:nvSpPr>
          <p:cNvPr name="TextBox 6" id="6"/>
          <p:cNvSpPr txBox="true"/>
          <p:nvPr/>
        </p:nvSpPr>
        <p:spPr>
          <a:xfrm rot="0">
            <a:off x="3917164" y="416100"/>
            <a:ext cx="10453673" cy="4558919"/>
          </a:xfrm>
          <a:prstGeom prst="rect">
            <a:avLst/>
          </a:prstGeom>
        </p:spPr>
        <p:txBody>
          <a:bodyPr anchor="t" rtlCol="false" tIns="0" lIns="0" bIns="0" rIns="0">
            <a:spAutoFit/>
          </a:bodyPr>
          <a:lstStyle/>
          <a:p>
            <a:pPr algn="ctr">
              <a:lnSpc>
                <a:spcPts val="9484"/>
              </a:lnSpc>
            </a:pPr>
            <a:r>
              <a:rPr lang="en-US" b="true" sz="6774">
                <a:solidFill>
                  <a:srgbClr val="FFFFFF"/>
                </a:solidFill>
                <a:latin typeface="Proxima Nova Bold"/>
                <a:ea typeface="Proxima Nova Bold"/>
                <a:cs typeface="Proxima Nova Bold"/>
                <a:sym typeface="Proxima Nova Bold"/>
              </a:rPr>
              <a:t>LITTLE ACTS OF LOVE FOR LENT</a:t>
            </a:r>
          </a:p>
        </p:txBody>
      </p:sp>
      <p:sp>
        <p:nvSpPr>
          <p:cNvPr name="TextBox 7" id="7"/>
          <p:cNvSpPr txBox="true"/>
          <p:nvPr/>
        </p:nvSpPr>
        <p:spPr>
          <a:xfrm rot="0">
            <a:off x="5888283" y="8683307"/>
            <a:ext cx="6511433" cy="1035687"/>
          </a:xfrm>
          <a:prstGeom prst="rect">
            <a:avLst/>
          </a:prstGeom>
        </p:spPr>
        <p:txBody>
          <a:bodyPr anchor="t" rtlCol="false" tIns="0" lIns="0" bIns="0" rIns="0">
            <a:spAutoFit/>
          </a:bodyPr>
          <a:lstStyle/>
          <a:p>
            <a:pPr algn="ctr">
              <a:lnSpc>
                <a:spcPts val="8539"/>
              </a:lnSpc>
              <a:spcBef>
                <a:spcPct val="0"/>
              </a:spcBef>
            </a:pPr>
            <a:r>
              <a:rPr lang="en-US" b="true" sz="6099">
                <a:solidFill>
                  <a:srgbClr val="FFFFFF"/>
                </a:solidFill>
                <a:latin typeface="Proxima Nova Bold"/>
                <a:ea typeface="Proxima Nova Bold"/>
                <a:cs typeface="Proxima Nova Bold"/>
                <a:sym typeface="Proxima Nova Bold"/>
              </a:rPr>
              <a:t>K-2 Slides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4" r="0" b="-18662"/>
            </a:stretch>
          </a:blipFill>
        </p:spPr>
      </p:sp>
      <p:sp>
        <p:nvSpPr>
          <p:cNvPr name="Freeform 3" id="3"/>
          <p:cNvSpPr/>
          <p:nvPr/>
        </p:nvSpPr>
        <p:spPr>
          <a:xfrm flipH="false" flipV="false" rot="0">
            <a:off x="5865740" y="2117160"/>
            <a:ext cx="6556520" cy="6482759"/>
          </a:xfrm>
          <a:custGeom>
            <a:avLst/>
            <a:gdLst/>
            <a:ahLst/>
            <a:cxnLst/>
            <a:rect r="r" b="b" t="t" l="l"/>
            <a:pathLst>
              <a:path h="6482759" w="6556520">
                <a:moveTo>
                  <a:pt x="0" y="0"/>
                </a:moveTo>
                <a:lnTo>
                  <a:pt x="6556520" y="0"/>
                </a:lnTo>
                <a:lnTo>
                  <a:pt x="6556520" y="6482759"/>
                </a:lnTo>
                <a:lnTo>
                  <a:pt x="0" y="648275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8719271" y="4948029"/>
            <a:ext cx="849457" cy="660453"/>
          </a:xfrm>
          <a:custGeom>
            <a:avLst/>
            <a:gdLst/>
            <a:ahLst/>
            <a:cxnLst/>
            <a:rect r="r" b="b" t="t" l="l"/>
            <a:pathLst>
              <a:path h="660453" w="849457">
                <a:moveTo>
                  <a:pt x="0" y="0"/>
                </a:moveTo>
                <a:lnTo>
                  <a:pt x="849458" y="0"/>
                </a:lnTo>
                <a:lnTo>
                  <a:pt x="849458" y="660453"/>
                </a:lnTo>
                <a:lnTo>
                  <a:pt x="0" y="66045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846906" y="8599919"/>
            <a:ext cx="1150521" cy="1316762"/>
          </a:xfrm>
          <a:custGeom>
            <a:avLst/>
            <a:gdLst/>
            <a:ahLst/>
            <a:cxnLst/>
            <a:rect r="r" b="b" t="t" l="l"/>
            <a:pathLst>
              <a:path h="1316762" w="1150521">
                <a:moveTo>
                  <a:pt x="0" y="0"/>
                </a:moveTo>
                <a:lnTo>
                  <a:pt x="1150520" y="0"/>
                </a:lnTo>
                <a:lnTo>
                  <a:pt x="1150520" y="1316762"/>
                </a:lnTo>
                <a:lnTo>
                  <a:pt x="0" y="1316762"/>
                </a:lnTo>
                <a:lnTo>
                  <a:pt x="0" y="0"/>
                </a:lnTo>
                <a:close/>
              </a:path>
            </a:pathLst>
          </a:custGeom>
          <a:blipFill>
            <a:blip r:embed="rId7"/>
            <a:stretch>
              <a:fillRect l="0" t="0" r="0" b="0"/>
            </a:stretch>
          </a:blipFill>
          <a:ln w="9525" cap="sq">
            <a:solidFill>
              <a:srgbClr val="FFFFFF"/>
            </a:solidFill>
            <a:prstDash val="solid"/>
            <a:miter/>
          </a:ln>
        </p:spPr>
      </p:sp>
      <p:sp>
        <p:nvSpPr>
          <p:cNvPr name="TextBox 6" id="6"/>
          <p:cNvSpPr txBox="true"/>
          <p:nvPr/>
        </p:nvSpPr>
        <p:spPr>
          <a:xfrm rot="0">
            <a:off x="3917164" y="416100"/>
            <a:ext cx="10453673" cy="4558919"/>
          </a:xfrm>
          <a:prstGeom prst="rect">
            <a:avLst/>
          </a:prstGeom>
        </p:spPr>
        <p:txBody>
          <a:bodyPr anchor="t" rtlCol="false" tIns="0" lIns="0" bIns="0" rIns="0">
            <a:spAutoFit/>
          </a:bodyPr>
          <a:lstStyle/>
          <a:p>
            <a:pPr algn="ctr">
              <a:lnSpc>
                <a:spcPts val="9484"/>
              </a:lnSpc>
            </a:pPr>
            <a:r>
              <a:rPr lang="en-US" b="true" sz="6774">
                <a:solidFill>
                  <a:srgbClr val="FFFFFF"/>
                </a:solidFill>
                <a:latin typeface="Proxima Nova Bold"/>
                <a:ea typeface="Proxima Nova Bold"/>
                <a:cs typeface="Proxima Nova Bold"/>
                <a:sym typeface="Proxima Nova Bold"/>
              </a:rPr>
              <a:t>LITTLE ACTS OF LOVE FOR LENT</a:t>
            </a:r>
          </a:p>
        </p:txBody>
      </p:sp>
      <p:sp>
        <p:nvSpPr>
          <p:cNvPr name="TextBox 7" id="7"/>
          <p:cNvSpPr txBox="true"/>
          <p:nvPr/>
        </p:nvSpPr>
        <p:spPr>
          <a:xfrm rot="0">
            <a:off x="5888283" y="8683307"/>
            <a:ext cx="6511433" cy="1035687"/>
          </a:xfrm>
          <a:prstGeom prst="rect">
            <a:avLst/>
          </a:prstGeom>
        </p:spPr>
        <p:txBody>
          <a:bodyPr anchor="t" rtlCol="false" tIns="0" lIns="0" bIns="0" rIns="0">
            <a:spAutoFit/>
          </a:bodyPr>
          <a:lstStyle/>
          <a:p>
            <a:pPr algn="ctr">
              <a:lnSpc>
                <a:spcPts val="8539"/>
              </a:lnSpc>
              <a:spcBef>
                <a:spcPct val="0"/>
              </a:spcBef>
            </a:pPr>
            <a:r>
              <a:rPr lang="en-US" b="true" sz="6099">
                <a:solidFill>
                  <a:srgbClr val="FFFFFF"/>
                </a:solidFill>
                <a:latin typeface="Proxima Nova Bold"/>
                <a:ea typeface="Proxima Nova Bold"/>
                <a:cs typeface="Proxima Nova Bold"/>
                <a:sym typeface="Proxima Nova Bold"/>
              </a:rPr>
              <a:t>Faith</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9DDE"/>
        </a:solidFill>
      </p:bgPr>
    </p:bg>
    <p:spTree>
      <p:nvGrpSpPr>
        <p:cNvPr id="1" name=""/>
        <p:cNvGrpSpPr/>
        <p:nvPr/>
      </p:nvGrpSpPr>
      <p:grpSpPr>
        <a:xfrm>
          <a:off x="0" y="0"/>
          <a:ext cx="0" cy="0"/>
          <a:chOff x="0" y="0"/>
          <a:chExt cx="0" cy="0"/>
        </a:xfrm>
      </p:grpSpPr>
      <p:sp>
        <p:nvSpPr>
          <p:cNvPr name="Freeform 2" id="2"/>
          <p:cNvSpPr/>
          <p:nvPr/>
        </p:nvSpPr>
        <p:spPr>
          <a:xfrm flipH="true" flipV="false" rot="0">
            <a:off x="11241434" y="4244188"/>
            <a:ext cx="5542627" cy="8587169"/>
          </a:xfrm>
          <a:custGeom>
            <a:avLst/>
            <a:gdLst/>
            <a:ahLst/>
            <a:cxnLst/>
            <a:rect r="r" b="b" t="t" l="l"/>
            <a:pathLst>
              <a:path h="8587169" w="5542627">
                <a:moveTo>
                  <a:pt x="5542627" y="0"/>
                </a:moveTo>
                <a:lnTo>
                  <a:pt x="0" y="0"/>
                </a:lnTo>
                <a:lnTo>
                  <a:pt x="0" y="8587170"/>
                </a:lnTo>
                <a:lnTo>
                  <a:pt x="5542627" y="8587170"/>
                </a:lnTo>
                <a:lnTo>
                  <a:pt x="5542627" y="0"/>
                </a:lnTo>
                <a:close/>
              </a:path>
            </a:pathLst>
          </a:custGeom>
          <a:blipFill>
            <a:blip r:embed="rId3">
              <a:extLst>
                <a:ext uri="{96DAC541-7B7A-43D3-8B79-37D633B846F1}">
                  <asvg:svgBlip xmlns:asvg="http://schemas.microsoft.com/office/drawing/2016/SVG/main" r:embed="rId4"/>
                </a:ext>
              </a:extLst>
            </a:blip>
            <a:stretch>
              <a:fillRect l="0" t="0" r="0" b="0"/>
            </a:stretch>
          </a:blipFill>
        </p:spPr>
      </p:sp>
      <p:pic>
        <p:nvPicPr>
          <p:cNvPr name="Picture 3" id="3"/>
          <p:cNvPicPr>
            <a:picLocks noChangeAspect="true"/>
          </p:cNvPicPr>
          <p:nvPr/>
        </p:nvPicPr>
        <p:blipFill>
          <a:blip r:embed="rId5"/>
          <a:srcRect l="0" t="0" r="0" b="0"/>
          <a:stretch>
            <a:fillRect/>
          </a:stretch>
        </p:blipFill>
        <p:spPr>
          <a:xfrm flipH="false" flipV="false" rot="-9872428">
            <a:off x="11618287" y="4738661"/>
            <a:ext cx="768317" cy="924490"/>
          </a:xfrm>
          <a:prstGeom prst="rect">
            <a:avLst/>
          </a:prstGeom>
        </p:spPr>
      </p:pic>
      <p:pic>
        <p:nvPicPr>
          <p:cNvPr name="Picture 4" id="4"/>
          <p:cNvPicPr>
            <a:picLocks noChangeAspect="true"/>
          </p:cNvPicPr>
          <p:nvPr/>
        </p:nvPicPr>
        <p:blipFill>
          <a:blip r:embed="rId6"/>
          <a:srcRect l="0" t="0" r="0" b="0"/>
          <a:stretch>
            <a:fillRect/>
          </a:stretch>
        </p:blipFill>
        <p:spPr>
          <a:xfrm flipH="true" flipV="false" rot="2804242">
            <a:off x="15182895" y="3385195"/>
            <a:ext cx="1050555" cy="1050555"/>
          </a:xfrm>
          <a:prstGeom prst="rect">
            <a:avLst/>
          </a:prstGeom>
        </p:spPr>
      </p:pic>
      <p:sp>
        <p:nvSpPr>
          <p:cNvPr name="Freeform 5" id="5"/>
          <p:cNvSpPr/>
          <p:nvPr/>
        </p:nvSpPr>
        <p:spPr>
          <a:xfrm flipH="false" flipV="false" rot="0">
            <a:off x="458254" y="2344599"/>
            <a:ext cx="10056292" cy="6913701"/>
          </a:xfrm>
          <a:custGeom>
            <a:avLst/>
            <a:gdLst/>
            <a:ahLst/>
            <a:cxnLst/>
            <a:rect r="r" b="b" t="t" l="l"/>
            <a:pathLst>
              <a:path h="6913701" w="10056292">
                <a:moveTo>
                  <a:pt x="0" y="0"/>
                </a:moveTo>
                <a:lnTo>
                  <a:pt x="10056292" y="0"/>
                </a:lnTo>
                <a:lnTo>
                  <a:pt x="10056292" y="6913701"/>
                </a:lnTo>
                <a:lnTo>
                  <a:pt x="0" y="691370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6" id="6"/>
          <p:cNvSpPr txBox="true"/>
          <p:nvPr/>
        </p:nvSpPr>
        <p:spPr>
          <a:xfrm rot="0">
            <a:off x="1232871" y="3970995"/>
            <a:ext cx="8842988" cy="681990"/>
          </a:xfrm>
          <a:prstGeom prst="rect">
            <a:avLst/>
          </a:prstGeom>
        </p:spPr>
        <p:txBody>
          <a:bodyPr anchor="t" rtlCol="false" tIns="0" lIns="0" bIns="0" rIns="0">
            <a:spAutoFit/>
          </a:bodyPr>
          <a:lstStyle/>
          <a:p>
            <a:pPr algn="ctr">
              <a:lnSpc>
                <a:spcPts val="5279"/>
              </a:lnSpc>
            </a:pPr>
            <a:r>
              <a:rPr lang="en-US" sz="3999" spc="-163">
                <a:solidFill>
                  <a:srgbClr val="FFFFFF"/>
                </a:solidFill>
                <a:latin typeface="IreneFlorentina"/>
                <a:ea typeface="IreneFlorentina"/>
                <a:cs typeface="IreneFlorentina"/>
                <a:sym typeface="IreneFlorentina"/>
              </a:rPr>
              <a:t>Kindness Chain</a:t>
            </a:r>
          </a:p>
        </p:txBody>
      </p:sp>
      <p:sp>
        <p:nvSpPr>
          <p:cNvPr name="TextBox 7" id="7"/>
          <p:cNvSpPr txBox="true"/>
          <p:nvPr/>
        </p:nvSpPr>
        <p:spPr>
          <a:xfrm rot="0">
            <a:off x="1589036" y="5134231"/>
            <a:ext cx="7794729" cy="1776079"/>
          </a:xfrm>
          <a:prstGeom prst="rect">
            <a:avLst/>
          </a:prstGeom>
        </p:spPr>
        <p:txBody>
          <a:bodyPr anchor="t" rtlCol="false" tIns="0" lIns="0" bIns="0" rIns="0">
            <a:spAutoFit/>
          </a:bodyPr>
          <a:lstStyle/>
          <a:p>
            <a:pPr algn="ctr">
              <a:lnSpc>
                <a:spcPts val="4654"/>
              </a:lnSpc>
            </a:pPr>
            <a:r>
              <a:rPr lang="en-US" sz="3525" spc="-144">
                <a:solidFill>
                  <a:srgbClr val="FFFFFF"/>
                </a:solidFill>
                <a:latin typeface="IreneFlorentina"/>
                <a:ea typeface="IreneFlorentina"/>
                <a:cs typeface="IreneFlorentina"/>
                <a:sym typeface="IreneFlorentina"/>
              </a:rPr>
              <a:t>What are some small acts of love you have done this week?</a:t>
            </a:r>
          </a:p>
        </p:txBody>
      </p:sp>
      <p:sp>
        <p:nvSpPr>
          <p:cNvPr name="Freeform 8" id="8"/>
          <p:cNvSpPr/>
          <p:nvPr/>
        </p:nvSpPr>
        <p:spPr>
          <a:xfrm flipH="false" flipV="false" rot="0">
            <a:off x="0" y="-288665"/>
            <a:ext cx="7315200" cy="2267712"/>
          </a:xfrm>
          <a:custGeom>
            <a:avLst/>
            <a:gdLst/>
            <a:ahLst/>
            <a:cxnLst/>
            <a:rect r="r" b="b" t="t" l="l"/>
            <a:pathLst>
              <a:path h="2267712" w="7315200">
                <a:moveTo>
                  <a:pt x="0" y="0"/>
                </a:moveTo>
                <a:lnTo>
                  <a:pt x="7315200" y="0"/>
                </a:lnTo>
                <a:lnTo>
                  <a:pt x="7315200" y="2267712"/>
                </a:lnTo>
                <a:lnTo>
                  <a:pt x="0" y="226771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9" id="9"/>
          <p:cNvSpPr/>
          <p:nvPr/>
        </p:nvSpPr>
        <p:spPr>
          <a:xfrm flipH="false" flipV="false" rot="0">
            <a:off x="5486400" y="-264030"/>
            <a:ext cx="7315200" cy="2267712"/>
          </a:xfrm>
          <a:custGeom>
            <a:avLst/>
            <a:gdLst/>
            <a:ahLst/>
            <a:cxnLst/>
            <a:rect r="r" b="b" t="t" l="l"/>
            <a:pathLst>
              <a:path h="2267712" w="7315200">
                <a:moveTo>
                  <a:pt x="0" y="0"/>
                </a:moveTo>
                <a:lnTo>
                  <a:pt x="7315200" y="0"/>
                </a:lnTo>
                <a:lnTo>
                  <a:pt x="7315200" y="2267712"/>
                </a:lnTo>
                <a:lnTo>
                  <a:pt x="0" y="226771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0" id="10"/>
          <p:cNvSpPr/>
          <p:nvPr/>
        </p:nvSpPr>
        <p:spPr>
          <a:xfrm flipH="false" flipV="false" rot="0">
            <a:off x="10788316" y="-288665"/>
            <a:ext cx="7315200" cy="2267712"/>
          </a:xfrm>
          <a:custGeom>
            <a:avLst/>
            <a:gdLst/>
            <a:ahLst/>
            <a:cxnLst/>
            <a:rect r="r" b="b" t="t" l="l"/>
            <a:pathLst>
              <a:path h="2267712" w="7315200">
                <a:moveTo>
                  <a:pt x="0" y="0"/>
                </a:moveTo>
                <a:lnTo>
                  <a:pt x="7315200" y="0"/>
                </a:lnTo>
                <a:lnTo>
                  <a:pt x="7315200" y="2267712"/>
                </a:lnTo>
                <a:lnTo>
                  <a:pt x="0" y="226771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1" id="11"/>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12" id="12"/>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603" r="0" b="-18063"/>
            </a:stretch>
          </a:blipFill>
        </p:spPr>
      </p:sp>
      <p:sp>
        <p:nvSpPr>
          <p:cNvPr name="Freeform 3" id="3"/>
          <p:cNvSpPr/>
          <p:nvPr/>
        </p:nvSpPr>
        <p:spPr>
          <a:xfrm flipH="false" flipV="false" rot="0">
            <a:off x="8609156" y="4124243"/>
            <a:ext cx="8650144" cy="3176962"/>
          </a:xfrm>
          <a:custGeom>
            <a:avLst/>
            <a:gdLst/>
            <a:ahLst/>
            <a:cxnLst/>
            <a:rect r="r" b="b" t="t" l="l"/>
            <a:pathLst>
              <a:path h="3176962" w="8650144">
                <a:moveTo>
                  <a:pt x="0" y="0"/>
                </a:moveTo>
                <a:lnTo>
                  <a:pt x="8650144" y="0"/>
                </a:lnTo>
                <a:lnTo>
                  <a:pt x="8650144" y="3176962"/>
                </a:lnTo>
                <a:lnTo>
                  <a:pt x="0" y="317696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9389051" y="3178288"/>
            <a:ext cx="6894092" cy="822833"/>
          </a:xfrm>
          <a:prstGeom prst="rect">
            <a:avLst/>
          </a:prstGeom>
        </p:spPr>
        <p:txBody>
          <a:bodyPr anchor="t" rtlCol="false" tIns="0" lIns="0" bIns="0" rIns="0">
            <a:spAutoFit/>
          </a:bodyPr>
          <a:lstStyle/>
          <a:p>
            <a:pPr algn="ctr">
              <a:lnSpc>
                <a:spcPts val="6135"/>
              </a:lnSpc>
              <a:spcBef>
                <a:spcPct val="0"/>
              </a:spcBef>
            </a:pPr>
            <a:r>
              <a:rPr lang="en-US" sz="5199" spc="-228">
                <a:solidFill>
                  <a:srgbClr val="0098D9"/>
                </a:solidFill>
                <a:latin typeface="IreneFlorentina"/>
                <a:ea typeface="IreneFlorentina"/>
                <a:cs typeface="IreneFlorentina"/>
                <a:sym typeface="IreneFlorentina"/>
              </a:rPr>
              <a:t>What is Faith?</a:t>
            </a:r>
          </a:p>
        </p:txBody>
      </p:sp>
      <p:sp>
        <p:nvSpPr>
          <p:cNvPr name="TextBox 5" id="5"/>
          <p:cNvSpPr txBox="true"/>
          <p:nvPr/>
        </p:nvSpPr>
        <p:spPr>
          <a:xfrm rot="0">
            <a:off x="9059211" y="4863351"/>
            <a:ext cx="7553772" cy="1743075"/>
          </a:xfrm>
          <a:prstGeom prst="rect">
            <a:avLst/>
          </a:prstGeom>
        </p:spPr>
        <p:txBody>
          <a:bodyPr anchor="t" rtlCol="false" tIns="0" lIns="0" bIns="0" rIns="0">
            <a:spAutoFit/>
          </a:bodyPr>
          <a:lstStyle/>
          <a:p>
            <a:pPr algn="ctr">
              <a:lnSpc>
                <a:spcPts val="4560"/>
              </a:lnSpc>
              <a:spcBef>
                <a:spcPct val="0"/>
              </a:spcBef>
            </a:pPr>
            <a:r>
              <a:rPr lang="en-US" sz="3800" spc="87">
                <a:solidFill>
                  <a:srgbClr val="FFFFFF"/>
                </a:solidFill>
                <a:latin typeface="IreneFlorentina"/>
                <a:ea typeface="IreneFlorentina"/>
                <a:cs typeface="IreneFlorentina"/>
                <a:sym typeface="IreneFlorentina"/>
              </a:rPr>
              <a:t>Faith is trusting God, loving Him, and doing what makes Him happy.</a:t>
            </a:r>
          </a:p>
        </p:txBody>
      </p:sp>
      <p:sp>
        <p:nvSpPr>
          <p:cNvPr name="TextBox 6" id="6"/>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7" id="7"/>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8" id="8"/>
          <p:cNvGrpSpPr/>
          <p:nvPr/>
        </p:nvGrpSpPr>
        <p:grpSpPr>
          <a:xfrm rot="-814291">
            <a:off x="1636990" y="2316454"/>
            <a:ext cx="5884686" cy="5884686"/>
            <a:chOff x="0" y="0"/>
            <a:chExt cx="1624559" cy="1624559"/>
          </a:xfrm>
        </p:grpSpPr>
        <p:sp>
          <p:nvSpPr>
            <p:cNvPr name="Freeform 9" id="9"/>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009DDE"/>
            </a:solidFill>
          </p:spPr>
        </p:sp>
      </p:grpSp>
      <p:grpSp>
        <p:nvGrpSpPr>
          <p:cNvPr name="Group 10" id="10"/>
          <p:cNvGrpSpPr/>
          <p:nvPr/>
        </p:nvGrpSpPr>
        <p:grpSpPr>
          <a:xfrm rot="0">
            <a:off x="1636990" y="2073863"/>
            <a:ext cx="5884686" cy="5884686"/>
            <a:chOff x="0" y="0"/>
            <a:chExt cx="1624559" cy="1624559"/>
          </a:xfrm>
        </p:grpSpPr>
        <p:sp>
          <p:nvSpPr>
            <p:cNvPr name="Freeform 11" id="11"/>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grpSp>
        <p:nvGrpSpPr>
          <p:cNvPr name="Group 12" id="12"/>
          <p:cNvGrpSpPr/>
          <p:nvPr/>
        </p:nvGrpSpPr>
        <p:grpSpPr>
          <a:xfrm rot="0">
            <a:off x="2057466" y="2483417"/>
            <a:ext cx="4736075" cy="4992673"/>
            <a:chOff x="0" y="0"/>
            <a:chExt cx="812800" cy="856837"/>
          </a:xfrm>
        </p:grpSpPr>
        <p:sp>
          <p:nvSpPr>
            <p:cNvPr name="Freeform 13" id="13"/>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8"/>
              <a:stretch>
                <a:fillRect l="-29261" t="0" r="-29261" b="0"/>
              </a:stretch>
            </a:blipFill>
          </p:spPr>
        </p:sp>
      </p:grpSp>
      <p:sp>
        <p:nvSpPr>
          <p:cNvPr name="Freeform 14" id="14"/>
          <p:cNvSpPr/>
          <p:nvPr/>
        </p:nvSpPr>
        <p:spPr>
          <a:xfrm flipH="false" flipV="false" rot="-292193">
            <a:off x="3487158" y="1864832"/>
            <a:ext cx="2184351" cy="731758"/>
          </a:xfrm>
          <a:custGeom>
            <a:avLst/>
            <a:gdLst/>
            <a:ahLst/>
            <a:cxnLst/>
            <a:rect r="r" b="b" t="t" l="l"/>
            <a:pathLst>
              <a:path h="731758" w="2184351">
                <a:moveTo>
                  <a:pt x="0" y="0"/>
                </a:moveTo>
                <a:lnTo>
                  <a:pt x="2184351" y="0"/>
                </a:lnTo>
                <a:lnTo>
                  <a:pt x="2184351" y="731757"/>
                </a:lnTo>
                <a:lnTo>
                  <a:pt x="0" y="731757"/>
                </a:lnTo>
                <a:lnTo>
                  <a:pt x="0" y="0"/>
                </a:lnTo>
                <a:close/>
              </a:path>
            </a:pathLst>
          </a:custGeom>
          <a:blipFill>
            <a:blip r:embed="rId9">
              <a:alphaModFix amt="73000"/>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301" r="0" b="-18364"/>
            </a:stretch>
          </a:blipFill>
        </p:spPr>
      </p:sp>
      <p:grpSp>
        <p:nvGrpSpPr>
          <p:cNvPr name="Group 3" id="3"/>
          <p:cNvGrpSpPr/>
          <p:nvPr/>
        </p:nvGrpSpPr>
        <p:grpSpPr>
          <a:xfrm rot="0">
            <a:off x="2993537" y="2168812"/>
            <a:ext cx="5506436" cy="5506436"/>
            <a:chOff x="0" y="0"/>
            <a:chExt cx="1624559" cy="1624559"/>
          </a:xfrm>
        </p:grpSpPr>
        <p:sp>
          <p:nvSpPr>
            <p:cNvPr name="Freeform 4" id="4"/>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sp>
        <p:nvSpPr>
          <p:cNvPr name="Freeform 5" id="5"/>
          <p:cNvSpPr/>
          <p:nvPr/>
        </p:nvSpPr>
        <p:spPr>
          <a:xfrm flipH="false" flipV="false" rot="-292193">
            <a:off x="4726238" y="1808166"/>
            <a:ext cx="2097306" cy="702598"/>
          </a:xfrm>
          <a:custGeom>
            <a:avLst/>
            <a:gdLst/>
            <a:ahLst/>
            <a:cxnLst/>
            <a:rect r="r" b="b" t="t" l="l"/>
            <a:pathLst>
              <a:path h="702598" w="2097306">
                <a:moveTo>
                  <a:pt x="0" y="0"/>
                </a:moveTo>
                <a:lnTo>
                  <a:pt x="2097306" y="0"/>
                </a:lnTo>
                <a:lnTo>
                  <a:pt x="2097306" y="702597"/>
                </a:lnTo>
                <a:lnTo>
                  <a:pt x="0" y="702597"/>
                </a:lnTo>
                <a:lnTo>
                  <a:pt x="0" y="0"/>
                </a:lnTo>
                <a:close/>
              </a:path>
            </a:pathLst>
          </a:custGeom>
          <a:blipFill>
            <a:blip r:embed="rId4">
              <a:alphaModFix amt="73000"/>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3337518" y="8115681"/>
            <a:ext cx="4642580" cy="1104519"/>
          </a:xfrm>
          <a:prstGeom prst="rect">
            <a:avLst/>
          </a:prstGeom>
        </p:spPr>
        <p:txBody>
          <a:bodyPr anchor="t" rtlCol="false" tIns="0" lIns="0" bIns="0" rIns="0">
            <a:spAutoFit/>
          </a:bodyPr>
          <a:lstStyle/>
          <a:p>
            <a:pPr algn="ctr">
              <a:lnSpc>
                <a:spcPts val="4248"/>
              </a:lnSpc>
              <a:spcBef>
                <a:spcPct val="0"/>
              </a:spcBef>
            </a:pPr>
            <a:r>
              <a:rPr lang="en-US" sz="3600">
                <a:solidFill>
                  <a:srgbClr val="FFFFFF"/>
                </a:solidFill>
                <a:latin typeface="IreneFlorentina"/>
                <a:ea typeface="IreneFlorentina"/>
                <a:cs typeface="IreneFlorentina"/>
                <a:sym typeface="IreneFlorentina"/>
              </a:rPr>
              <a:t>Faith is like a tiny seed.</a:t>
            </a:r>
          </a:p>
        </p:txBody>
      </p:sp>
      <p:grpSp>
        <p:nvGrpSpPr>
          <p:cNvPr name="Group 7" id="7"/>
          <p:cNvGrpSpPr/>
          <p:nvPr/>
        </p:nvGrpSpPr>
        <p:grpSpPr>
          <a:xfrm rot="0">
            <a:off x="3277009" y="2669367"/>
            <a:ext cx="4995764" cy="4709579"/>
            <a:chOff x="0" y="0"/>
            <a:chExt cx="572705" cy="539897"/>
          </a:xfrm>
        </p:grpSpPr>
        <p:sp>
          <p:nvSpPr>
            <p:cNvPr name="Freeform 8" id="8"/>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2847" t="0" r="-12847" b="0"/>
              </a:stretch>
            </a:blipFill>
          </p:spPr>
        </p:sp>
      </p:grpSp>
      <p:grpSp>
        <p:nvGrpSpPr>
          <p:cNvPr name="Group 9" id="9"/>
          <p:cNvGrpSpPr/>
          <p:nvPr/>
        </p:nvGrpSpPr>
        <p:grpSpPr>
          <a:xfrm rot="0">
            <a:off x="9474307" y="2168812"/>
            <a:ext cx="5506436" cy="5506436"/>
            <a:chOff x="0" y="0"/>
            <a:chExt cx="1624559" cy="1624559"/>
          </a:xfrm>
        </p:grpSpPr>
        <p:sp>
          <p:nvSpPr>
            <p:cNvPr name="Freeform 10" id="10"/>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sp>
        <p:nvSpPr>
          <p:cNvPr name="Freeform 11" id="11"/>
          <p:cNvSpPr/>
          <p:nvPr/>
        </p:nvSpPr>
        <p:spPr>
          <a:xfrm flipH="false" flipV="false" rot="-292193">
            <a:off x="11207008" y="1808166"/>
            <a:ext cx="2097306" cy="702598"/>
          </a:xfrm>
          <a:custGeom>
            <a:avLst/>
            <a:gdLst/>
            <a:ahLst/>
            <a:cxnLst/>
            <a:rect r="r" b="b" t="t" l="l"/>
            <a:pathLst>
              <a:path h="702598" w="2097306">
                <a:moveTo>
                  <a:pt x="0" y="0"/>
                </a:moveTo>
                <a:lnTo>
                  <a:pt x="2097306" y="0"/>
                </a:lnTo>
                <a:lnTo>
                  <a:pt x="2097306" y="702597"/>
                </a:lnTo>
                <a:lnTo>
                  <a:pt x="0" y="702597"/>
                </a:lnTo>
                <a:lnTo>
                  <a:pt x="0" y="0"/>
                </a:lnTo>
                <a:close/>
              </a:path>
            </a:pathLst>
          </a:custGeom>
          <a:blipFill>
            <a:blip r:embed="rId4">
              <a:alphaModFix amt="73000"/>
              <a:extLst>
                <a:ext uri="{96DAC541-7B7A-43D3-8B79-37D633B846F1}">
                  <asvg:svgBlip xmlns:asvg="http://schemas.microsoft.com/office/drawing/2016/SVG/main" r:embed="rId5"/>
                </a:ext>
              </a:extLst>
            </a:blip>
            <a:stretch>
              <a:fillRect l="0" t="0" r="0" b="0"/>
            </a:stretch>
          </a:blipFill>
        </p:spPr>
      </p:sp>
      <p:grpSp>
        <p:nvGrpSpPr>
          <p:cNvPr name="Group 12" id="12"/>
          <p:cNvGrpSpPr/>
          <p:nvPr/>
        </p:nvGrpSpPr>
        <p:grpSpPr>
          <a:xfrm rot="0">
            <a:off x="9757779" y="2669367"/>
            <a:ext cx="4995764" cy="4709579"/>
            <a:chOff x="0" y="0"/>
            <a:chExt cx="572705" cy="539897"/>
          </a:xfrm>
        </p:grpSpPr>
        <p:sp>
          <p:nvSpPr>
            <p:cNvPr name="Freeform 13" id="13"/>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7"/>
              <a:stretch>
                <a:fillRect l="-111130" t="0" r="-153053" b="-50547"/>
              </a:stretch>
            </a:blipFill>
          </p:spPr>
        </p:sp>
      </p:grpSp>
      <p:grpSp>
        <p:nvGrpSpPr>
          <p:cNvPr name="Group 14" id="14"/>
          <p:cNvGrpSpPr/>
          <p:nvPr/>
        </p:nvGrpSpPr>
        <p:grpSpPr>
          <a:xfrm rot="0">
            <a:off x="9757779" y="2669367"/>
            <a:ext cx="4995764" cy="4709579"/>
            <a:chOff x="0" y="0"/>
            <a:chExt cx="572705" cy="539897"/>
          </a:xfrm>
        </p:grpSpPr>
        <p:sp>
          <p:nvSpPr>
            <p:cNvPr name="Freeform 15" id="15"/>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8"/>
              <a:stretch>
                <a:fillRect l="-12847" t="0" r="-12847" b="0"/>
              </a:stretch>
            </a:blipFill>
          </p:spPr>
        </p:sp>
      </p:grpSp>
      <p:sp>
        <p:nvSpPr>
          <p:cNvPr name="TextBox 16" id="16"/>
          <p:cNvSpPr txBox="true"/>
          <p:nvPr/>
        </p:nvSpPr>
        <p:spPr>
          <a:xfrm rot="0">
            <a:off x="10110963" y="7884574"/>
            <a:ext cx="4395634" cy="2047818"/>
          </a:xfrm>
          <a:prstGeom prst="rect">
            <a:avLst/>
          </a:prstGeom>
        </p:spPr>
        <p:txBody>
          <a:bodyPr anchor="t" rtlCol="false" tIns="0" lIns="0" bIns="0" rIns="0">
            <a:spAutoFit/>
          </a:bodyPr>
          <a:lstStyle/>
          <a:p>
            <a:pPr algn="ctr">
              <a:lnSpc>
                <a:spcPts val="4022"/>
              </a:lnSpc>
              <a:spcBef>
                <a:spcPct val="0"/>
              </a:spcBef>
            </a:pPr>
            <a:r>
              <a:rPr lang="en-US" sz="3408">
                <a:solidFill>
                  <a:srgbClr val="FFFFFF"/>
                </a:solidFill>
                <a:latin typeface="IreneFlorentina"/>
                <a:ea typeface="IreneFlorentina"/>
                <a:cs typeface="IreneFlorentina"/>
                <a:sym typeface="IreneFlorentina"/>
              </a:rPr>
              <a:t>Even though it’s super small, it can grow into a big, strong tree!</a:t>
            </a:r>
          </a:p>
        </p:txBody>
      </p:sp>
      <p:sp>
        <p:nvSpPr>
          <p:cNvPr name="TextBox 17" id="17"/>
          <p:cNvSpPr txBox="true"/>
          <p:nvPr/>
        </p:nvSpPr>
        <p:spPr>
          <a:xfrm rot="0">
            <a:off x="2833438" y="428570"/>
            <a:ext cx="12621124" cy="822833"/>
          </a:xfrm>
          <a:prstGeom prst="rect">
            <a:avLst/>
          </a:prstGeom>
        </p:spPr>
        <p:txBody>
          <a:bodyPr anchor="t" rtlCol="false" tIns="0" lIns="0" bIns="0" rIns="0">
            <a:spAutoFit/>
          </a:bodyPr>
          <a:lstStyle/>
          <a:p>
            <a:pPr algn="ctr">
              <a:lnSpc>
                <a:spcPts val="6135"/>
              </a:lnSpc>
              <a:spcBef>
                <a:spcPct val="0"/>
              </a:spcBef>
            </a:pPr>
            <a:r>
              <a:rPr lang="en-US" sz="5199" spc="-228">
                <a:solidFill>
                  <a:srgbClr val="FFFFFF"/>
                </a:solidFill>
                <a:latin typeface="IreneFlorentina"/>
                <a:ea typeface="IreneFlorentina"/>
                <a:cs typeface="IreneFlorentina"/>
                <a:sym typeface="IreneFlorentina"/>
              </a:rPr>
              <a:t>Bible Story: Faith is Like a Seed</a:t>
            </a:r>
          </a:p>
        </p:txBody>
      </p:sp>
      <p:sp>
        <p:nvSpPr>
          <p:cNvPr name="TextBox 18" id="18"/>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19" id="19"/>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sp>
        <p:nvSpPr>
          <p:cNvPr name="Freeform 3" id="3"/>
          <p:cNvSpPr/>
          <p:nvPr/>
        </p:nvSpPr>
        <p:spPr>
          <a:xfrm flipH="false" flipV="false" rot="0">
            <a:off x="11417419" y="3485909"/>
            <a:ext cx="6589227" cy="2420044"/>
          </a:xfrm>
          <a:custGeom>
            <a:avLst/>
            <a:gdLst/>
            <a:ahLst/>
            <a:cxnLst/>
            <a:rect r="r" b="b" t="t" l="l"/>
            <a:pathLst>
              <a:path h="2420044" w="6589227">
                <a:moveTo>
                  <a:pt x="0" y="0"/>
                </a:moveTo>
                <a:lnTo>
                  <a:pt x="6589228" y="0"/>
                </a:lnTo>
                <a:lnTo>
                  <a:pt x="6589228" y="2420043"/>
                </a:lnTo>
                <a:lnTo>
                  <a:pt x="0" y="242004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1661434">
            <a:off x="1251795" y="9676768"/>
            <a:ext cx="2276917" cy="583719"/>
          </a:xfrm>
          <a:custGeom>
            <a:avLst/>
            <a:gdLst/>
            <a:ahLst/>
            <a:cxnLst/>
            <a:rect r="r" b="b" t="t" l="l"/>
            <a:pathLst>
              <a:path h="583719" w="2276917">
                <a:moveTo>
                  <a:pt x="0" y="0"/>
                </a:moveTo>
                <a:lnTo>
                  <a:pt x="2276916" y="0"/>
                </a:lnTo>
                <a:lnTo>
                  <a:pt x="2276916" y="583719"/>
                </a:lnTo>
                <a:lnTo>
                  <a:pt x="0" y="58371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2259169">
            <a:off x="17358006" y="5644806"/>
            <a:ext cx="948055" cy="522292"/>
          </a:xfrm>
          <a:custGeom>
            <a:avLst/>
            <a:gdLst/>
            <a:ahLst/>
            <a:cxnLst/>
            <a:rect r="r" b="b" t="t" l="l"/>
            <a:pathLst>
              <a:path h="522292" w="948055">
                <a:moveTo>
                  <a:pt x="0" y="0"/>
                </a:moveTo>
                <a:lnTo>
                  <a:pt x="948055" y="0"/>
                </a:lnTo>
                <a:lnTo>
                  <a:pt x="948055" y="522292"/>
                </a:lnTo>
                <a:lnTo>
                  <a:pt x="0" y="52229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6" id="6"/>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7" id="7"/>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8" id="8"/>
          <p:cNvSpPr txBox="true"/>
          <p:nvPr/>
        </p:nvSpPr>
        <p:spPr>
          <a:xfrm rot="0">
            <a:off x="11796642" y="3975713"/>
            <a:ext cx="5476500" cy="1411859"/>
          </a:xfrm>
          <a:prstGeom prst="rect">
            <a:avLst/>
          </a:prstGeom>
        </p:spPr>
        <p:txBody>
          <a:bodyPr anchor="t" rtlCol="false" tIns="0" lIns="0" bIns="0" rIns="0">
            <a:spAutoFit/>
          </a:bodyPr>
          <a:lstStyle/>
          <a:p>
            <a:pPr algn="ctr">
              <a:lnSpc>
                <a:spcPts val="5427"/>
              </a:lnSpc>
            </a:pPr>
            <a:r>
              <a:rPr lang="en-US" sz="4599" spc="-202">
                <a:solidFill>
                  <a:srgbClr val="7B6453"/>
                </a:solidFill>
                <a:latin typeface="IreneFlorentina"/>
                <a:ea typeface="IreneFlorentina"/>
                <a:cs typeface="IreneFlorentina"/>
                <a:sym typeface="IreneFlorentina"/>
              </a:rPr>
              <a:t>How can we show faith?</a:t>
            </a:r>
          </a:p>
        </p:txBody>
      </p:sp>
      <p:sp>
        <p:nvSpPr>
          <p:cNvPr name="TextBox 9" id="9"/>
          <p:cNvSpPr txBox="true"/>
          <p:nvPr/>
        </p:nvSpPr>
        <p:spPr>
          <a:xfrm rot="0">
            <a:off x="745739" y="4866699"/>
            <a:ext cx="9466362" cy="1028700"/>
          </a:xfrm>
          <a:prstGeom prst="rect">
            <a:avLst/>
          </a:prstGeom>
        </p:spPr>
        <p:txBody>
          <a:bodyPr anchor="t" rtlCol="false" tIns="0" lIns="0" bIns="0" rIns="0">
            <a:spAutoFit/>
          </a:bodyPr>
          <a:lstStyle/>
          <a:p>
            <a:pPr algn="ctr">
              <a:lnSpc>
                <a:spcPts val="7670"/>
              </a:lnSpc>
              <a:spcBef>
                <a:spcPct val="0"/>
              </a:spcBef>
            </a:pPr>
            <a:r>
              <a:rPr lang="en-US" sz="6392" u="sng">
                <a:solidFill>
                  <a:srgbClr val="000000"/>
                </a:solidFill>
                <a:latin typeface="IreneFlorentina"/>
                <a:ea typeface="IreneFlorentina"/>
                <a:cs typeface="IreneFlorentina"/>
                <a:sym typeface="IreneFlorentina"/>
                <a:hlinkClick r:id="rId12" tooltip="https://drive.google.com/file/d/1Z6V6biCNHcl-6pV06b3NvND3ocqE6fK3/view?usp=share_link"/>
              </a:rPr>
              <a:t>Click to View Video</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sp>
        <p:nvSpPr>
          <p:cNvPr name="TextBox 3" id="3"/>
          <p:cNvSpPr txBox="true"/>
          <p:nvPr/>
        </p:nvSpPr>
        <p:spPr>
          <a:xfrm rot="0">
            <a:off x="1993816" y="4334393"/>
            <a:ext cx="5217757" cy="1083310"/>
          </a:xfrm>
          <a:prstGeom prst="rect">
            <a:avLst/>
          </a:prstGeom>
        </p:spPr>
        <p:txBody>
          <a:bodyPr anchor="t" rtlCol="false" tIns="0" lIns="0" bIns="0" rIns="0">
            <a:spAutoFit/>
          </a:bodyPr>
          <a:lstStyle/>
          <a:p>
            <a:pPr algn="l">
              <a:lnSpc>
                <a:spcPts val="8539"/>
              </a:lnSpc>
            </a:pPr>
            <a:r>
              <a:rPr lang="en-US" sz="6099">
                <a:solidFill>
                  <a:srgbClr val="000000"/>
                </a:solidFill>
                <a:latin typeface="IreneFlorentina"/>
                <a:ea typeface="IreneFlorentina"/>
                <a:cs typeface="IreneFlorentina"/>
                <a:sym typeface="IreneFlorentina"/>
              </a:rPr>
              <a:t>Faith Walk</a:t>
            </a:r>
          </a:p>
        </p:txBody>
      </p:sp>
      <p:grpSp>
        <p:nvGrpSpPr>
          <p:cNvPr name="Group 4" id="4"/>
          <p:cNvGrpSpPr/>
          <p:nvPr/>
        </p:nvGrpSpPr>
        <p:grpSpPr>
          <a:xfrm rot="0">
            <a:off x="9144000" y="1028700"/>
            <a:ext cx="8602579" cy="8602579"/>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4998" y="0"/>
                  </a:moveTo>
                  <a:lnTo>
                    <a:pt x="767802" y="0"/>
                  </a:lnTo>
                  <a:cubicBezTo>
                    <a:pt x="779736" y="0"/>
                    <a:pt x="791182" y="4741"/>
                    <a:pt x="799620" y="13180"/>
                  </a:cubicBezTo>
                  <a:cubicBezTo>
                    <a:pt x="808059" y="21618"/>
                    <a:pt x="812800" y="33064"/>
                    <a:pt x="812800" y="44998"/>
                  </a:cubicBezTo>
                  <a:lnTo>
                    <a:pt x="812800" y="767802"/>
                  </a:lnTo>
                  <a:cubicBezTo>
                    <a:pt x="812800" y="779736"/>
                    <a:pt x="808059" y="791182"/>
                    <a:pt x="799620" y="799620"/>
                  </a:cubicBezTo>
                  <a:cubicBezTo>
                    <a:pt x="791182" y="808059"/>
                    <a:pt x="779736" y="812800"/>
                    <a:pt x="767802" y="812800"/>
                  </a:cubicBezTo>
                  <a:lnTo>
                    <a:pt x="44998" y="812800"/>
                  </a:lnTo>
                  <a:cubicBezTo>
                    <a:pt x="33064" y="812800"/>
                    <a:pt x="21618" y="808059"/>
                    <a:pt x="13180" y="799620"/>
                  </a:cubicBezTo>
                  <a:cubicBezTo>
                    <a:pt x="4741" y="791182"/>
                    <a:pt x="0" y="779736"/>
                    <a:pt x="0" y="767802"/>
                  </a:cubicBezTo>
                  <a:lnTo>
                    <a:pt x="0" y="44998"/>
                  </a:lnTo>
                  <a:cubicBezTo>
                    <a:pt x="0" y="33064"/>
                    <a:pt x="4741" y="21618"/>
                    <a:pt x="13180" y="13180"/>
                  </a:cubicBezTo>
                  <a:cubicBezTo>
                    <a:pt x="21618" y="4741"/>
                    <a:pt x="33064" y="0"/>
                    <a:pt x="44998" y="0"/>
                  </a:cubicBezTo>
                  <a:close/>
                </a:path>
              </a:pathLst>
            </a:custGeom>
            <a:blipFill>
              <a:blip r:embed="rId4"/>
              <a:stretch>
                <a:fillRect l="0" t="0" r="0" b="0"/>
              </a:stretch>
            </a:blipFill>
          </p:spPr>
        </p:sp>
      </p:grpSp>
      <p:sp>
        <p:nvSpPr>
          <p:cNvPr name="TextBox 6" id="6"/>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7" id="7"/>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sp>
        <p:nvSpPr>
          <p:cNvPr name="Freeform 3" id="3"/>
          <p:cNvSpPr/>
          <p:nvPr/>
        </p:nvSpPr>
        <p:spPr>
          <a:xfrm flipH="false" flipV="false" rot="0">
            <a:off x="487278" y="3402506"/>
            <a:ext cx="5681846" cy="1051142"/>
          </a:xfrm>
          <a:custGeom>
            <a:avLst/>
            <a:gdLst/>
            <a:ahLst/>
            <a:cxnLst/>
            <a:rect r="r" b="b" t="t" l="l"/>
            <a:pathLst>
              <a:path h="1051142" w="5681846">
                <a:moveTo>
                  <a:pt x="0" y="0"/>
                </a:moveTo>
                <a:lnTo>
                  <a:pt x="5681847" y="0"/>
                </a:lnTo>
                <a:lnTo>
                  <a:pt x="5681847" y="1051141"/>
                </a:lnTo>
                <a:lnTo>
                  <a:pt x="0" y="105114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6324476" y="3402506"/>
            <a:ext cx="5681846" cy="1051142"/>
          </a:xfrm>
          <a:custGeom>
            <a:avLst/>
            <a:gdLst/>
            <a:ahLst/>
            <a:cxnLst/>
            <a:rect r="r" b="b" t="t" l="l"/>
            <a:pathLst>
              <a:path h="1051142" w="5681846">
                <a:moveTo>
                  <a:pt x="0" y="0"/>
                </a:moveTo>
                <a:lnTo>
                  <a:pt x="5681846" y="0"/>
                </a:lnTo>
                <a:lnTo>
                  <a:pt x="5681846" y="1051141"/>
                </a:lnTo>
                <a:lnTo>
                  <a:pt x="0" y="105114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2463522" y="3476040"/>
            <a:ext cx="5154978" cy="953671"/>
          </a:xfrm>
          <a:custGeom>
            <a:avLst/>
            <a:gdLst/>
            <a:ahLst/>
            <a:cxnLst/>
            <a:rect r="r" b="b" t="t" l="l"/>
            <a:pathLst>
              <a:path h="953671" w="5154978">
                <a:moveTo>
                  <a:pt x="0" y="0"/>
                </a:moveTo>
                <a:lnTo>
                  <a:pt x="5154978" y="0"/>
                </a:lnTo>
                <a:lnTo>
                  <a:pt x="5154978" y="953671"/>
                </a:lnTo>
                <a:lnTo>
                  <a:pt x="0" y="95367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6" id="6"/>
          <p:cNvGrpSpPr/>
          <p:nvPr/>
        </p:nvGrpSpPr>
        <p:grpSpPr>
          <a:xfrm rot="5400000">
            <a:off x="6909308" y="4590154"/>
            <a:ext cx="4469384" cy="4866907"/>
            <a:chOff x="0" y="0"/>
            <a:chExt cx="1272668" cy="1385864"/>
          </a:xfrm>
        </p:grpSpPr>
        <p:sp>
          <p:nvSpPr>
            <p:cNvPr name="Freeform 7" id="7"/>
            <p:cNvSpPr/>
            <p:nvPr/>
          </p:nvSpPr>
          <p:spPr>
            <a:xfrm flipH="false" flipV="false" rot="0">
              <a:off x="0" y="0"/>
              <a:ext cx="1272668" cy="1385864"/>
            </a:xfrm>
            <a:custGeom>
              <a:avLst/>
              <a:gdLst/>
              <a:ahLst/>
              <a:cxnLst/>
              <a:rect r="r" b="b" t="t" l="l"/>
              <a:pathLst>
                <a:path h="1385864" w="1272668">
                  <a:moveTo>
                    <a:pt x="1148208" y="1385864"/>
                  </a:moveTo>
                  <a:lnTo>
                    <a:pt x="124460" y="1385864"/>
                  </a:lnTo>
                  <a:cubicBezTo>
                    <a:pt x="55880" y="1385864"/>
                    <a:pt x="0" y="1329984"/>
                    <a:pt x="0" y="1261404"/>
                  </a:cubicBezTo>
                  <a:lnTo>
                    <a:pt x="0" y="124460"/>
                  </a:lnTo>
                  <a:cubicBezTo>
                    <a:pt x="0" y="55880"/>
                    <a:pt x="55880" y="0"/>
                    <a:pt x="124460" y="0"/>
                  </a:cubicBezTo>
                  <a:lnTo>
                    <a:pt x="1148208" y="0"/>
                  </a:lnTo>
                  <a:cubicBezTo>
                    <a:pt x="1216788" y="0"/>
                    <a:pt x="1272668" y="55880"/>
                    <a:pt x="1272668" y="124460"/>
                  </a:cubicBezTo>
                  <a:lnTo>
                    <a:pt x="1272668" y="1261404"/>
                  </a:lnTo>
                  <a:cubicBezTo>
                    <a:pt x="1272668" y="1329984"/>
                    <a:pt x="1216788" y="1385864"/>
                    <a:pt x="1148208" y="1385864"/>
                  </a:cubicBezTo>
                  <a:close/>
                </a:path>
              </a:pathLst>
            </a:custGeom>
            <a:solidFill>
              <a:srgbClr val="FDE5BE"/>
            </a:solidFill>
          </p:spPr>
        </p:sp>
      </p:grpSp>
      <p:grpSp>
        <p:nvGrpSpPr>
          <p:cNvPr name="Group 8" id="8"/>
          <p:cNvGrpSpPr/>
          <p:nvPr/>
        </p:nvGrpSpPr>
        <p:grpSpPr>
          <a:xfrm rot="5400000">
            <a:off x="12794503" y="4590154"/>
            <a:ext cx="4469384" cy="4866907"/>
            <a:chOff x="0" y="0"/>
            <a:chExt cx="1272668" cy="1385864"/>
          </a:xfrm>
        </p:grpSpPr>
        <p:sp>
          <p:nvSpPr>
            <p:cNvPr name="Freeform 9" id="9"/>
            <p:cNvSpPr/>
            <p:nvPr/>
          </p:nvSpPr>
          <p:spPr>
            <a:xfrm flipH="false" flipV="false" rot="0">
              <a:off x="0" y="0"/>
              <a:ext cx="1272668" cy="1385864"/>
            </a:xfrm>
            <a:custGeom>
              <a:avLst/>
              <a:gdLst/>
              <a:ahLst/>
              <a:cxnLst/>
              <a:rect r="r" b="b" t="t" l="l"/>
              <a:pathLst>
                <a:path h="1385864" w="1272668">
                  <a:moveTo>
                    <a:pt x="1148208" y="1385864"/>
                  </a:moveTo>
                  <a:lnTo>
                    <a:pt x="124460" y="1385864"/>
                  </a:lnTo>
                  <a:cubicBezTo>
                    <a:pt x="55880" y="1385864"/>
                    <a:pt x="0" y="1329984"/>
                    <a:pt x="0" y="1261404"/>
                  </a:cubicBezTo>
                  <a:lnTo>
                    <a:pt x="0" y="124460"/>
                  </a:lnTo>
                  <a:cubicBezTo>
                    <a:pt x="0" y="55880"/>
                    <a:pt x="55880" y="0"/>
                    <a:pt x="124460" y="0"/>
                  </a:cubicBezTo>
                  <a:lnTo>
                    <a:pt x="1148208" y="0"/>
                  </a:lnTo>
                  <a:cubicBezTo>
                    <a:pt x="1216788" y="0"/>
                    <a:pt x="1272668" y="55880"/>
                    <a:pt x="1272668" y="124460"/>
                  </a:cubicBezTo>
                  <a:lnTo>
                    <a:pt x="1272668" y="1261404"/>
                  </a:lnTo>
                  <a:cubicBezTo>
                    <a:pt x="1272668" y="1329984"/>
                    <a:pt x="1216788" y="1385864"/>
                    <a:pt x="1148208" y="1385864"/>
                  </a:cubicBezTo>
                  <a:close/>
                </a:path>
              </a:pathLst>
            </a:custGeom>
            <a:solidFill>
              <a:srgbClr val="FFE0CE"/>
            </a:solidFill>
          </p:spPr>
        </p:sp>
      </p:grpSp>
      <p:grpSp>
        <p:nvGrpSpPr>
          <p:cNvPr name="Group 10" id="10"/>
          <p:cNvGrpSpPr/>
          <p:nvPr/>
        </p:nvGrpSpPr>
        <p:grpSpPr>
          <a:xfrm rot="5400000">
            <a:off x="1066912" y="4590154"/>
            <a:ext cx="4469384" cy="4866907"/>
            <a:chOff x="0" y="0"/>
            <a:chExt cx="1272668" cy="1385864"/>
          </a:xfrm>
        </p:grpSpPr>
        <p:sp>
          <p:nvSpPr>
            <p:cNvPr name="Freeform 11" id="11"/>
            <p:cNvSpPr/>
            <p:nvPr/>
          </p:nvSpPr>
          <p:spPr>
            <a:xfrm flipH="false" flipV="false" rot="0">
              <a:off x="0" y="0"/>
              <a:ext cx="1272668" cy="1385864"/>
            </a:xfrm>
            <a:custGeom>
              <a:avLst/>
              <a:gdLst/>
              <a:ahLst/>
              <a:cxnLst/>
              <a:rect r="r" b="b" t="t" l="l"/>
              <a:pathLst>
                <a:path h="1385864" w="1272668">
                  <a:moveTo>
                    <a:pt x="1148208" y="1385864"/>
                  </a:moveTo>
                  <a:lnTo>
                    <a:pt x="124460" y="1385864"/>
                  </a:lnTo>
                  <a:cubicBezTo>
                    <a:pt x="55880" y="1385864"/>
                    <a:pt x="0" y="1329984"/>
                    <a:pt x="0" y="1261404"/>
                  </a:cubicBezTo>
                  <a:lnTo>
                    <a:pt x="0" y="124460"/>
                  </a:lnTo>
                  <a:cubicBezTo>
                    <a:pt x="0" y="55880"/>
                    <a:pt x="55880" y="0"/>
                    <a:pt x="124460" y="0"/>
                  </a:cubicBezTo>
                  <a:lnTo>
                    <a:pt x="1148208" y="0"/>
                  </a:lnTo>
                  <a:cubicBezTo>
                    <a:pt x="1216788" y="0"/>
                    <a:pt x="1272668" y="55880"/>
                    <a:pt x="1272668" y="124460"/>
                  </a:cubicBezTo>
                  <a:lnTo>
                    <a:pt x="1272668" y="1261404"/>
                  </a:lnTo>
                  <a:cubicBezTo>
                    <a:pt x="1272668" y="1329984"/>
                    <a:pt x="1216788" y="1385864"/>
                    <a:pt x="1148208" y="1385864"/>
                  </a:cubicBezTo>
                  <a:close/>
                </a:path>
              </a:pathLst>
            </a:custGeom>
            <a:solidFill>
              <a:srgbClr val="E6F4AD"/>
            </a:solidFill>
          </p:spPr>
        </p:sp>
      </p:grpSp>
      <p:sp>
        <p:nvSpPr>
          <p:cNvPr name="TextBox 12" id="12"/>
          <p:cNvSpPr txBox="true"/>
          <p:nvPr/>
        </p:nvSpPr>
        <p:spPr>
          <a:xfrm rot="0">
            <a:off x="3621978" y="1227234"/>
            <a:ext cx="11044045" cy="1015619"/>
          </a:xfrm>
          <a:prstGeom prst="rect">
            <a:avLst/>
          </a:prstGeom>
        </p:spPr>
        <p:txBody>
          <a:bodyPr anchor="t" rtlCol="false" tIns="0" lIns="0" bIns="0" rIns="0">
            <a:spAutoFit/>
          </a:bodyPr>
          <a:lstStyle/>
          <a:p>
            <a:pPr algn="ctr">
              <a:lnSpc>
                <a:spcPts val="7888"/>
              </a:lnSpc>
            </a:pPr>
            <a:r>
              <a:rPr lang="en-US" sz="6800" spc="414">
                <a:solidFill>
                  <a:srgbClr val="1287D6"/>
                </a:solidFill>
                <a:latin typeface="Lazydog"/>
                <a:ea typeface="Lazydog"/>
                <a:cs typeface="Lazydog"/>
                <a:sym typeface="Lazydog"/>
              </a:rPr>
              <a:t>Take-home invitation</a:t>
            </a:r>
          </a:p>
        </p:txBody>
      </p:sp>
      <p:sp>
        <p:nvSpPr>
          <p:cNvPr name="TextBox 13" id="13"/>
          <p:cNvSpPr txBox="true"/>
          <p:nvPr/>
        </p:nvSpPr>
        <p:spPr>
          <a:xfrm rot="0">
            <a:off x="1370195" y="3752254"/>
            <a:ext cx="3862818" cy="503428"/>
          </a:xfrm>
          <a:prstGeom prst="rect">
            <a:avLst/>
          </a:prstGeom>
        </p:spPr>
        <p:txBody>
          <a:bodyPr anchor="t" rtlCol="false" tIns="0" lIns="0" bIns="0" rIns="0">
            <a:spAutoFit/>
          </a:bodyPr>
          <a:lstStyle/>
          <a:p>
            <a:pPr algn="ctr">
              <a:lnSpc>
                <a:spcPts val="3775"/>
              </a:lnSpc>
            </a:pPr>
            <a:r>
              <a:rPr lang="en-US" sz="3199" spc="-140">
                <a:solidFill>
                  <a:srgbClr val="FDF9DE"/>
                </a:solidFill>
                <a:latin typeface="IreneFlorentina"/>
                <a:ea typeface="IreneFlorentina"/>
                <a:cs typeface="IreneFlorentina"/>
                <a:sym typeface="IreneFlorentina"/>
              </a:rPr>
              <a:t>Be brave</a:t>
            </a:r>
          </a:p>
        </p:txBody>
      </p:sp>
      <p:sp>
        <p:nvSpPr>
          <p:cNvPr name="TextBox 14" id="14"/>
          <p:cNvSpPr txBox="true"/>
          <p:nvPr/>
        </p:nvSpPr>
        <p:spPr>
          <a:xfrm rot="0">
            <a:off x="6623172" y="3703867"/>
            <a:ext cx="4793732" cy="503428"/>
          </a:xfrm>
          <a:prstGeom prst="rect">
            <a:avLst/>
          </a:prstGeom>
        </p:spPr>
        <p:txBody>
          <a:bodyPr anchor="t" rtlCol="false" tIns="0" lIns="0" bIns="0" rIns="0">
            <a:spAutoFit/>
          </a:bodyPr>
          <a:lstStyle/>
          <a:p>
            <a:pPr algn="ctr">
              <a:lnSpc>
                <a:spcPts val="3776"/>
              </a:lnSpc>
            </a:pPr>
            <a:r>
              <a:rPr lang="en-US" sz="3200" spc="-140">
                <a:solidFill>
                  <a:srgbClr val="FDF9DE"/>
                </a:solidFill>
                <a:latin typeface="IreneFlorentina"/>
                <a:ea typeface="IreneFlorentina"/>
                <a:cs typeface="IreneFlorentina"/>
                <a:sym typeface="IreneFlorentina"/>
              </a:rPr>
              <a:t>Talk about faith</a:t>
            </a:r>
          </a:p>
        </p:txBody>
      </p:sp>
      <p:sp>
        <p:nvSpPr>
          <p:cNvPr name="TextBox 15" id="15"/>
          <p:cNvSpPr txBox="true"/>
          <p:nvPr/>
        </p:nvSpPr>
        <p:spPr>
          <a:xfrm rot="0">
            <a:off x="12597364" y="3703867"/>
            <a:ext cx="4887295" cy="503428"/>
          </a:xfrm>
          <a:prstGeom prst="rect">
            <a:avLst/>
          </a:prstGeom>
        </p:spPr>
        <p:txBody>
          <a:bodyPr anchor="t" rtlCol="false" tIns="0" lIns="0" bIns="0" rIns="0">
            <a:spAutoFit/>
          </a:bodyPr>
          <a:lstStyle/>
          <a:p>
            <a:pPr algn="ctr">
              <a:lnSpc>
                <a:spcPts val="3776"/>
              </a:lnSpc>
            </a:pPr>
            <a:r>
              <a:rPr lang="en-US" sz="3200" spc="-140">
                <a:solidFill>
                  <a:srgbClr val="FDF9DE"/>
                </a:solidFill>
                <a:latin typeface="IreneFlorentina"/>
                <a:ea typeface="IreneFlorentina"/>
                <a:cs typeface="IreneFlorentina"/>
                <a:sym typeface="IreneFlorentina"/>
              </a:rPr>
              <a:t>Talk to God</a:t>
            </a:r>
          </a:p>
        </p:txBody>
      </p:sp>
      <p:sp>
        <p:nvSpPr>
          <p:cNvPr name="TextBox 16" id="16"/>
          <p:cNvSpPr txBox="true"/>
          <p:nvPr/>
        </p:nvSpPr>
        <p:spPr>
          <a:xfrm rot="0">
            <a:off x="1624758" y="6095873"/>
            <a:ext cx="3406886" cy="1936309"/>
          </a:xfrm>
          <a:prstGeom prst="rect">
            <a:avLst/>
          </a:prstGeom>
        </p:spPr>
        <p:txBody>
          <a:bodyPr anchor="t" rtlCol="false" tIns="0" lIns="0" bIns="0" rIns="0">
            <a:spAutoFit/>
          </a:bodyPr>
          <a:lstStyle/>
          <a:p>
            <a:pPr algn="l">
              <a:lnSpc>
                <a:spcPts val="3755"/>
              </a:lnSpc>
              <a:spcBef>
                <a:spcPct val="0"/>
              </a:spcBef>
            </a:pPr>
            <a:r>
              <a:rPr lang="en-US" sz="3182" spc="-140">
                <a:solidFill>
                  <a:srgbClr val="2DB189"/>
                </a:solidFill>
                <a:latin typeface="IreneFlorentina"/>
                <a:ea typeface="IreneFlorentina"/>
                <a:cs typeface="IreneFlorentina"/>
                <a:sym typeface="IreneFlorentina"/>
              </a:rPr>
              <a:t>Try something new. Trust that God will help you.</a:t>
            </a:r>
          </a:p>
        </p:txBody>
      </p:sp>
      <p:sp>
        <p:nvSpPr>
          <p:cNvPr name="TextBox 17" id="17"/>
          <p:cNvSpPr txBox="true"/>
          <p:nvPr/>
        </p:nvSpPr>
        <p:spPr>
          <a:xfrm rot="0">
            <a:off x="7219181" y="6105398"/>
            <a:ext cx="3892437" cy="1817370"/>
          </a:xfrm>
          <a:prstGeom prst="rect">
            <a:avLst/>
          </a:prstGeom>
        </p:spPr>
        <p:txBody>
          <a:bodyPr anchor="t" rtlCol="false" tIns="0" lIns="0" bIns="0" rIns="0">
            <a:spAutoFit/>
          </a:bodyPr>
          <a:lstStyle/>
          <a:p>
            <a:pPr algn="l">
              <a:lnSpc>
                <a:spcPts val="3540"/>
              </a:lnSpc>
              <a:spcBef>
                <a:spcPct val="0"/>
              </a:spcBef>
            </a:pPr>
            <a:r>
              <a:rPr lang="en-US" sz="3000" spc="-131">
                <a:solidFill>
                  <a:srgbClr val="EFA54F"/>
                </a:solidFill>
                <a:latin typeface="IreneFlorentina"/>
                <a:ea typeface="IreneFlorentina"/>
                <a:cs typeface="IreneFlorentina"/>
                <a:sym typeface="IreneFlorentina"/>
              </a:rPr>
              <a:t>Share something you learned about God with your family.</a:t>
            </a:r>
          </a:p>
        </p:txBody>
      </p:sp>
      <p:sp>
        <p:nvSpPr>
          <p:cNvPr name="TextBox 18" id="18"/>
          <p:cNvSpPr txBox="true"/>
          <p:nvPr/>
        </p:nvSpPr>
        <p:spPr>
          <a:xfrm rot="0">
            <a:off x="13458536" y="6082422"/>
            <a:ext cx="3672781" cy="1817370"/>
          </a:xfrm>
          <a:prstGeom prst="rect">
            <a:avLst/>
          </a:prstGeom>
        </p:spPr>
        <p:txBody>
          <a:bodyPr anchor="t" rtlCol="false" tIns="0" lIns="0" bIns="0" rIns="0">
            <a:spAutoFit/>
          </a:bodyPr>
          <a:lstStyle/>
          <a:p>
            <a:pPr algn="l">
              <a:lnSpc>
                <a:spcPts val="3540"/>
              </a:lnSpc>
              <a:spcBef>
                <a:spcPct val="0"/>
              </a:spcBef>
            </a:pPr>
            <a:r>
              <a:rPr lang="en-US" sz="3000" spc="-131">
                <a:solidFill>
                  <a:srgbClr val="F9705A"/>
                </a:solidFill>
                <a:latin typeface="IreneFlorentina"/>
                <a:ea typeface="IreneFlorentina"/>
                <a:cs typeface="IreneFlorentina"/>
                <a:sym typeface="IreneFlorentina"/>
              </a:rPr>
              <a:t>Say a prayer to thank God for something in your life.</a:t>
            </a:r>
          </a:p>
        </p:txBody>
      </p:sp>
      <p:sp>
        <p:nvSpPr>
          <p:cNvPr name="Freeform 19" id="19"/>
          <p:cNvSpPr/>
          <p:nvPr/>
        </p:nvSpPr>
        <p:spPr>
          <a:xfrm flipH="false" flipV="false" rot="0">
            <a:off x="14545747" y="1323814"/>
            <a:ext cx="749180" cy="803410"/>
          </a:xfrm>
          <a:custGeom>
            <a:avLst/>
            <a:gdLst/>
            <a:ahLst/>
            <a:cxnLst/>
            <a:rect r="r" b="b" t="t" l="l"/>
            <a:pathLst>
              <a:path h="803410" w="749180">
                <a:moveTo>
                  <a:pt x="0" y="0"/>
                </a:moveTo>
                <a:lnTo>
                  <a:pt x="749180" y="0"/>
                </a:lnTo>
                <a:lnTo>
                  <a:pt x="749180" y="803409"/>
                </a:lnTo>
                <a:lnTo>
                  <a:pt x="0" y="8034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0" id="20"/>
          <p:cNvSpPr/>
          <p:nvPr/>
        </p:nvSpPr>
        <p:spPr>
          <a:xfrm flipH="false" flipV="false" rot="0">
            <a:off x="3075987" y="1323814"/>
            <a:ext cx="749180" cy="803410"/>
          </a:xfrm>
          <a:custGeom>
            <a:avLst/>
            <a:gdLst/>
            <a:ahLst/>
            <a:cxnLst/>
            <a:rect r="r" b="b" t="t" l="l"/>
            <a:pathLst>
              <a:path h="803410" w="749180">
                <a:moveTo>
                  <a:pt x="0" y="0"/>
                </a:moveTo>
                <a:lnTo>
                  <a:pt x="749180" y="0"/>
                </a:lnTo>
                <a:lnTo>
                  <a:pt x="749180" y="803409"/>
                </a:lnTo>
                <a:lnTo>
                  <a:pt x="0" y="8034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21" id="21"/>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22" id="22"/>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301" r="0" b="-18364"/>
            </a:stretch>
          </a:blipFill>
        </p:spPr>
      </p:sp>
      <p:sp>
        <p:nvSpPr>
          <p:cNvPr name="Freeform 3" id="3"/>
          <p:cNvSpPr/>
          <p:nvPr/>
        </p:nvSpPr>
        <p:spPr>
          <a:xfrm flipH="false" flipV="false" rot="0">
            <a:off x="1374577" y="1150658"/>
            <a:ext cx="15538847" cy="7317384"/>
          </a:xfrm>
          <a:custGeom>
            <a:avLst/>
            <a:gdLst/>
            <a:ahLst/>
            <a:cxnLst/>
            <a:rect r="r" b="b" t="t" l="l"/>
            <a:pathLst>
              <a:path h="7317384" w="15538847">
                <a:moveTo>
                  <a:pt x="0" y="0"/>
                </a:moveTo>
                <a:lnTo>
                  <a:pt x="15538846" y="0"/>
                </a:lnTo>
                <a:lnTo>
                  <a:pt x="15538846" y="7317384"/>
                </a:lnTo>
                <a:lnTo>
                  <a:pt x="0" y="731738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1028700" y="2690931"/>
            <a:ext cx="15300897" cy="3411629"/>
          </a:xfrm>
          <a:prstGeom prst="rect">
            <a:avLst/>
          </a:prstGeom>
        </p:spPr>
        <p:txBody>
          <a:bodyPr anchor="t" rtlCol="false" tIns="0" lIns="0" bIns="0" rIns="0">
            <a:spAutoFit/>
          </a:bodyPr>
          <a:lstStyle/>
          <a:p>
            <a:pPr algn="ctr">
              <a:lnSpc>
                <a:spcPts val="12803"/>
              </a:lnSpc>
            </a:pPr>
            <a:r>
              <a:rPr lang="en-US" sz="12430">
                <a:solidFill>
                  <a:srgbClr val="FFF5DE"/>
                </a:solidFill>
                <a:latin typeface="IreneFlorentina"/>
                <a:ea typeface="IreneFlorentina"/>
                <a:cs typeface="IreneFlorentina"/>
                <a:sym typeface="IreneFlorentina"/>
              </a:rPr>
              <a:t>What did you learn today?</a:t>
            </a:r>
          </a:p>
        </p:txBody>
      </p:sp>
      <p:sp>
        <p:nvSpPr>
          <p:cNvPr name="Freeform 5" id="5"/>
          <p:cNvSpPr/>
          <p:nvPr/>
        </p:nvSpPr>
        <p:spPr>
          <a:xfrm flipH="false" flipV="false" rot="0">
            <a:off x="13010949" y="4707886"/>
            <a:ext cx="5460497" cy="9100828"/>
          </a:xfrm>
          <a:custGeom>
            <a:avLst/>
            <a:gdLst/>
            <a:ahLst/>
            <a:cxnLst/>
            <a:rect r="r" b="b" t="t" l="l"/>
            <a:pathLst>
              <a:path h="9100828" w="5460497">
                <a:moveTo>
                  <a:pt x="0" y="0"/>
                </a:moveTo>
                <a:lnTo>
                  <a:pt x="5460497" y="0"/>
                </a:lnTo>
                <a:lnTo>
                  <a:pt x="5460497" y="9100828"/>
                </a:lnTo>
                <a:lnTo>
                  <a:pt x="0" y="910082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7" id="7"/>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4" r="0" b="-18662"/>
            </a:stretch>
          </a:blipFill>
        </p:spPr>
      </p:sp>
      <p:sp>
        <p:nvSpPr>
          <p:cNvPr name="Freeform 3" id="3"/>
          <p:cNvSpPr/>
          <p:nvPr/>
        </p:nvSpPr>
        <p:spPr>
          <a:xfrm flipH="false" flipV="false" rot="0">
            <a:off x="5865740" y="2117160"/>
            <a:ext cx="6556520" cy="6482759"/>
          </a:xfrm>
          <a:custGeom>
            <a:avLst/>
            <a:gdLst/>
            <a:ahLst/>
            <a:cxnLst/>
            <a:rect r="r" b="b" t="t" l="l"/>
            <a:pathLst>
              <a:path h="6482759" w="6556520">
                <a:moveTo>
                  <a:pt x="0" y="0"/>
                </a:moveTo>
                <a:lnTo>
                  <a:pt x="6556520" y="0"/>
                </a:lnTo>
                <a:lnTo>
                  <a:pt x="6556520" y="6482759"/>
                </a:lnTo>
                <a:lnTo>
                  <a:pt x="0" y="648275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8719271" y="4948029"/>
            <a:ext cx="849457" cy="660453"/>
          </a:xfrm>
          <a:custGeom>
            <a:avLst/>
            <a:gdLst/>
            <a:ahLst/>
            <a:cxnLst/>
            <a:rect r="r" b="b" t="t" l="l"/>
            <a:pathLst>
              <a:path h="660453" w="849457">
                <a:moveTo>
                  <a:pt x="0" y="0"/>
                </a:moveTo>
                <a:lnTo>
                  <a:pt x="849458" y="0"/>
                </a:lnTo>
                <a:lnTo>
                  <a:pt x="849458" y="660453"/>
                </a:lnTo>
                <a:lnTo>
                  <a:pt x="0" y="66045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846906" y="8599919"/>
            <a:ext cx="1150521" cy="1316762"/>
          </a:xfrm>
          <a:custGeom>
            <a:avLst/>
            <a:gdLst/>
            <a:ahLst/>
            <a:cxnLst/>
            <a:rect r="r" b="b" t="t" l="l"/>
            <a:pathLst>
              <a:path h="1316762" w="1150521">
                <a:moveTo>
                  <a:pt x="0" y="0"/>
                </a:moveTo>
                <a:lnTo>
                  <a:pt x="1150520" y="0"/>
                </a:lnTo>
                <a:lnTo>
                  <a:pt x="1150520" y="1316762"/>
                </a:lnTo>
                <a:lnTo>
                  <a:pt x="0" y="1316762"/>
                </a:lnTo>
                <a:lnTo>
                  <a:pt x="0" y="0"/>
                </a:lnTo>
                <a:close/>
              </a:path>
            </a:pathLst>
          </a:custGeom>
          <a:blipFill>
            <a:blip r:embed="rId7"/>
            <a:stretch>
              <a:fillRect l="0" t="0" r="0" b="0"/>
            </a:stretch>
          </a:blipFill>
          <a:ln w="9525" cap="sq">
            <a:solidFill>
              <a:srgbClr val="FFFFFF"/>
            </a:solidFill>
            <a:prstDash val="solid"/>
            <a:miter/>
          </a:ln>
        </p:spPr>
      </p:sp>
      <p:sp>
        <p:nvSpPr>
          <p:cNvPr name="TextBox 6" id="6"/>
          <p:cNvSpPr txBox="true"/>
          <p:nvPr/>
        </p:nvSpPr>
        <p:spPr>
          <a:xfrm rot="0">
            <a:off x="3917164" y="416100"/>
            <a:ext cx="10453673" cy="4558919"/>
          </a:xfrm>
          <a:prstGeom prst="rect">
            <a:avLst/>
          </a:prstGeom>
        </p:spPr>
        <p:txBody>
          <a:bodyPr anchor="t" rtlCol="false" tIns="0" lIns="0" bIns="0" rIns="0">
            <a:spAutoFit/>
          </a:bodyPr>
          <a:lstStyle/>
          <a:p>
            <a:pPr algn="ctr">
              <a:lnSpc>
                <a:spcPts val="9484"/>
              </a:lnSpc>
            </a:pPr>
            <a:r>
              <a:rPr lang="en-US" b="true" sz="6774">
                <a:solidFill>
                  <a:srgbClr val="FFFFFF"/>
                </a:solidFill>
                <a:latin typeface="Proxima Nova Bold"/>
                <a:ea typeface="Proxima Nova Bold"/>
                <a:cs typeface="Proxima Nova Bold"/>
                <a:sym typeface="Proxima Nova Bold"/>
              </a:rPr>
              <a:t>LITTLE ACTS OF LOVE FOR LENT</a:t>
            </a:r>
          </a:p>
        </p:txBody>
      </p:sp>
      <p:sp>
        <p:nvSpPr>
          <p:cNvPr name="TextBox 7" id="7"/>
          <p:cNvSpPr txBox="true"/>
          <p:nvPr/>
        </p:nvSpPr>
        <p:spPr>
          <a:xfrm rot="0">
            <a:off x="5888283" y="8683307"/>
            <a:ext cx="6511433" cy="1035687"/>
          </a:xfrm>
          <a:prstGeom prst="rect">
            <a:avLst/>
          </a:prstGeom>
        </p:spPr>
        <p:txBody>
          <a:bodyPr anchor="t" rtlCol="false" tIns="0" lIns="0" bIns="0" rIns="0">
            <a:spAutoFit/>
          </a:bodyPr>
          <a:lstStyle/>
          <a:p>
            <a:pPr algn="ctr">
              <a:lnSpc>
                <a:spcPts val="8539"/>
              </a:lnSpc>
              <a:spcBef>
                <a:spcPct val="0"/>
              </a:spcBef>
            </a:pPr>
            <a:r>
              <a:rPr lang="en-US" b="true" sz="6099">
                <a:solidFill>
                  <a:srgbClr val="FFFFFF"/>
                </a:solidFill>
                <a:latin typeface="Proxima Nova Bold"/>
                <a:ea typeface="Proxima Nova Bold"/>
                <a:cs typeface="Proxima Nova Bold"/>
                <a:sym typeface="Proxima Nova Bold"/>
              </a:rPr>
              <a:t>HOPE</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FEA63"/>
        </a:solidFill>
      </p:bgPr>
    </p:bg>
    <p:spTree>
      <p:nvGrpSpPr>
        <p:cNvPr id="1" name=""/>
        <p:cNvGrpSpPr/>
        <p:nvPr/>
      </p:nvGrpSpPr>
      <p:grpSpPr>
        <a:xfrm>
          <a:off x="0" y="0"/>
          <a:ext cx="0" cy="0"/>
          <a:chOff x="0" y="0"/>
          <a:chExt cx="0" cy="0"/>
        </a:xfrm>
      </p:grpSpPr>
      <p:sp>
        <p:nvSpPr>
          <p:cNvPr name="Freeform 2" id="2"/>
          <p:cNvSpPr/>
          <p:nvPr/>
        </p:nvSpPr>
        <p:spPr>
          <a:xfrm flipH="true" flipV="false" rot="0">
            <a:off x="11241434" y="4244188"/>
            <a:ext cx="5542627" cy="8587169"/>
          </a:xfrm>
          <a:custGeom>
            <a:avLst/>
            <a:gdLst/>
            <a:ahLst/>
            <a:cxnLst/>
            <a:rect r="r" b="b" t="t" l="l"/>
            <a:pathLst>
              <a:path h="8587169" w="5542627">
                <a:moveTo>
                  <a:pt x="5542627" y="0"/>
                </a:moveTo>
                <a:lnTo>
                  <a:pt x="0" y="0"/>
                </a:lnTo>
                <a:lnTo>
                  <a:pt x="0" y="8587170"/>
                </a:lnTo>
                <a:lnTo>
                  <a:pt x="5542627" y="8587170"/>
                </a:lnTo>
                <a:lnTo>
                  <a:pt x="5542627" y="0"/>
                </a:lnTo>
                <a:close/>
              </a:path>
            </a:pathLst>
          </a:custGeom>
          <a:blipFill>
            <a:blip r:embed="rId3">
              <a:extLst>
                <a:ext uri="{96DAC541-7B7A-43D3-8B79-37D633B846F1}">
                  <asvg:svgBlip xmlns:asvg="http://schemas.microsoft.com/office/drawing/2016/SVG/main" r:embed="rId4"/>
                </a:ext>
              </a:extLst>
            </a:blip>
            <a:stretch>
              <a:fillRect l="0" t="0" r="0" b="0"/>
            </a:stretch>
          </a:blipFill>
        </p:spPr>
      </p:sp>
      <p:pic>
        <p:nvPicPr>
          <p:cNvPr name="Picture 3" id="3"/>
          <p:cNvPicPr>
            <a:picLocks noChangeAspect="true"/>
          </p:cNvPicPr>
          <p:nvPr/>
        </p:nvPicPr>
        <p:blipFill>
          <a:blip r:embed="rId5"/>
          <a:srcRect l="0" t="0" r="0" b="0"/>
          <a:stretch>
            <a:fillRect/>
          </a:stretch>
        </p:blipFill>
        <p:spPr>
          <a:xfrm flipH="false" flipV="false" rot="-9872428">
            <a:off x="11618287" y="4738661"/>
            <a:ext cx="768317" cy="924490"/>
          </a:xfrm>
          <a:prstGeom prst="rect">
            <a:avLst/>
          </a:prstGeom>
        </p:spPr>
      </p:pic>
      <p:pic>
        <p:nvPicPr>
          <p:cNvPr name="Picture 4" id="4"/>
          <p:cNvPicPr>
            <a:picLocks noChangeAspect="true"/>
          </p:cNvPicPr>
          <p:nvPr/>
        </p:nvPicPr>
        <p:blipFill>
          <a:blip r:embed="rId6"/>
          <a:srcRect l="0" t="0" r="0" b="0"/>
          <a:stretch>
            <a:fillRect/>
          </a:stretch>
        </p:blipFill>
        <p:spPr>
          <a:xfrm flipH="true" flipV="false" rot="2804242">
            <a:off x="15182895" y="3385195"/>
            <a:ext cx="1050555" cy="1050555"/>
          </a:xfrm>
          <a:prstGeom prst="rect">
            <a:avLst/>
          </a:prstGeom>
        </p:spPr>
      </p:pic>
      <p:sp>
        <p:nvSpPr>
          <p:cNvPr name="Freeform 5" id="5"/>
          <p:cNvSpPr/>
          <p:nvPr/>
        </p:nvSpPr>
        <p:spPr>
          <a:xfrm flipH="false" flipV="false" rot="0">
            <a:off x="458254" y="2344599"/>
            <a:ext cx="10056292" cy="6913701"/>
          </a:xfrm>
          <a:custGeom>
            <a:avLst/>
            <a:gdLst/>
            <a:ahLst/>
            <a:cxnLst/>
            <a:rect r="r" b="b" t="t" l="l"/>
            <a:pathLst>
              <a:path h="6913701" w="10056292">
                <a:moveTo>
                  <a:pt x="0" y="0"/>
                </a:moveTo>
                <a:lnTo>
                  <a:pt x="10056292" y="0"/>
                </a:lnTo>
                <a:lnTo>
                  <a:pt x="10056292" y="6913701"/>
                </a:lnTo>
                <a:lnTo>
                  <a:pt x="0" y="691370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6" id="6"/>
          <p:cNvSpPr txBox="true"/>
          <p:nvPr/>
        </p:nvSpPr>
        <p:spPr>
          <a:xfrm rot="0">
            <a:off x="1232871" y="3970995"/>
            <a:ext cx="8842988" cy="681990"/>
          </a:xfrm>
          <a:prstGeom prst="rect">
            <a:avLst/>
          </a:prstGeom>
        </p:spPr>
        <p:txBody>
          <a:bodyPr anchor="t" rtlCol="false" tIns="0" lIns="0" bIns="0" rIns="0">
            <a:spAutoFit/>
          </a:bodyPr>
          <a:lstStyle/>
          <a:p>
            <a:pPr algn="ctr">
              <a:lnSpc>
                <a:spcPts val="5279"/>
              </a:lnSpc>
            </a:pPr>
            <a:r>
              <a:rPr lang="en-US" sz="3999" spc="-163">
                <a:solidFill>
                  <a:srgbClr val="FFFFFF"/>
                </a:solidFill>
                <a:latin typeface="IreneFlorentina"/>
                <a:ea typeface="IreneFlorentina"/>
                <a:cs typeface="IreneFlorentina"/>
                <a:sym typeface="IreneFlorentina"/>
              </a:rPr>
              <a:t>Kindness Chain</a:t>
            </a:r>
          </a:p>
        </p:txBody>
      </p:sp>
      <p:sp>
        <p:nvSpPr>
          <p:cNvPr name="TextBox 7" id="7"/>
          <p:cNvSpPr txBox="true"/>
          <p:nvPr/>
        </p:nvSpPr>
        <p:spPr>
          <a:xfrm rot="0">
            <a:off x="1589036" y="5134231"/>
            <a:ext cx="7794729" cy="1776079"/>
          </a:xfrm>
          <a:prstGeom prst="rect">
            <a:avLst/>
          </a:prstGeom>
        </p:spPr>
        <p:txBody>
          <a:bodyPr anchor="t" rtlCol="false" tIns="0" lIns="0" bIns="0" rIns="0">
            <a:spAutoFit/>
          </a:bodyPr>
          <a:lstStyle/>
          <a:p>
            <a:pPr algn="ctr">
              <a:lnSpc>
                <a:spcPts val="4654"/>
              </a:lnSpc>
            </a:pPr>
            <a:r>
              <a:rPr lang="en-US" sz="3525" spc="-144">
                <a:solidFill>
                  <a:srgbClr val="FFFFFF"/>
                </a:solidFill>
                <a:latin typeface="IreneFlorentina"/>
                <a:ea typeface="IreneFlorentina"/>
                <a:cs typeface="IreneFlorentina"/>
                <a:sym typeface="IreneFlorentina"/>
              </a:rPr>
              <a:t>What are some small acts of love you have done this week?</a:t>
            </a:r>
          </a:p>
        </p:txBody>
      </p:sp>
      <p:sp>
        <p:nvSpPr>
          <p:cNvPr name="Freeform 8" id="8"/>
          <p:cNvSpPr/>
          <p:nvPr/>
        </p:nvSpPr>
        <p:spPr>
          <a:xfrm flipH="false" flipV="false" rot="0">
            <a:off x="0" y="-288665"/>
            <a:ext cx="7315200" cy="2267712"/>
          </a:xfrm>
          <a:custGeom>
            <a:avLst/>
            <a:gdLst/>
            <a:ahLst/>
            <a:cxnLst/>
            <a:rect r="r" b="b" t="t" l="l"/>
            <a:pathLst>
              <a:path h="2267712" w="7315200">
                <a:moveTo>
                  <a:pt x="0" y="0"/>
                </a:moveTo>
                <a:lnTo>
                  <a:pt x="7315200" y="0"/>
                </a:lnTo>
                <a:lnTo>
                  <a:pt x="7315200" y="2267712"/>
                </a:lnTo>
                <a:lnTo>
                  <a:pt x="0" y="226771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9" id="9"/>
          <p:cNvSpPr/>
          <p:nvPr/>
        </p:nvSpPr>
        <p:spPr>
          <a:xfrm flipH="false" flipV="false" rot="0">
            <a:off x="5486400" y="-264030"/>
            <a:ext cx="7315200" cy="2267712"/>
          </a:xfrm>
          <a:custGeom>
            <a:avLst/>
            <a:gdLst/>
            <a:ahLst/>
            <a:cxnLst/>
            <a:rect r="r" b="b" t="t" l="l"/>
            <a:pathLst>
              <a:path h="2267712" w="7315200">
                <a:moveTo>
                  <a:pt x="0" y="0"/>
                </a:moveTo>
                <a:lnTo>
                  <a:pt x="7315200" y="0"/>
                </a:lnTo>
                <a:lnTo>
                  <a:pt x="7315200" y="2267712"/>
                </a:lnTo>
                <a:lnTo>
                  <a:pt x="0" y="226771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10788316" y="-288665"/>
            <a:ext cx="7315200" cy="2267712"/>
          </a:xfrm>
          <a:custGeom>
            <a:avLst/>
            <a:gdLst/>
            <a:ahLst/>
            <a:cxnLst/>
            <a:rect r="r" b="b" t="t" l="l"/>
            <a:pathLst>
              <a:path h="2267712" w="7315200">
                <a:moveTo>
                  <a:pt x="0" y="0"/>
                </a:moveTo>
                <a:lnTo>
                  <a:pt x="7315200" y="0"/>
                </a:lnTo>
                <a:lnTo>
                  <a:pt x="7315200" y="2267712"/>
                </a:lnTo>
                <a:lnTo>
                  <a:pt x="0" y="226771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1" id="11"/>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12" id="12"/>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p:cSld>
    <p:bg>
      <p:bgPr>
        <a:solidFill>
          <a:srgbClr val="63C8AA"/>
        </a:solidFill>
      </p:bgPr>
    </p:bg>
    <p:spTree>
      <p:nvGrpSpPr>
        <p:cNvPr id="1" name=""/>
        <p:cNvGrpSpPr/>
        <p:nvPr/>
      </p:nvGrpSpPr>
      <p:grpSpPr>
        <a:xfrm>
          <a:off x="0" y="0"/>
          <a:ext cx="0" cy="0"/>
          <a:chOff x="0" y="0"/>
          <a:chExt cx="0" cy="0"/>
        </a:xfrm>
      </p:grpSpPr>
      <p:sp>
        <p:nvSpPr>
          <p:cNvPr name="TextBox 2" id="2"/>
          <p:cNvSpPr txBox="true"/>
          <p:nvPr/>
        </p:nvSpPr>
        <p:spPr>
          <a:xfrm rot="0">
            <a:off x="302138" y="1392047"/>
            <a:ext cx="17545231" cy="8123428"/>
          </a:xfrm>
          <a:prstGeom prst="rect">
            <a:avLst/>
          </a:prstGeom>
        </p:spPr>
        <p:txBody>
          <a:bodyPr anchor="t" rtlCol="false" tIns="0" lIns="0" bIns="0" rIns="0">
            <a:spAutoFit/>
          </a:bodyPr>
          <a:lstStyle/>
          <a:p>
            <a:pPr algn="l">
              <a:lnSpc>
                <a:spcPts val="3776"/>
              </a:lnSpc>
            </a:pPr>
            <a:r>
              <a:rPr lang="en-US" sz="3200" spc="-140">
                <a:solidFill>
                  <a:srgbClr val="000000"/>
                </a:solidFill>
                <a:latin typeface="IreneFlorentina"/>
                <a:ea typeface="IreneFlorentina"/>
                <a:cs typeface="IreneFlorentina"/>
                <a:sym typeface="IreneFlorentina"/>
              </a:rPr>
              <a:t>Each lesson follows this outline:</a:t>
            </a:r>
          </a:p>
          <a:p>
            <a:pPr algn="l" marL="690881" indent="-345440" lvl="1">
              <a:lnSpc>
                <a:spcPts val="3776"/>
              </a:lnSpc>
              <a:buAutoNum type="arabicPeriod" startAt="1"/>
            </a:pPr>
            <a:r>
              <a:rPr lang="en-US" sz="3200" spc="-140">
                <a:solidFill>
                  <a:srgbClr val="000000"/>
                </a:solidFill>
                <a:latin typeface="IreneFlorentina"/>
                <a:ea typeface="IreneFlorentina"/>
                <a:cs typeface="IreneFlorentina"/>
                <a:sym typeface="IreneFlorentina"/>
              </a:rPr>
              <a:t>Kindness chain</a:t>
            </a:r>
          </a:p>
          <a:p>
            <a:pPr algn="l" marL="690881" indent="-345440" lvl="1">
              <a:lnSpc>
                <a:spcPts val="3776"/>
              </a:lnSpc>
              <a:buAutoNum type="arabicPeriod" startAt="1"/>
            </a:pPr>
            <a:r>
              <a:rPr lang="en-US" sz="3200" spc="-140">
                <a:solidFill>
                  <a:srgbClr val="000000"/>
                </a:solidFill>
                <a:latin typeface="IreneFlorentina"/>
                <a:ea typeface="IreneFlorentina"/>
                <a:cs typeface="IreneFlorentina"/>
                <a:sym typeface="IreneFlorentina"/>
              </a:rPr>
              <a:t>Introduction to the virtue</a:t>
            </a:r>
          </a:p>
          <a:p>
            <a:pPr algn="l" marL="690881" indent="-345440" lvl="1">
              <a:lnSpc>
                <a:spcPts val="3776"/>
              </a:lnSpc>
              <a:buAutoNum type="arabicPeriod" startAt="1"/>
            </a:pPr>
            <a:r>
              <a:rPr lang="en-US" sz="3200" spc="-140">
                <a:solidFill>
                  <a:srgbClr val="000000"/>
                </a:solidFill>
                <a:latin typeface="IreneFlorentina"/>
                <a:ea typeface="IreneFlorentina"/>
                <a:cs typeface="IreneFlorentina"/>
                <a:sym typeface="IreneFlorentina"/>
              </a:rPr>
              <a:t>Bible story to teach the virtue</a:t>
            </a:r>
          </a:p>
          <a:p>
            <a:pPr algn="l" marL="690881" indent="-345440" lvl="1">
              <a:lnSpc>
                <a:spcPts val="3776"/>
              </a:lnSpc>
              <a:buAutoNum type="arabicPeriod" startAt="1"/>
            </a:pPr>
            <a:r>
              <a:rPr lang="en-US" sz="3200" spc="-140">
                <a:solidFill>
                  <a:srgbClr val="000000"/>
                </a:solidFill>
                <a:latin typeface="IreneFlorentina"/>
                <a:ea typeface="IreneFlorentina"/>
                <a:cs typeface="IreneFlorentina"/>
                <a:sym typeface="IreneFlorentina"/>
              </a:rPr>
              <a:t>Connection to Mary’s Meals</a:t>
            </a:r>
          </a:p>
          <a:p>
            <a:pPr algn="l" marL="690881" indent="-345440" lvl="1">
              <a:lnSpc>
                <a:spcPts val="3776"/>
              </a:lnSpc>
              <a:buAutoNum type="arabicPeriod" startAt="1"/>
            </a:pPr>
            <a:r>
              <a:rPr lang="en-US" sz="3200" spc="-140">
                <a:solidFill>
                  <a:srgbClr val="000000"/>
                </a:solidFill>
                <a:latin typeface="IreneFlorentina"/>
                <a:ea typeface="IreneFlorentina"/>
                <a:cs typeface="IreneFlorentina"/>
                <a:sym typeface="IreneFlorentina"/>
              </a:rPr>
              <a:t>Attention activity to practice the virtue</a:t>
            </a:r>
          </a:p>
          <a:p>
            <a:pPr algn="l" marL="690881" indent="-345440" lvl="1">
              <a:lnSpc>
                <a:spcPts val="3776"/>
              </a:lnSpc>
              <a:buAutoNum type="arabicPeriod" startAt="1"/>
            </a:pPr>
            <a:r>
              <a:rPr lang="en-US" sz="3200" spc="-140">
                <a:solidFill>
                  <a:srgbClr val="000000"/>
                </a:solidFill>
                <a:latin typeface="IreneFlorentina"/>
                <a:ea typeface="IreneFlorentina"/>
                <a:cs typeface="IreneFlorentina"/>
                <a:sym typeface="IreneFlorentina"/>
              </a:rPr>
              <a:t>Take-home invitation</a:t>
            </a:r>
          </a:p>
          <a:p>
            <a:pPr algn="l">
              <a:lnSpc>
                <a:spcPts val="3776"/>
              </a:lnSpc>
            </a:pPr>
          </a:p>
          <a:p>
            <a:pPr algn="l">
              <a:lnSpc>
                <a:spcPts val="3776"/>
              </a:lnSpc>
            </a:pPr>
            <a:r>
              <a:rPr lang="en-US" sz="3200" spc="-140">
                <a:solidFill>
                  <a:srgbClr val="000000"/>
                </a:solidFill>
                <a:latin typeface="IreneFlorentina"/>
                <a:ea typeface="IreneFlorentina"/>
                <a:cs typeface="IreneFlorentina"/>
                <a:sym typeface="IreneFlorentina"/>
              </a:rPr>
              <a:t>The slide notes include an outline of discussion points for each slide, along with projected time estimates.</a:t>
            </a:r>
          </a:p>
          <a:p>
            <a:pPr algn="l">
              <a:lnSpc>
                <a:spcPts val="3776"/>
              </a:lnSpc>
            </a:pPr>
          </a:p>
          <a:p>
            <a:pPr algn="l">
              <a:lnSpc>
                <a:spcPts val="3776"/>
              </a:lnSpc>
            </a:pPr>
            <a:r>
              <a:rPr lang="en-US" sz="3200" spc="-140">
                <a:solidFill>
                  <a:srgbClr val="000000"/>
                </a:solidFill>
                <a:latin typeface="IreneFlorentina"/>
                <a:ea typeface="IreneFlorentina"/>
                <a:cs typeface="IreneFlorentina"/>
                <a:sym typeface="IreneFlorentina"/>
              </a:rPr>
              <a:t>The lessons (with the exclusion of the introduction and reflection lessons) can be taught as a single session or spread out over the week as "daily lessons." You can choose the format that best fits your classroom needs.</a:t>
            </a:r>
          </a:p>
          <a:p>
            <a:pPr algn="l">
              <a:lnSpc>
                <a:spcPts val="3776"/>
              </a:lnSpc>
            </a:pPr>
          </a:p>
          <a:p>
            <a:pPr algn="l">
              <a:lnSpc>
                <a:spcPts val="3776"/>
              </a:lnSpc>
              <a:spcBef>
                <a:spcPct val="0"/>
              </a:spcBef>
            </a:pPr>
            <a:r>
              <a:rPr lang="en-US" sz="3200" spc="-140">
                <a:solidFill>
                  <a:srgbClr val="000000"/>
                </a:solidFill>
                <a:latin typeface="IreneFlorentina"/>
                <a:ea typeface="IreneFlorentina"/>
                <a:cs typeface="IreneFlorentina"/>
                <a:sym typeface="IreneFlorentina"/>
              </a:rPr>
              <a:t>Note that some of the lessons have options of Bible stories and activities you can do. Please adapt the lessons in ways that best fit your class.</a:t>
            </a:r>
          </a:p>
        </p:txBody>
      </p:sp>
      <p:sp>
        <p:nvSpPr>
          <p:cNvPr name="TextBox 3" id="3"/>
          <p:cNvSpPr txBox="true"/>
          <p:nvPr/>
        </p:nvSpPr>
        <p:spPr>
          <a:xfrm rot="0">
            <a:off x="440631" y="16828"/>
            <a:ext cx="17406738" cy="1295389"/>
          </a:xfrm>
          <a:prstGeom prst="rect">
            <a:avLst/>
          </a:prstGeom>
        </p:spPr>
        <p:txBody>
          <a:bodyPr anchor="t" rtlCol="false" tIns="0" lIns="0" bIns="0" rIns="0">
            <a:spAutoFit/>
          </a:bodyPr>
          <a:lstStyle/>
          <a:p>
            <a:pPr algn="ctr">
              <a:lnSpc>
                <a:spcPts val="10500"/>
              </a:lnSpc>
            </a:pPr>
            <a:r>
              <a:rPr lang="en-US" sz="7500" b="true">
                <a:solidFill>
                  <a:srgbClr val="000000"/>
                </a:solidFill>
                <a:latin typeface="Canva Sans Bold"/>
                <a:ea typeface="Canva Sans Bold"/>
                <a:cs typeface="Canva Sans Bold"/>
                <a:sym typeface="Canva Sans Bold"/>
              </a:rPr>
              <a:t>Notes for the Teacher</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603" r="0" b="-18063"/>
            </a:stretch>
          </a:blipFill>
        </p:spPr>
      </p:sp>
      <p:sp>
        <p:nvSpPr>
          <p:cNvPr name="Freeform 3" id="3"/>
          <p:cNvSpPr/>
          <p:nvPr/>
        </p:nvSpPr>
        <p:spPr>
          <a:xfrm flipH="false" flipV="false" rot="0">
            <a:off x="8609156" y="3391273"/>
            <a:ext cx="8650144" cy="3176962"/>
          </a:xfrm>
          <a:custGeom>
            <a:avLst/>
            <a:gdLst/>
            <a:ahLst/>
            <a:cxnLst/>
            <a:rect r="r" b="b" t="t" l="l"/>
            <a:pathLst>
              <a:path h="3176962" w="8650144">
                <a:moveTo>
                  <a:pt x="0" y="0"/>
                </a:moveTo>
                <a:lnTo>
                  <a:pt x="8650144" y="0"/>
                </a:lnTo>
                <a:lnTo>
                  <a:pt x="8650144" y="3176962"/>
                </a:lnTo>
                <a:lnTo>
                  <a:pt x="0" y="317696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814291">
            <a:off x="1636990" y="2316454"/>
            <a:ext cx="5884686" cy="5884686"/>
            <a:chOff x="0" y="0"/>
            <a:chExt cx="1624559" cy="1624559"/>
          </a:xfrm>
        </p:grpSpPr>
        <p:sp>
          <p:nvSpPr>
            <p:cNvPr name="Freeform 5" id="5"/>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009DDE"/>
            </a:solidFill>
          </p:spPr>
        </p:sp>
      </p:grpSp>
      <p:grpSp>
        <p:nvGrpSpPr>
          <p:cNvPr name="Group 6" id="6"/>
          <p:cNvGrpSpPr/>
          <p:nvPr/>
        </p:nvGrpSpPr>
        <p:grpSpPr>
          <a:xfrm rot="0">
            <a:off x="1636990" y="2073863"/>
            <a:ext cx="5884686" cy="5884686"/>
            <a:chOff x="0" y="0"/>
            <a:chExt cx="1624559" cy="1624559"/>
          </a:xfrm>
        </p:grpSpPr>
        <p:sp>
          <p:nvSpPr>
            <p:cNvPr name="Freeform 7" id="7"/>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grpSp>
        <p:nvGrpSpPr>
          <p:cNvPr name="Group 8" id="8"/>
          <p:cNvGrpSpPr/>
          <p:nvPr/>
        </p:nvGrpSpPr>
        <p:grpSpPr>
          <a:xfrm rot="0">
            <a:off x="2057466" y="2483417"/>
            <a:ext cx="4736075" cy="4992673"/>
            <a:chOff x="0" y="0"/>
            <a:chExt cx="812800" cy="856837"/>
          </a:xfrm>
        </p:grpSpPr>
        <p:sp>
          <p:nvSpPr>
            <p:cNvPr name="Freeform 9" id="9"/>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6"/>
              <a:stretch>
                <a:fillRect l="-41814" t="0" r="-16410" b="0"/>
              </a:stretch>
            </a:blipFill>
          </p:spPr>
        </p:sp>
      </p:grpSp>
      <p:sp>
        <p:nvSpPr>
          <p:cNvPr name="Freeform 10" id="10"/>
          <p:cNvSpPr/>
          <p:nvPr/>
        </p:nvSpPr>
        <p:spPr>
          <a:xfrm flipH="false" flipV="false" rot="-292193">
            <a:off x="3487158" y="1864832"/>
            <a:ext cx="2184351" cy="731758"/>
          </a:xfrm>
          <a:custGeom>
            <a:avLst/>
            <a:gdLst/>
            <a:ahLst/>
            <a:cxnLst/>
            <a:rect r="r" b="b" t="t" l="l"/>
            <a:pathLst>
              <a:path h="731758" w="2184351">
                <a:moveTo>
                  <a:pt x="0" y="0"/>
                </a:moveTo>
                <a:lnTo>
                  <a:pt x="2184351" y="0"/>
                </a:lnTo>
                <a:lnTo>
                  <a:pt x="2184351" y="731757"/>
                </a:lnTo>
                <a:lnTo>
                  <a:pt x="0" y="731757"/>
                </a:lnTo>
                <a:lnTo>
                  <a:pt x="0" y="0"/>
                </a:lnTo>
                <a:close/>
              </a:path>
            </a:pathLst>
          </a:custGeom>
          <a:blipFill>
            <a:blip r:embed="rId7">
              <a:alphaModFix amt="73000"/>
              <a:extLst>
                <a:ext uri="{96DAC541-7B7A-43D3-8B79-37D633B846F1}">
                  <asvg:svgBlip xmlns:asvg="http://schemas.microsoft.com/office/drawing/2016/SVG/main" r:embed="rId8"/>
                </a:ext>
              </a:extLst>
            </a:blip>
            <a:stretch>
              <a:fillRect l="0" t="0" r="0" b="0"/>
            </a:stretch>
          </a:blipFill>
        </p:spPr>
      </p:sp>
      <p:sp>
        <p:nvSpPr>
          <p:cNvPr name="TextBox 11" id="11"/>
          <p:cNvSpPr txBox="true"/>
          <p:nvPr/>
        </p:nvSpPr>
        <p:spPr>
          <a:xfrm rot="0">
            <a:off x="9389051" y="2445317"/>
            <a:ext cx="6894092" cy="822833"/>
          </a:xfrm>
          <a:prstGeom prst="rect">
            <a:avLst/>
          </a:prstGeom>
        </p:spPr>
        <p:txBody>
          <a:bodyPr anchor="t" rtlCol="false" tIns="0" lIns="0" bIns="0" rIns="0">
            <a:spAutoFit/>
          </a:bodyPr>
          <a:lstStyle/>
          <a:p>
            <a:pPr algn="ctr">
              <a:lnSpc>
                <a:spcPts val="6135"/>
              </a:lnSpc>
              <a:spcBef>
                <a:spcPct val="0"/>
              </a:spcBef>
            </a:pPr>
            <a:r>
              <a:rPr lang="en-US" sz="5199" spc="-228">
                <a:solidFill>
                  <a:srgbClr val="0098D9"/>
                </a:solidFill>
                <a:latin typeface="IreneFlorentina"/>
                <a:ea typeface="IreneFlorentina"/>
                <a:cs typeface="IreneFlorentina"/>
                <a:sym typeface="IreneFlorentina"/>
              </a:rPr>
              <a:t>What is Hope?</a:t>
            </a:r>
          </a:p>
        </p:txBody>
      </p:sp>
      <p:sp>
        <p:nvSpPr>
          <p:cNvPr name="TextBox 12" id="12"/>
          <p:cNvSpPr txBox="true"/>
          <p:nvPr/>
        </p:nvSpPr>
        <p:spPr>
          <a:xfrm rot="0">
            <a:off x="9059211" y="4130381"/>
            <a:ext cx="7553772" cy="1743075"/>
          </a:xfrm>
          <a:prstGeom prst="rect">
            <a:avLst/>
          </a:prstGeom>
        </p:spPr>
        <p:txBody>
          <a:bodyPr anchor="t" rtlCol="false" tIns="0" lIns="0" bIns="0" rIns="0">
            <a:spAutoFit/>
          </a:bodyPr>
          <a:lstStyle/>
          <a:p>
            <a:pPr algn="ctr">
              <a:lnSpc>
                <a:spcPts val="4560"/>
              </a:lnSpc>
              <a:spcBef>
                <a:spcPct val="0"/>
              </a:spcBef>
            </a:pPr>
            <a:r>
              <a:rPr lang="en-US" sz="3800" spc="87">
                <a:solidFill>
                  <a:srgbClr val="FFFFFF"/>
                </a:solidFill>
                <a:latin typeface="IreneFlorentina"/>
                <a:ea typeface="IreneFlorentina"/>
                <a:cs typeface="IreneFlorentina"/>
                <a:sym typeface="IreneFlorentina"/>
              </a:rPr>
              <a:t>Hope means trusting God and believing things will get better</a:t>
            </a:r>
          </a:p>
        </p:txBody>
      </p:sp>
      <p:sp>
        <p:nvSpPr>
          <p:cNvPr name="TextBox 13" id="13"/>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14" id="14"/>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301" r="0" b="-18364"/>
            </a:stretch>
          </a:blipFill>
        </p:spPr>
      </p:sp>
      <p:grpSp>
        <p:nvGrpSpPr>
          <p:cNvPr name="Group 3" id="3"/>
          <p:cNvGrpSpPr/>
          <p:nvPr/>
        </p:nvGrpSpPr>
        <p:grpSpPr>
          <a:xfrm rot="0">
            <a:off x="640772" y="2487283"/>
            <a:ext cx="5161187" cy="5161187"/>
            <a:chOff x="0" y="0"/>
            <a:chExt cx="1624559" cy="1624559"/>
          </a:xfrm>
        </p:grpSpPr>
        <p:sp>
          <p:nvSpPr>
            <p:cNvPr name="Freeform 4" id="4"/>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sp>
        <p:nvSpPr>
          <p:cNvPr name="Freeform 5" id="5"/>
          <p:cNvSpPr/>
          <p:nvPr/>
        </p:nvSpPr>
        <p:spPr>
          <a:xfrm flipH="false" flipV="false" rot="-292193">
            <a:off x="2264834" y="2149249"/>
            <a:ext cx="1965807" cy="658545"/>
          </a:xfrm>
          <a:custGeom>
            <a:avLst/>
            <a:gdLst/>
            <a:ahLst/>
            <a:cxnLst/>
            <a:rect r="r" b="b" t="t" l="l"/>
            <a:pathLst>
              <a:path h="658545" w="1965807">
                <a:moveTo>
                  <a:pt x="0" y="0"/>
                </a:moveTo>
                <a:lnTo>
                  <a:pt x="1965807" y="0"/>
                </a:lnTo>
                <a:lnTo>
                  <a:pt x="1965807" y="658546"/>
                </a:lnTo>
                <a:lnTo>
                  <a:pt x="0" y="658546"/>
                </a:lnTo>
                <a:lnTo>
                  <a:pt x="0" y="0"/>
                </a:lnTo>
                <a:close/>
              </a:path>
            </a:pathLst>
          </a:custGeom>
          <a:blipFill>
            <a:blip r:embed="rId4">
              <a:alphaModFix amt="73000"/>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986773" y="7753246"/>
            <a:ext cx="4642580" cy="1637919"/>
          </a:xfrm>
          <a:prstGeom prst="rect">
            <a:avLst/>
          </a:prstGeom>
        </p:spPr>
        <p:txBody>
          <a:bodyPr anchor="t" rtlCol="false" tIns="0" lIns="0" bIns="0" rIns="0">
            <a:spAutoFit/>
          </a:bodyPr>
          <a:lstStyle/>
          <a:p>
            <a:pPr algn="ctr">
              <a:lnSpc>
                <a:spcPts val="4248"/>
              </a:lnSpc>
              <a:spcBef>
                <a:spcPct val="0"/>
              </a:spcBef>
            </a:pPr>
            <a:r>
              <a:rPr lang="en-US" sz="3600">
                <a:solidFill>
                  <a:srgbClr val="FFFFFF"/>
                </a:solidFill>
                <a:latin typeface="IreneFlorentina"/>
                <a:ea typeface="IreneFlorentina"/>
                <a:cs typeface="IreneFlorentina"/>
                <a:sym typeface="IreneFlorentina"/>
              </a:rPr>
              <a:t>Noah obeyed God and built the Ark.</a:t>
            </a:r>
          </a:p>
        </p:txBody>
      </p:sp>
      <p:grpSp>
        <p:nvGrpSpPr>
          <p:cNvPr name="Group 7" id="7"/>
          <p:cNvGrpSpPr/>
          <p:nvPr/>
        </p:nvGrpSpPr>
        <p:grpSpPr>
          <a:xfrm rot="0">
            <a:off x="906471" y="2956453"/>
            <a:ext cx="4682533" cy="4414292"/>
            <a:chOff x="0" y="0"/>
            <a:chExt cx="572705" cy="539897"/>
          </a:xfrm>
        </p:grpSpPr>
        <p:sp>
          <p:nvSpPr>
            <p:cNvPr name="Freeform 8" id="8"/>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9" id="9"/>
          <p:cNvGrpSpPr/>
          <p:nvPr/>
        </p:nvGrpSpPr>
        <p:grpSpPr>
          <a:xfrm rot="0">
            <a:off x="6715204" y="2487283"/>
            <a:ext cx="5161187" cy="5161187"/>
            <a:chOff x="0" y="0"/>
            <a:chExt cx="1624559" cy="1624559"/>
          </a:xfrm>
        </p:grpSpPr>
        <p:sp>
          <p:nvSpPr>
            <p:cNvPr name="Freeform 10" id="10"/>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sp>
        <p:nvSpPr>
          <p:cNvPr name="Freeform 11" id="11"/>
          <p:cNvSpPr/>
          <p:nvPr/>
        </p:nvSpPr>
        <p:spPr>
          <a:xfrm flipH="false" flipV="false" rot="-292193">
            <a:off x="8339266" y="2149249"/>
            <a:ext cx="1965807" cy="658545"/>
          </a:xfrm>
          <a:custGeom>
            <a:avLst/>
            <a:gdLst/>
            <a:ahLst/>
            <a:cxnLst/>
            <a:rect r="r" b="b" t="t" l="l"/>
            <a:pathLst>
              <a:path h="658545" w="1965807">
                <a:moveTo>
                  <a:pt x="0" y="0"/>
                </a:moveTo>
                <a:lnTo>
                  <a:pt x="1965806" y="0"/>
                </a:lnTo>
                <a:lnTo>
                  <a:pt x="1965806" y="658546"/>
                </a:lnTo>
                <a:lnTo>
                  <a:pt x="0" y="658546"/>
                </a:lnTo>
                <a:lnTo>
                  <a:pt x="0" y="0"/>
                </a:lnTo>
                <a:close/>
              </a:path>
            </a:pathLst>
          </a:custGeom>
          <a:blipFill>
            <a:blip r:embed="rId4">
              <a:alphaModFix amt="73000"/>
              <a:extLst>
                <a:ext uri="{96DAC541-7B7A-43D3-8B79-37D633B846F1}">
                  <asvg:svgBlip xmlns:asvg="http://schemas.microsoft.com/office/drawing/2016/SVG/main" r:embed="rId5"/>
                </a:ext>
              </a:extLst>
            </a:blip>
            <a:stretch>
              <a:fillRect l="0" t="0" r="0" b="0"/>
            </a:stretch>
          </a:blipFill>
        </p:spPr>
      </p:sp>
      <p:grpSp>
        <p:nvGrpSpPr>
          <p:cNvPr name="Group 12" id="12"/>
          <p:cNvGrpSpPr/>
          <p:nvPr/>
        </p:nvGrpSpPr>
        <p:grpSpPr>
          <a:xfrm rot="0">
            <a:off x="6980902" y="2956453"/>
            <a:ext cx="4682533" cy="4414292"/>
            <a:chOff x="0" y="0"/>
            <a:chExt cx="572705" cy="539897"/>
          </a:xfrm>
        </p:grpSpPr>
        <p:sp>
          <p:nvSpPr>
            <p:cNvPr name="Freeform 13" id="13"/>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14" id="14"/>
          <p:cNvGrpSpPr/>
          <p:nvPr/>
        </p:nvGrpSpPr>
        <p:grpSpPr>
          <a:xfrm rot="0">
            <a:off x="6980902" y="2956453"/>
            <a:ext cx="4682533" cy="4414292"/>
            <a:chOff x="0" y="0"/>
            <a:chExt cx="572705" cy="539897"/>
          </a:xfrm>
        </p:grpSpPr>
        <p:sp>
          <p:nvSpPr>
            <p:cNvPr name="Freeform 15" id="15"/>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sp>
        <p:nvSpPr>
          <p:cNvPr name="TextBox 16" id="16"/>
          <p:cNvSpPr txBox="true"/>
          <p:nvPr/>
        </p:nvSpPr>
        <p:spPr>
          <a:xfrm rot="0">
            <a:off x="7039620" y="7753246"/>
            <a:ext cx="4642580" cy="2171319"/>
          </a:xfrm>
          <a:prstGeom prst="rect">
            <a:avLst/>
          </a:prstGeom>
        </p:spPr>
        <p:txBody>
          <a:bodyPr anchor="t" rtlCol="false" tIns="0" lIns="0" bIns="0" rIns="0">
            <a:spAutoFit/>
          </a:bodyPr>
          <a:lstStyle/>
          <a:p>
            <a:pPr algn="ctr">
              <a:lnSpc>
                <a:spcPts val="4248"/>
              </a:lnSpc>
              <a:spcBef>
                <a:spcPct val="0"/>
              </a:spcBef>
            </a:pPr>
            <a:r>
              <a:rPr lang="en-US" sz="3600">
                <a:solidFill>
                  <a:srgbClr val="FFFFFF"/>
                </a:solidFill>
                <a:latin typeface="IreneFlorentina"/>
                <a:ea typeface="IreneFlorentina"/>
                <a:cs typeface="IreneFlorentina"/>
                <a:sym typeface="IreneFlorentina"/>
              </a:rPr>
              <a:t>Noah and his family trusted God when the floods came.</a:t>
            </a:r>
          </a:p>
        </p:txBody>
      </p:sp>
      <p:sp>
        <p:nvSpPr>
          <p:cNvPr name="TextBox 17" id="17"/>
          <p:cNvSpPr txBox="true"/>
          <p:nvPr/>
        </p:nvSpPr>
        <p:spPr>
          <a:xfrm rot="0">
            <a:off x="2833438" y="428570"/>
            <a:ext cx="12621124" cy="822833"/>
          </a:xfrm>
          <a:prstGeom prst="rect">
            <a:avLst/>
          </a:prstGeom>
        </p:spPr>
        <p:txBody>
          <a:bodyPr anchor="t" rtlCol="false" tIns="0" lIns="0" bIns="0" rIns="0">
            <a:spAutoFit/>
          </a:bodyPr>
          <a:lstStyle/>
          <a:p>
            <a:pPr algn="ctr">
              <a:lnSpc>
                <a:spcPts val="6135"/>
              </a:lnSpc>
              <a:spcBef>
                <a:spcPct val="0"/>
              </a:spcBef>
            </a:pPr>
            <a:r>
              <a:rPr lang="en-US" sz="5199" spc="-228">
                <a:solidFill>
                  <a:srgbClr val="FFFFFF"/>
                </a:solidFill>
                <a:latin typeface="IreneFlorentina"/>
                <a:ea typeface="IreneFlorentina"/>
                <a:cs typeface="IreneFlorentina"/>
                <a:sym typeface="IreneFlorentina"/>
              </a:rPr>
              <a:t>Bible Story: Noah’s Ark</a:t>
            </a:r>
          </a:p>
        </p:txBody>
      </p:sp>
      <p:grpSp>
        <p:nvGrpSpPr>
          <p:cNvPr name="Group 18" id="18"/>
          <p:cNvGrpSpPr/>
          <p:nvPr/>
        </p:nvGrpSpPr>
        <p:grpSpPr>
          <a:xfrm rot="0">
            <a:off x="12486041" y="2487283"/>
            <a:ext cx="5161187" cy="5161187"/>
            <a:chOff x="0" y="0"/>
            <a:chExt cx="1624559" cy="1624559"/>
          </a:xfrm>
        </p:grpSpPr>
        <p:sp>
          <p:nvSpPr>
            <p:cNvPr name="Freeform 19" id="19"/>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sp>
        <p:nvSpPr>
          <p:cNvPr name="Freeform 20" id="20"/>
          <p:cNvSpPr/>
          <p:nvPr/>
        </p:nvSpPr>
        <p:spPr>
          <a:xfrm flipH="false" flipV="false" rot="-292193">
            <a:off x="14110103" y="2149249"/>
            <a:ext cx="1965807" cy="658545"/>
          </a:xfrm>
          <a:custGeom>
            <a:avLst/>
            <a:gdLst/>
            <a:ahLst/>
            <a:cxnLst/>
            <a:rect r="r" b="b" t="t" l="l"/>
            <a:pathLst>
              <a:path h="658545" w="1965807">
                <a:moveTo>
                  <a:pt x="0" y="0"/>
                </a:moveTo>
                <a:lnTo>
                  <a:pt x="1965806" y="0"/>
                </a:lnTo>
                <a:lnTo>
                  <a:pt x="1965806" y="658546"/>
                </a:lnTo>
                <a:lnTo>
                  <a:pt x="0" y="658546"/>
                </a:lnTo>
                <a:lnTo>
                  <a:pt x="0" y="0"/>
                </a:lnTo>
                <a:close/>
              </a:path>
            </a:pathLst>
          </a:custGeom>
          <a:blipFill>
            <a:blip r:embed="rId4">
              <a:alphaModFix amt="73000"/>
              <a:extLst>
                <a:ext uri="{96DAC541-7B7A-43D3-8B79-37D633B846F1}">
                  <asvg:svgBlip xmlns:asvg="http://schemas.microsoft.com/office/drawing/2016/SVG/main" r:embed="rId5"/>
                </a:ext>
              </a:extLst>
            </a:blip>
            <a:stretch>
              <a:fillRect l="0" t="0" r="0" b="0"/>
            </a:stretch>
          </a:blipFill>
        </p:spPr>
      </p:sp>
      <p:grpSp>
        <p:nvGrpSpPr>
          <p:cNvPr name="Group 21" id="21"/>
          <p:cNvGrpSpPr/>
          <p:nvPr/>
        </p:nvGrpSpPr>
        <p:grpSpPr>
          <a:xfrm rot="0">
            <a:off x="12751739" y="2956453"/>
            <a:ext cx="4682533" cy="4414292"/>
            <a:chOff x="0" y="0"/>
            <a:chExt cx="572705" cy="539897"/>
          </a:xfrm>
        </p:grpSpPr>
        <p:sp>
          <p:nvSpPr>
            <p:cNvPr name="Freeform 22" id="22"/>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23" id="23"/>
          <p:cNvGrpSpPr/>
          <p:nvPr/>
        </p:nvGrpSpPr>
        <p:grpSpPr>
          <a:xfrm rot="0">
            <a:off x="906471" y="2956453"/>
            <a:ext cx="4722882" cy="4452330"/>
            <a:chOff x="0" y="0"/>
            <a:chExt cx="572705" cy="539897"/>
          </a:xfrm>
        </p:grpSpPr>
        <p:sp>
          <p:nvSpPr>
            <p:cNvPr name="Freeform 24" id="24"/>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7"/>
              <a:stretch>
                <a:fillRect l="-12847" t="0" r="-12847" b="0"/>
              </a:stretch>
            </a:blipFill>
          </p:spPr>
        </p:sp>
      </p:grpSp>
      <p:grpSp>
        <p:nvGrpSpPr>
          <p:cNvPr name="Group 25" id="25"/>
          <p:cNvGrpSpPr/>
          <p:nvPr/>
        </p:nvGrpSpPr>
        <p:grpSpPr>
          <a:xfrm rot="0">
            <a:off x="6980902" y="2938764"/>
            <a:ext cx="4701298" cy="4431982"/>
            <a:chOff x="0" y="0"/>
            <a:chExt cx="572705" cy="539897"/>
          </a:xfrm>
        </p:grpSpPr>
        <p:sp>
          <p:nvSpPr>
            <p:cNvPr name="Freeform 26" id="26"/>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8"/>
              <a:stretch>
                <a:fillRect l="-12847" t="0" r="-12847" b="0"/>
              </a:stretch>
            </a:blipFill>
          </p:spPr>
        </p:sp>
      </p:grpSp>
      <p:grpSp>
        <p:nvGrpSpPr>
          <p:cNvPr name="Group 27" id="27"/>
          <p:cNvGrpSpPr/>
          <p:nvPr/>
        </p:nvGrpSpPr>
        <p:grpSpPr>
          <a:xfrm rot="0">
            <a:off x="12751739" y="2987479"/>
            <a:ext cx="4682533" cy="4414292"/>
            <a:chOff x="0" y="0"/>
            <a:chExt cx="572705" cy="539897"/>
          </a:xfrm>
        </p:grpSpPr>
        <p:sp>
          <p:nvSpPr>
            <p:cNvPr name="Freeform 28" id="28"/>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9"/>
              <a:stretch>
                <a:fillRect l="-12847" t="0" r="-12847" b="0"/>
              </a:stretch>
            </a:blipFill>
          </p:spPr>
        </p:sp>
      </p:grpSp>
      <p:sp>
        <p:nvSpPr>
          <p:cNvPr name="TextBox 29" id="29"/>
          <p:cNvSpPr txBox="true"/>
          <p:nvPr/>
        </p:nvSpPr>
        <p:spPr>
          <a:xfrm rot="0">
            <a:off x="514350" y="1321502"/>
            <a:ext cx="17259300" cy="490340"/>
          </a:xfrm>
          <a:prstGeom prst="rect">
            <a:avLst/>
          </a:prstGeom>
        </p:spPr>
        <p:txBody>
          <a:bodyPr anchor="t" rtlCol="false" tIns="0" lIns="0" bIns="0" rIns="0">
            <a:spAutoFit/>
          </a:bodyPr>
          <a:lstStyle/>
          <a:p>
            <a:pPr algn="l">
              <a:lnSpc>
                <a:spcPts val="3948"/>
              </a:lnSpc>
              <a:spcBef>
                <a:spcPct val="0"/>
              </a:spcBef>
            </a:pPr>
            <a:r>
              <a:rPr lang="en-US" sz="2820">
                <a:solidFill>
                  <a:srgbClr val="FFFFFF"/>
                </a:solidFill>
                <a:latin typeface="IreneFlorentina"/>
                <a:ea typeface="IreneFlorentina"/>
                <a:cs typeface="IreneFlorentina"/>
                <a:sym typeface="IreneFlorentina"/>
              </a:rPr>
              <a:t>A story about how Noah trusted that God would keep them safe in the flood.</a:t>
            </a:r>
          </a:p>
        </p:txBody>
      </p:sp>
      <p:sp>
        <p:nvSpPr>
          <p:cNvPr name="TextBox 30" id="30"/>
          <p:cNvSpPr txBox="true"/>
          <p:nvPr/>
        </p:nvSpPr>
        <p:spPr>
          <a:xfrm rot="0">
            <a:off x="12771716" y="7877071"/>
            <a:ext cx="4642580" cy="1637919"/>
          </a:xfrm>
          <a:prstGeom prst="rect">
            <a:avLst/>
          </a:prstGeom>
        </p:spPr>
        <p:txBody>
          <a:bodyPr anchor="t" rtlCol="false" tIns="0" lIns="0" bIns="0" rIns="0">
            <a:spAutoFit/>
          </a:bodyPr>
          <a:lstStyle/>
          <a:p>
            <a:pPr algn="ctr">
              <a:lnSpc>
                <a:spcPts val="4248"/>
              </a:lnSpc>
              <a:spcBef>
                <a:spcPct val="0"/>
              </a:spcBef>
            </a:pPr>
            <a:r>
              <a:rPr lang="en-US" sz="3600">
                <a:solidFill>
                  <a:srgbClr val="FFFFFF"/>
                </a:solidFill>
                <a:latin typeface="IreneFlorentina"/>
                <a:ea typeface="IreneFlorentina"/>
                <a:cs typeface="IreneFlorentina"/>
                <a:sym typeface="IreneFlorentina"/>
              </a:rPr>
              <a:t>They saw a rainbow which gave them hope.</a:t>
            </a:r>
          </a:p>
        </p:txBody>
      </p:sp>
      <p:sp>
        <p:nvSpPr>
          <p:cNvPr name="TextBox 31" id="31"/>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32" id="32"/>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sp>
        <p:nvSpPr>
          <p:cNvPr name="Freeform 3" id="3"/>
          <p:cNvSpPr/>
          <p:nvPr/>
        </p:nvSpPr>
        <p:spPr>
          <a:xfrm flipH="false" flipV="false" rot="0">
            <a:off x="11080535" y="4199602"/>
            <a:ext cx="6589227" cy="2420044"/>
          </a:xfrm>
          <a:custGeom>
            <a:avLst/>
            <a:gdLst/>
            <a:ahLst/>
            <a:cxnLst/>
            <a:rect r="r" b="b" t="t" l="l"/>
            <a:pathLst>
              <a:path h="2420044" w="6589227">
                <a:moveTo>
                  <a:pt x="0" y="0"/>
                </a:moveTo>
                <a:lnTo>
                  <a:pt x="6589227" y="0"/>
                </a:lnTo>
                <a:lnTo>
                  <a:pt x="6589227" y="2420044"/>
                </a:lnTo>
                <a:lnTo>
                  <a:pt x="0" y="242004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1661434">
            <a:off x="1251795" y="9676768"/>
            <a:ext cx="2276917" cy="583719"/>
          </a:xfrm>
          <a:custGeom>
            <a:avLst/>
            <a:gdLst/>
            <a:ahLst/>
            <a:cxnLst/>
            <a:rect r="r" b="b" t="t" l="l"/>
            <a:pathLst>
              <a:path h="583719" w="2276917">
                <a:moveTo>
                  <a:pt x="0" y="0"/>
                </a:moveTo>
                <a:lnTo>
                  <a:pt x="2276916" y="0"/>
                </a:lnTo>
                <a:lnTo>
                  <a:pt x="2276916" y="583719"/>
                </a:lnTo>
                <a:lnTo>
                  <a:pt x="0" y="58371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5" id="5"/>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6" id="6"/>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7" id="7"/>
          <p:cNvSpPr txBox="true"/>
          <p:nvPr/>
        </p:nvSpPr>
        <p:spPr>
          <a:xfrm rot="0">
            <a:off x="11636898" y="4689407"/>
            <a:ext cx="5476500" cy="1411859"/>
          </a:xfrm>
          <a:prstGeom prst="rect">
            <a:avLst/>
          </a:prstGeom>
        </p:spPr>
        <p:txBody>
          <a:bodyPr anchor="t" rtlCol="false" tIns="0" lIns="0" bIns="0" rIns="0">
            <a:spAutoFit/>
          </a:bodyPr>
          <a:lstStyle/>
          <a:p>
            <a:pPr algn="ctr">
              <a:lnSpc>
                <a:spcPts val="5427"/>
              </a:lnSpc>
            </a:pPr>
            <a:r>
              <a:rPr lang="en-US" sz="4599" spc="-202">
                <a:solidFill>
                  <a:srgbClr val="7B6453"/>
                </a:solidFill>
                <a:latin typeface="IreneFlorentina"/>
                <a:ea typeface="IreneFlorentina"/>
                <a:cs typeface="IreneFlorentina"/>
                <a:sym typeface="IreneFlorentina"/>
              </a:rPr>
              <a:t>Linda’s Story of Hope</a:t>
            </a:r>
          </a:p>
        </p:txBody>
      </p:sp>
      <p:sp>
        <p:nvSpPr>
          <p:cNvPr name="TextBox 8" id="8"/>
          <p:cNvSpPr txBox="true"/>
          <p:nvPr/>
        </p:nvSpPr>
        <p:spPr>
          <a:xfrm rot="0">
            <a:off x="745739" y="4866699"/>
            <a:ext cx="9466362" cy="1028700"/>
          </a:xfrm>
          <a:prstGeom prst="rect">
            <a:avLst/>
          </a:prstGeom>
        </p:spPr>
        <p:txBody>
          <a:bodyPr anchor="t" rtlCol="false" tIns="0" lIns="0" bIns="0" rIns="0">
            <a:spAutoFit/>
          </a:bodyPr>
          <a:lstStyle/>
          <a:p>
            <a:pPr algn="ctr">
              <a:lnSpc>
                <a:spcPts val="7670"/>
              </a:lnSpc>
              <a:spcBef>
                <a:spcPct val="0"/>
              </a:spcBef>
            </a:pPr>
            <a:r>
              <a:rPr lang="en-US" sz="6392" u="sng">
                <a:solidFill>
                  <a:srgbClr val="000000"/>
                </a:solidFill>
                <a:latin typeface="IreneFlorentina"/>
                <a:ea typeface="IreneFlorentina"/>
                <a:cs typeface="IreneFlorentina"/>
                <a:sym typeface="IreneFlorentina"/>
                <a:hlinkClick r:id="rId10" tooltip="https://drive.google.com/file/d/1nUu5sm83WtiothrCiaIz3OBrlztToTT3/view?usp=share_link"/>
              </a:rPr>
              <a:t>Click to View Video</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sp>
        <p:nvSpPr>
          <p:cNvPr name="TextBox 3" id="3"/>
          <p:cNvSpPr txBox="true"/>
          <p:nvPr/>
        </p:nvSpPr>
        <p:spPr>
          <a:xfrm rot="0">
            <a:off x="3621978" y="1227234"/>
            <a:ext cx="11044045" cy="1015619"/>
          </a:xfrm>
          <a:prstGeom prst="rect">
            <a:avLst/>
          </a:prstGeom>
        </p:spPr>
        <p:txBody>
          <a:bodyPr anchor="t" rtlCol="false" tIns="0" lIns="0" bIns="0" rIns="0">
            <a:spAutoFit/>
          </a:bodyPr>
          <a:lstStyle/>
          <a:p>
            <a:pPr algn="ctr">
              <a:lnSpc>
                <a:spcPts val="7888"/>
              </a:lnSpc>
            </a:pPr>
            <a:r>
              <a:rPr lang="en-US" sz="6800" spc="414">
                <a:solidFill>
                  <a:srgbClr val="1287D6"/>
                </a:solidFill>
                <a:latin typeface="Lazydog"/>
                <a:ea typeface="Lazydog"/>
                <a:cs typeface="Lazydog"/>
                <a:sym typeface="Lazydog"/>
              </a:rPr>
              <a:t>What gives you hope?</a:t>
            </a:r>
          </a:p>
        </p:txBody>
      </p:sp>
      <p:sp>
        <p:nvSpPr>
          <p:cNvPr name="Freeform 4" id="4"/>
          <p:cNvSpPr/>
          <p:nvPr/>
        </p:nvSpPr>
        <p:spPr>
          <a:xfrm flipH="false" flipV="false" rot="0">
            <a:off x="14120032" y="1323814"/>
            <a:ext cx="749180" cy="803410"/>
          </a:xfrm>
          <a:custGeom>
            <a:avLst/>
            <a:gdLst/>
            <a:ahLst/>
            <a:cxnLst/>
            <a:rect r="r" b="b" t="t" l="l"/>
            <a:pathLst>
              <a:path h="803410" w="749180">
                <a:moveTo>
                  <a:pt x="0" y="0"/>
                </a:moveTo>
                <a:lnTo>
                  <a:pt x="749180" y="0"/>
                </a:lnTo>
                <a:lnTo>
                  <a:pt x="749180" y="803409"/>
                </a:lnTo>
                <a:lnTo>
                  <a:pt x="0" y="80340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3075987" y="1323814"/>
            <a:ext cx="749180" cy="803410"/>
          </a:xfrm>
          <a:custGeom>
            <a:avLst/>
            <a:gdLst/>
            <a:ahLst/>
            <a:cxnLst/>
            <a:rect r="r" b="b" t="t" l="l"/>
            <a:pathLst>
              <a:path h="803410" w="749180">
                <a:moveTo>
                  <a:pt x="0" y="0"/>
                </a:moveTo>
                <a:lnTo>
                  <a:pt x="749180" y="0"/>
                </a:lnTo>
                <a:lnTo>
                  <a:pt x="749180" y="803409"/>
                </a:lnTo>
                <a:lnTo>
                  <a:pt x="0" y="80340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4197285" y="2542123"/>
            <a:ext cx="9893430" cy="6999602"/>
          </a:xfrm>
          <a:custGeom>
            <a:avLst/>
            <a:gdLst/>
            <a:ahLst/>
            <a:cxnLst/>
            <a:rect r="r" b="b" t="t" l="l"/>
            <a:pathLst>
              <a:path h="6999602" w="9893430">
                <a:moveTo>
                  <a:pt x="0" y="0"/>
                </a:moveTo>
                <a:lnTo>
                  <a:pt x="9893430" y="0"/>
                </a:lnTo>
                <a:lnTo>
                  <a:pt x="9893430" y="6999602"/>
                </a:lnTo>
                <a:lnTo>
                  <a:pt x="0" y="6999602"/>
                </a:lnTo>
                <a:lnTo>
                  <a:pt x="0" y="0"/>
                </a:lnTo>
                <a:close/>
              </a:path>
            </a:pathLst>
          </a:custGeom>
          <a:blipFill>
            <a:blip r:embed="rId6"/>
            <a:stretch>
              <a:fillRect l="0" t="0" r="0" b="0"/>
            </a:stretch>
          </a:blipFill>
        </p:spPr>
      </p:sp>
      <p:sp>
        <p:nvSpPr>
          <p:cNvPr name="Freeform 7" id="7"/>
          <p:cNvSpPr/>
          <p:nvPr/>
        </p:nvSpPr>
        <p:spPr>
          <a:xfrm flipH="false" flipV="false" rot="-1952677">
            <a:off x="453753" y="6602310"/>
            <a:ext cx="2996824" cy="2030348"/>
          </a:xfrm>
          <a:custGeom>
            <a:avLst/>
            <a:gdLst/>
            <a:ahLst/>
            <a:cxnLst/>
            <a:rect r="r" b="b" t="t" l="l"/>
            <a:pathLst>
              <a:path h="2030348" w="2996824">
                <a:moveTo>
                  <a:pt x="0" y="0"/>
                </a:moveTo>
                <a:lnTo>
                  <a:pt x="2996824" y="0"/>
                </a:lnTo>
                <a:lnTo>
                  <a:pt x="2996824" y="2030348"/>
                </a:lnTo>
                <a:lnTo>
                  <a:pt x="0" y="2030348"/>
                </a:lnTo>
                <a:lnTo>
                  <a:pt x="0" y="0"/>
                </a:lnTo>
                <a:close/>
              </a:path>
            </a:pathLst>
          </a:custGeom>
          <a:blipFill>
            <a:blip r:embed="rId7"/>
            <a:stretch>
              <a:fillRect l="0" t="0" r="0" b="0"/>
            </a:stretch>
          </a:blipFill>
        </p:spPr>
      </p:sp>
      <p:sp>
        <p:nvSpPr>
          <p:cNvPr name="Freeform 8" id="8"/>
          <p:cNvSpPr/>
          <p:nvPr/>
        </p:nvSpPr>
        <p:spPr>
          <a:xfrm flipH="false" flipV="false" rot="1738674">
            <a:off x="14924754" y="1981058"/>
            <a:ext cx="2832803" cy="2641589"/>
          </a:xfrm>
          <a:custGeom>
            <a:avLst/>
            <a:gdLst/>
            <a:ahLst/>
            <a:cxnLst/>
            <a:rect r="r" b="b" t="t" l="l"/>
            <a:pathLst>
              <a:path h="2641589" w="2832803">
                <a:moveTo>
                  <a:pt x="0" y="0"/>
                </a:moveTo>
                <a:lnTo>
                  <a:pt x="2832804" y="0"/>
                </a:lnTo>
                <a:lnTo>
                  <a:pt x="2832804" y="2641589"/>
                </a:lnTo>
                <a:lnTo>
                  <a:pt x="0" y="2641589"/>
                </a:lnTo>
                <a:lnTo>
                  <a:pt x="0" y="0"/>
                </a:lnTo>
                <a:close/>
              </a:path>
            </a:pathLst>
          </a:custGeom>
          <a:blipFill>
            <a:blip r:embed="rId8"/>
            <a:stretch>
              <a:fillRect l="0" t="0" r="0" b="0"/>
            </a:stretch>
          </a:blipFill>
        </p:spPr>
      </p:sp>
      <p:sp>
        <p:nvSpPr>
          <p:cNvPr name="Freeform 9" id="9"/>
          <p:cNvSpPr/>
          <p:nvPr/>
        </p:nvSpPr>
        <p:spPr>
          <a:xfrm flipH="false" flipV="false" rot="-3774111">
            <a:off x="14801456" y="6145400"/>
            <a:ext cx="3178997" cy="3475247"/>
          </a:xfrm>
          <a:custGeom>
            <a:avLst/>
            <a:gdLst/>
            <a:ahLst/>
            <a:cxnLst/>
            <a:rect r="r" b="b" t="t" l="l"/>
            <a:pathLst>
              <a:path h="3475247" w="3178997">
                <a:moveTo>
                  <a:pt x="0" y="0"/>
                </a:moveTo>
                <a:lnTo>
                  <a:pt x="3178997" y="0"/>
                </a:lnTo>
                <a:lnTo>
                  <a:pt x="3178997" y="3475248"/>
                </a:lnTo>
                <a:lnTo>
                  <a:pt x="0" y="3475248"/>
                </a:lnTo>
                <a:lnTo>
                  <a:pt x="0" y="0"/>
                </a:lnTo>
                <a:close/>
              </a:path>
            </a:pathLst>
          </a:custGeom>
          <a:blipFill>
            <a:blip r:embed="rId9"/>
            <a:stretch>
              <a:fillRect l="0" t="0" r="0" b="0"/>
            </a:stretch>
          </a:blipFill>
        </p:spPr>
      </p:sp>
      <p:sp>
        <p:nvSpPr>
          <p:cNvPr name="TextBox 10" id="10"/>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11" id="11"/>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sp>
        <p:nvSpPr>
          <p:cNvPr name="Freeform 3" id="3"/>
          <p:cNvSpPr/>
          <p:nvPr/>
        </p:nvSpPr>
        <p:spPr>
          <a:xfrm flipH="false" flipV="false" rot="0">
            <a:off x="487278" y="3402506"/>
            <a:ext cx="5681846" cy="1051142"/>
          </a:xfrm>
          <a:custGeom>
            <a:avLst/>
            <a:gdLst/>
            <a:ahLst/>
            <a:cxnLst/>
            <a:rect r="r" b="b" t="t" l="l"/>
            <a:pathLst>
              <a:path h="1051142" w="5681846">
                <a:moveTo>
                  <a:pt x="0" y="0"/>
                </a:moveTo>
                <a:lnTo>
                  <a:pt x="5681847" y="0"/>
                </a:lnTo>
                <a:lnTo>
                  <a:pt x="5681847" y="1051141"/>
                </a:lnTo>
                <a:lnTo>
                  <a:pt x="0" y="105114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6324476" y="3402506"/>
            <a:ext cx="5681846" cy="1051142"/>
          </a:xfrm>
          <a:custGeom>
            <a:avLst/>
            <a:gdLst/>
            <a:ahLst/>
            <a:cxnLst/>
            <a:rect r="r" b="b" t="t" l="l"/>
            <a:pathLst>
              <a:path h="1051142" w="5681846">
                <a:moveTo>
                  <a:pt x="0" y="0"/>
                </a:moveTo>
                <a:lnTo>
                  <a:pt x="5681846" y="0"/>
                </a:lnTo>
                <a:lnTo>
                  <a:pt x="5681846" y="1051141"/>
                </a:lnTo>
                <a:lnTo>
                  <a:pt x="0" y="105114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2463522" y="3476040"/>
            <a:ext cx="5154978" cy="953671"/>
          </a:xfrm>
          <a:custGeom>
            <a:avLst/>
            <a:gdLst/>
            <a:ahLst/>
            <a:cxnLst/>
            <a:rect r="r" b="b" t="t" l="l"/>
            <a:pathLst>
              <a:path h="953671" w="5154978">
                <a:moveTo>
                  <a:pt x="0" y="0"/>
                </a:moveTo>
                <a:lnTo>
                  <a:pt x="5154978" y="0"/>
                </a:lnTo>
                <a:lnTo>
                  <a:pt x="5154978" y="953671"/>
                </a:lnTo>
                <a:lnTo>
                  <a:pt x="0" y="95367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6" id="6"/>
          <p:cNvGrpSpPr/>
          <p:nvPr/>
        </p:nvGrpSpPr>
        <p:grpSpPr>
          <a:xfrm rot="5400000">
            <a:off x="6909308" y="4590154"/>
            <a:ext cx="4469384" cy="4866907"/>
            <a:chOff x="0" y="0"/>
            <a:chExt cx="1272668" cy="1385864"/>
          </a:xfrm>
        </p:grpSpPr>
        <p:sp>
          <p:nvSpPr>
            <p:cNvPr name="Freeform 7" id="7"/>
            <p:cNvSpPr/>
            <p:nvPr/>
          </p:nvSpPr>
          <p:spPr>
            <a:xfrm flipH="false" flipV="false" rot="0">
              <a:off x="0" y="0"/>
              <a:ext cx="1272668" cy="1385864"/>
            </a:xfrm>
            <a:custGeom>
              <a:avLst/>
              <a:gdLst/>
              <a:ahLst/>
              <a:cxnLst/>
              <a:rect r="r" b="b" t="t" l="l"/>
              <a:pathLst>
                <a:path h="1385864" w="1272668">
                  <a:moveTo>
                    <a:pt x="1148208" y="1385864"/>
                  </a:moveTo>
                  <a:lnTo>
                    <a:pt x="124460" y="1385864"/>
                  </a:lnTo>
                  <a:cubicBezTo>
                    <a:pt x="55880" y="1385864"/>
                    <a:pt x="0" y="1329984"/>
                    <a:pt x="0" y="1261404"/>
                  </a:cubicBezTo>
                  <a:lnTo>
                    <a:pt x="0" y="124460"/>
                  </a:lnTo>
                  <a:cubicBezTo>
                    <a:pt x="0" y="55880"/>
                    <a:pt x="55880" y="0"/>
                    <a:pt x="124460" y="0"/>
                  </a:cubicBezTo>
                  <a:lnTo>
                    <a:pt x="1148208" y="0"/>
                  </a:lnTo>
                  <a:cubicBezTo>
                    <a:pt x="1216788" y="0"/>
                    <a:pt x="1272668" y="55880"/>
                    <a:pt x="1272668" y="124460"/>
                  </a:cubicBezTo>
                  <a:lnTo>
                    <a:pt x="1272668" y="1261404"/>
                  </a:lnTo>
                  <a:cubicBezTo>
                    <a:pt x="1272668" y="1329984"/>
                    <a:pt x="1216788" y="1385864"/>
                    <a:pt x="1148208" y="1385864"/>
                  </a:cubicBezTo>
                  <a:close/>
                </a:path>
              </a:pathLst>
            </a:custGeom>
            <a:solidFill>
              <a:srgbClr val="FDE5BE"/>
            </a:solidFill>
          </p:spPr>
        </p:sp>
      </p:grpSp>
      <p:grpSp>
        <p:nvGrpSpPr>
          <p:cNvPr name="Group 8" id="8"/>
          <p:cNvGrpSpPr/>
          <p:nvPr/>
        </p:nvGrpSpPr>
        <p:grpSpPr>
          <a:xfrm rot="5400000">
            <a:off x="12794503" y="4590154"/>
            <a:ext cx="4469384" cy="4866907"/>
            <a:chOff x="0" y="0"/>
            <a:chExt cx="1272668" cy="1385864"/>
          </a:xfrm>
        </p:grpSpPr>
        <p:sp>
          <p:nvSpPr>
            <p:cNvPr name="Freeform 9" id="9"/>
            <p:cNvSpPr/>
            <p:nvPr/>
          </p:nvSpPr>
          <p:spPr>
            <a:xfrm flipH="false" flipV="false" rot="0">
              <a:off x="0" y="0"/>
              <a:ext cx="1272668" cy="1385864"/>
            </a:xfrm>
            <a:custGeom>
              <a:avLst/>
              <a:gdLst/>
              <a:ahLst/>
              <a:cxnLst/>
              <a:rect r="r" b="b" t="t" l="l"/>
              <a:pathLst>
                <a:path h="1385864" w="1272668">
                  <a:moveTo>
                    <a:pt x="1148208" y="1385864"/>
                  </a:moveTo>
                  <a:lnTo>
                    <a:pt x="124460" y="1385864"/>
                  </a:lnTo>
                  <a:cubicBezTo>
                    <a:pt x="55880" y="1385864"/>
                    <a:pt x="0" y="1329984"/>
                    <a:pt x="0" y="1261404"/>
                  </a:cubicBezTo>
                  <a:lnTo>
                    <a:pt x="0" y="124460"/>
                  </a:lnTo>
                  <a:cubicBezTo>
                    <a:pt x="0" y="55880"/>
                    <a:pt x="55880" y="0"/>
                    <a:pt x="124460" y="0"/>
                  </a:cubicBezTo>
                  <a:lnTo>
                    <a:pt x="1148208" y="0"/>
                  </a:lnTo>
                  <a:cubicBezTo>
                    <a:pt x="1216788" y="0"/>
                    <a:pt x="1272668" y="55880"/>
                    <a:pt x="1272668" y="124460"/>
                  </a:cubicBezTo>
                  <a:lnTo>
                    <a:pt x="1272668" y="1261404"/>
                  </a:lnTo>
                  <a:cubicBezTo>
                    <a:pt x="1272668" y="1329984"/>
                    <a:pt x="1216788" y="1385864"/>
                    <a:pt x="1148208" y="1385864"/>
                  </a:cubicBezTo>
                  <a:close/>
                </a:path>
              </a:pathLst>
            </a:custGeom>
            <a:solidFill>
              <a:srgbClr val="FFE0CE"/>
            </a:solidFill>
          </p:spPr>
        </p:sp>
      </p:grpSp>
      <p:grpSp>
        <p:nvGrpSpPr>
          <p:cNvPr name="Group 10" id="10"/>
          <p:cNvGrpSpPr/>
          <p:nvPr/>
        </p:nvGrpSpPr>
        <p:grpSpPr>
          <a:xfrm rot="5400000">
            <a:off x="1066912" y="4590154"/>
            <a:ext cx="4469384" cy="4866907"/>
            <a:chOff x="0" y="0"/>
            <a:chExt cx="1272668" cy="1385864"/>
          </a:xfrm>
        </p:grpSpPr>
        <p:sp>
          <p:nvSpPr>
            <p:cNvPr name="Freeform 11" id="11"/>
            <p:cNvSpPr/>
            <p:nvPr/>
          </p:nvSpPr>
          <p:spPr>
            <a:xfrm flipH="false" flipV="false" rot="0">
              <a:off x="0" y="0"/>
              <a:ext cx="1272668" cy="1385864"/>
            </a:xfrm>
            <a:custGeom>
              <a:avLst/>
              <a:gdLst/>
              <a:ahLst/>
              <a:cxnLst/>
              <a:rect r="r" b="b" t="t" l="l"/>
              <a:pathLst>
                <a:path h="1385864" w="1272668">
                  <a:moveTo>
                    <a:pt x="1148208" y="1385864"/>
                  </a:moveTo>
                  <a:lnTo>
                    <a:pt x="124460" y="1385864"/>
                  </a:lnTo>
                  <a:cubicBezTo>
                    <a:pt x="55880" y="1385864"/>
                    <a:pt x="0" y="1329984"/>
                    <a:pt x="0" y="1261404"/>
                  </a:cubicBezTo>
                  <a:lnTo>
                    <a:pt x="0" y="124460"/>
                  </a:lnTo>
                  <a:cubicBezTo>
                    <a:pt x="0" y="55880"/>
                    <a:pt x="55880" y="0"/>
                    <a:pt x="124460" y="0"/>
                  </a:cubicBezTo>
                  <a:lnTo>
                    <a:pt x="1148208" y="0"/>
                  </a:lnTo>
                  <a:cubicBezTo>
                    <a:pt x="1216788" y="0"/>
                    <a:pt x="1272668" y="55880"/>
                    <a:pt x="1272668" y="124460"/>
                  </a:cubicBezTo>
                  <a:lnTo>
                    <a:pt x="1272668" y="1261404"/>
                  </a:lnTo>
                  <a:cubicBezTo>
                    <a:pt x="1272668" y="1329984"/>
                    <a:pt x="1216788" y="1385864"/>
                    <a:pt x="1148208" y="1385864"/>
                  </a:cubicBezTo>
                  <a:close/>
                </a:path>
              </a:pathLst>
            </a:custGeom>
            <a:solidFill>
              <a:srgbClr val="E6F4AD"/>
            </a:solidFill>
          </p:spPr>
        </p:sp>
      </p:grpSp>
      <p:sp>
        <p:nvSpPr>
          <p:cNvPr name="TextBox 12" id="12"/>
          <p:cNvSpPr txBox="true"/>
          <p:nvPr/>
        </p:nvSpPr>
        <p:spPr>
          <a:xfrm rot="0">
            <a:off x="3621978" y="1227234"/>
            <a:ext cx="11044045" cy="1015619"/>
          </a:xfrm>
          <a:prstGeom prst="rect">
            <a:avLst/>
          </a:prstGeom>
        </p:spPr>
        <p:txBody>
          <a:bodyPr anchor="t" rtlCol="false" tIns="0" lIns="0" bIns="0" rIns="0">
            <a:spAutoFit/>
          </a:bodyPr>
          <a:lstStyle/>
          <a:p>
            <a:pPr algn="ctr">
              <a:lnSpc>
                <a:spcPts val="7888"/>
              </a:lnSpc>
            </a:pPr>
            <a:r>
              <a:rPr lang="en-US" sz="6800" spc="414">
                <a:solidFill>
                  <a:srgbClr val="1287D6"/>
                </a:solidFill>
                <a:latin typeface="Lazydog"/>
                <a:ea typeface="Lazydog"/>
                <a:cs typeface="Lazydog"/>
                <a:sym typeface="Lazydog"/>
              </a:rPr>
              <a:t>Take-Home Invitation</a:t>
            </a:r>
          </a:p>
        </p:txBody>
      </p:sp>
      <p:sp>
        <p:nvSpPr>
          <p:cNvPr name="TextBox 13" id="13"/>
          <p:cNvSpPr txBox="true"/>
          <p:nvPr/>
        </p:nvSpPr>
        <p:spPr>
          <a:xfrm rot="0">
            <a:off x="1370195" y="3752254"/>
            <a:ext cx="3862818" cy="445262"/>
          </a:xfrm>
          <a:prstGeom prst="rect">
            <a:avLst/>
          </a:prstGeom>
        </p:spPr>
        <p:txBody>
          <a:bodyPr anchor="t" rtlCol="false" tIns="0" lIns="0" bIns="0" rIns="0">
            <a:spAutoFit/>
          </a:bodyPr>
          <a:lstStyle/>
          <a:p>
            <a:pPr algn="ctr">
              <a:lnSpc>
                <a:spcPts val="3304"/>
              </a:lnSpc>
            </a:pPr>
            <a:r>
              <a:rPr lang="en-US" sz="2800" spc="-123">
                <a:solidFill>
                  <a:srgbClr val="FDF9DE"/>
                </a:solidFill>
                <a:latin typeface="IreneFlorentina"/>
                <a:ea typeface="IreneFlorentina"/>
                <a:cs typeface="IreneFlorentina"/>
                <a:sym typeface="IreneFlorentina"/>
              </a:rPr>
              <a:t>Look for the Good</a:t>
            </a:r>
          </a:p>
        </p:txBody>
      </p:sp>
      <p:sp>
        <p:nvSpPr>
          <p:cNvPr name="TextBox 14" id="14"/>
          <p:cNvSpPr txBox="true"/>
          <p:nvPr/>
        </p:nvSpPr>
        <p:spPr>
          <a:xfrm rot="0">
            <a:off x="6623172" y="3703867"/>
            <a:ext cx="4793732" cy="503428"/>
          </a:xfrm>
          <a:prstGeom prst="rect">
            <a:avLst/>
          </a:prstGeom>
        </p:spPr>
        <p:txBody>
          <a:bodyPr anchor="t" rtlCol="false" tIns="0" lIns="0" bIns="0" rIns="0">
            <a:spAutoFit/>
          </a:bodyPr>
          <a:lstStyle/>
          <a:p>
            <a:pPr algn="ctr">
              <a:lnSpc>
                <a:spcPts val="3776"/>
              </a:lnSpc>
            </a:pPr>
            <a:r>
              <a:rPr lang="en-US" sz="3200" spc="-140">
                <a:solidFill>
                  <a:srgbClr val="FDF9DE"/>
                </a:solidFill>
                <a:latin typeface="IreneFlorentina"/>
                <a:ea typeface="IreneFlorentina"/>
                <a:cs typeface="IreneFlorentina"/>
                <a:sym typeface="IreneFlorentina"/>
              </a:rPr>
              <a:t>Be Encouraging</a:t>
            </a:r>
          </a:p>
        </p:txBody>
      </p:sp>
      <p:sp>
        <p:nvSpPr>
          <p:cNvPr name="TextBox 15" id="15"/>
          <p:cNvSpPr txBox="true"/>
          <p:nvPr/>
        </p:nvSpPr>
        <p:spPr>
          <a:xfrm rot="0">
            <a:off x="12597364" y="3703867"/>
            <a:ext cx="4887295" cy="503428"/>
          </a:xfrm>
          <a:prstGeom prst="rect">
            <a:avLst/>
          </a:prstGeom>
        </p:spPr>
        <p:txBody>
          <a:bodyPr anchor="t" rtlCol="false" tIns="0" lIns="0" bIns="0" rIns="0">
            <a:spAutoFit/>
          </a:bodyPr>
          <a:lstStyle/>
          <a:p>
            <a:pPr algn="ctr">
              <a:lnSpc>
                <a:spcPts val="3776"/>
              </a:lnSpc>
            </a:pPr>
            <a:r>
              <a:rPr lang="en-US" sz="3200" spc="-140">
                <a:solidFill>
                  <a:srgbClr val="FDF9DE"/>
                </a:solidFill>
                <a:latin typeface="IreneFlorentina"/>
                <a:ea typeface="IreneFlorentina"/>
                <a:cs typeface="IreneFlorentina"/>
                <a:sym typeface="IreneFlorentina"/>
              </a:rPr>
              <a:t>Write it down</a:t>
            </a:r>
          </a:p>
        </p:txBody>
      </p:sp>
      <p:sp>
        <p:nvSpPr>
          <p:cNvPr name="TextBox 16" id="16"/>
          <p:cNvSpPr txBox="true"/>
          <p:nvPr/>
        </p:nvSpPr>
        <p:spPr>
          <a:xfrm rot="0">
            <a:off x="1598161" y="6072897"/>
            <a:ext cx="3406886" cy="1461396"/>
          </a:xfrm>
          <a:prstGeom prst="rect">
            <a:avLst/>
          </a:prstGeom>
        </p:spPr>
        <p:txBody>
          <a:bodyPr anchor="t" rtlCol="false" tIns="0" lIns="0" bIns="0" rIns="0">
            <a:spAutoFit/>
          </a:bodyPr>
          <a:lstStyle/>
          <a:p>
            <a:pPr algn="l">
              <a:lnSpc>
                <a:spcPts val="3755"/>
              </a:lnSpc>
              <a:spcBef>
                <a:spcPct val="0"/>
              </a:spcBef>
            </a:pPr>
            <a:r>
              <a:rPr lang="en-US" sz="3182" spc="-140">
                <a:solidFill>
                  <a:srgbClr val="2DB189"/>
                </a:solidFill>
                <a:latin typeface="IreneFlorentina"/>
                <a:ea typeface="IreneFlorentina"/>
                <a:cs typeface="IreneFlorentina"/>
                <a:sym typeface="IreneFlorentina"/>
              </a:rPr>
              <a:t>Name 3 happy things from your day.</a:t>
            </a:r>
          </a:p>
        </p:txBody>
      </p:sp>
      <p:sp>
        <p:nvSpPr>
          <p:cNvPr name="TextBox 17" id="17"/>
          <p:cNvSpPr txBox="true"/>
          <p:nvPr/>
        </p:nvSpPr>
        <p:spPr>
          <a:xfrm rot="0">
            <a:off x="7219181" y="6329236"/>
            <a:ext cx="3892437" cy="1369695"/>
          </a:xfrm>
          <a:prstGeom prst="rect">
            <a:avLst/>
          </a:prstGeom>
        </p:spPr>
        <p:txBody>
          <a:bodyPr anchor="t" rtlCol="false" tIns="0" lIns="0" bIns="0" rIns="0">
            <a:spAutoFit/>
          </a:bodyPr>
          <a:lstStyle/>
          <a:p>
            <a:pPr algn="l">
              <a:lnSpc>
                <a:spcPts val="3540"/>
              </a:lnSpc>
              <a:spcBef>
                <a:spcPct val="0"/>
              </a:spcBef>
            </a:pPr>
            <a:r>
              <a:rPr lang="en-US" sz="3000" spc="-131">
                <a:solidFill>
                  <a:srgbClr val="EFA54F"/>
                </a:solidFill>
                <a:latin typeface="IreneFlorentina"/>
                <a:ea typeface="IreneFlorentina"/>
                <a:cs typeface="IreneFlorentina"/>
                <a:sym typeface="IreneFlorentina"/>
              </a:rPr>
              <a:t>Cheer your friends and classmates on!</a:t>
            </a:r>
          </a:p>
        </p:txBody>
      </p:sp>
      <p:sp>
        <p:nvSpPr>
          <p:cNvPr name="TextBox 18" id="18"/>
          <p:cNvSpPr txBox="true"/>
          <p:nvPr/>
        </p:nvSpPr>
        <p:spPr>
          <a:xfrm rot="0">
            <a:off x="13282429" y="6164598"/>
            <a:ext cx="3672781" cy="1369695"/>
          </a:xfrm>
          <a:prstGeom prst="rect">
            <a:avLst/>
          </a:prstGeom>
        </p:spPr>
        <p:txBody>
          <a:bodyPr anchor="t" rtlCol="false" tIns="0" lIns="0" bIns="0" rIns="0">
            <a:spAutoFit/>
          </a:bodyPr>
          <a:lstStyle/>
          <a:p>
            <a:pPr algn="l">
              <a:lnSpc>
                <a:spcPts val="3540"/>
              </a:lnSpc>
              <a:spcBef>
                <a:spcPct val="0"/>
              </a:spcBef>
            </a:pPr>
            <a:r>
              <a:rPr lang="en-US" sz="3000" spc="-131">
                <a:solidFill>
                  <a:srgbClr val="F9705A"/>
                </a:solidFill>
                <a:latin typeface="IreneFlorentina"/>
                <a:ea typeface="IreneFlorentina"/>
                <a:cs typeface="IreneFlorentina"/>
                <a:sym typeface="IreneFlorentina"/>
              </a:rPr>
              <a:t>Write or draw something you are excited for.</a:t>
            </a:r>
          </a:p>
        </p:txBody>
      </p:sp>
      <p:sp>
        <p:nvSpPr>
          <p:cNvPr name="Freeform 19" id="19"/>
          <p:cNvSpPr/>
          <p:nvPr/>
        </p:nvSpPr>
        <p:spPr>
          <a:xfrm flipH="false" flipV="false" rot="0">
            <a:off x="14120032" y="1323814"/>
            <a:ext cx="749180" cy="803410"/>
          </a:xfrm>
          <a:custGeom>
            <a:avLst/>
            <a:gdLst/>
            <a:ahLst/>
            <a:cxnLst/>
            <a:rect r="r" b="b" t="t" l="l"/>
            <a:pathLst>
              <a:path h="803410" w="749180">
                <a:moveTo>
                  <a:pt x="0" y="0"/>
                </a:moveTo>
                <a:lnTo>
                  <a:pt x="749180" y="0"/>
                </a:lnTo>
                <a:lnTo>
                  <a:pt x="749180" y="803409"/>
                </a:lnTo>
                <a:lnTo>
                  <a:pt x="0" y="8034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0" id="20"/>
          <p:cNvSpPr/>
          <p:nvPr/>
        </p:nvSpPr>
        <p:spPr>
          <a:xfrm flipH="false" flipV="false" rot="0">
            <a:off x="3075987" y="1323814"/>
            <a:ext cx="749180" cy="803410"/>
          </a:xfrm>
          <a:custGeom>
            <a:avLst/>
            <a:gdLst/>
            <a:ahLst/>
            <a:cxnLst/>
            <a:rect r="r" b="b" t="t" l="l"/>
            <a:pathLst>
              <a:path h="803410" w="749180">
                <a:moveTo>
                  <a:pt x="0" y="0"/>
                </a:moveTo>
                <a:lnTo>
                  <a:pt x="749180" y="0"/>
                </a:lnTo>
                <a:lnTo>
                  <a:pt x="749180" y="803409"/>
                </a:lnTo>
                <a:lnTo>
                  <a:pt x="0" y="8034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21" id="21"/>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22" id="22"/>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301" r="0" b="-18364"/>
            </a:stretch>
          </a:blipFill>
        </p:spPr>
      </p:sp>
      <p:sp>
        <p:nvSpPr>
          <p:cNvPr name="Freeform 3" id="3"/>
          <p:cNvSpPr/>
          <p:nvPr/>
        </p:nvSpPr>
        <p:spPr>
          <a:xfrm flipH="false" flipV="false" rot="0">
            <a:off x="1374577" y="1150658"/>
            <a:ext cx="15538847" cy="7317384"/>
          </a:xfrm>
          <a:custGeom>
            <a:avLst/>
            <a:gdLst/>
            <a:ahLst/>
            <a:cxnLst/>
            <a:rect r="r" b="b" t="t" l="l"/>
            <a:pathLst>
              <a:path h="7317384" w="15538847">
                <a:moveTo>
                  <a:pt x="0" y="0"/>
                </a:moveTo>
                <a:lnTo>
                  <a:pt x="15538846" y="0"/>
                </a:lnTo>
                <a:lnTo>
                  <a:pt x="15538846" y="7317384"/>
                </a:lnTo>
                <a:lnTo>
                  <a:pt x="0" y="731738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1028700" y="2690931"/>
            <a:ext cx="15300897" cy="3411629"/>
          </a:xfrm>
          <a:prstGeom prst="rect">
            <a:avLst/>
          </a:prstGeom>
        </p:spPr>
        <p:txBody>
          <a:bodyPr anchor="t" rtlCol="false" tIns="0" lIns="0" bIns="0" rIns="0">
            <a:spAutoFit/>
          </a:bodyPr>
          <a:lstStyle/>
          <a:p>
            <a:pPr algn="ctr">
              <a:lnSpc>
                <a:spcPts val="12803"/>
              </a:lnSpc>
            </a:pPr>
            <a:r>
              <a:rPr lang="en-US" sz="12430">
                <a:solidFill>
                  <a:srgbClr val="FFF5DE"/>
                </a:solidFill>
                <a:latin typeface="IreneFlorentina"/>
                <a:ea typeface="IreneFlorentina"/>
                <a:cs typeface="IreneFlorentina"/>
                <a:sym typeface="IreneFlorentina"/>
              </a:rPr>
              <a:t>What did you learn today?</a:t>
            </a:r>
          </a:p>
        </p:txBody>
      </p:sp>
      <p:sp>
        <p:nvSpPr>
          <p:cNvPr name="Freeform 5" id="5"/>
          <p:cNvSpPr/>
          <p:nvPr/>
        </p:nvSpPr>
        <p:spPr>
          <a:xfrm flipH="false" flipV="false" rot="0">
            <a:off x="13010949" y="4707886"/>
            <a:ext cx="5460497" cy="9100828"/>
          </a:xfrm>
          <a:custGeom>
            <a:avLst/>
            <a:gdLst/>
            <a:ahLst/>
            <a:cxnLst/>
            <a:rect r="r" b="b" t="t" l="l"/>
            <a:pathLst>
              <a:path h="9100828" w="5460497">
                <a:moveTo>
                  <a:pt x="0" y="0"/>
                </a:moveTo>
                <a:lnTo>
                  <a:pt x="5460497" y="0"/>
                </a:lnTo>
                <a:lnTo>
                  <a:pt x="5460497" y="9100828"/>
                </a:lnTo>
                <a:lnTo>
                  <a:pt x="0" y="910082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7" id="7"/>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4" r="0" b="-18662"/>
            </a:stretch>
          </a:blipFill>
        </p:spPr>
      </p:sp>
      <p:sp>
        <p:nvSpPr>
          <p:cNvPr name="Freeform 3" id="3"/>
          <p:cNvSpPr/>
          <p:nvPr/>
        </p:nvSpPr>
        <p:spPr>
          <a:xfrm flipH="false" flipV="false" rot="0">
            <a:off x="5865740" y="2117160"/>
            <a:ext cx="6556520" cy="6482759"/>
          </a:xfrm>
          <a:custGeom>
            <a:avLst/>
            <a:gdLst/>
            <a:ahLst/>
            <a:cxnLst/>
            <a:rect r="r" b="b" t="t" l="l"/>
            <a:pathLst>
              <a:path h="6482759" w="6556520">
                <a:moveTo>
                  <a:pt x="0" y="0"/>
                </a:moveTo>
                <a:lnTo>
                  <a:pt x="6556520" y="0"/>
                </a:lnTo>
                <a:lnTo>
                  <a:pt x="6556520" y="6482759"/>
                </a:lnTo>
                <a:lnTo>
                  <a:pt x="0" y="648275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8719271" y="4948029"/>
            <a:ext cx="849457" cy="660453"/>
          </a:xfrm>
          <a:custGeom>
            <a:avLst/>
            <a:gdLst/>
            <a:ahLst/>
            <a:cxnLst/>
            <a:rect r="r" b="b" t="t" l="l"/>
            <a:pathLst>
              <a:path h="660453" w="849457">
                <a:moveTo>
                  <a:pt x="0" y="0"/>
                </a:moveTo>
                <a:lnTo>
                  <a:pt x="849458" y="0"/>
                </a:lnTo>
                <a:lnTo>
                  <a:pt x="849458" y="660453"/>
                </a:lnTo>
                <a:lnTo>
                  <a:pt x="0" y="66045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846906" y="8599919"/>
            <a:ext cx="1150521" cy="1316762"/>
          </a:xfrm>
          <a:custGeom>
            <a:avLst/>
            <a:gdLst/>
            <a:ahLst/>
            <a:cxnLst/>
            <a:rect r="r" b="b" t="t" l="l"/>
            <a:pathLst>
              <a:path h="1316762" w="1150521">
                <a:moveTo>
                  <a:pt x="0" y="0"/>
                </a:moveTo>
                <a:lnTo>
                  <a:pt x="1150520" y="0"/>
                </a:lnTo>
                <a:lnTo>
                  <a:pt x="1150520" y="1316762"/>
                </a:lnTo>
                <a:lnTo>
                  <a:pt x="0" y="1316762"/>
                </a:lnTo>
                <a:lnTo>
                  <a:pt x="0" y="0"/>
                </a:lnTo>
                <a:close/>
              </a:path>
            </a:pathLst>
          </a:custGeom>
          <a:blipFill>
            <a:blip r:embed="rId7"/>
            <a:stretch>
              <a:fillRect l="0" t="0" r="0" b="0"/>
            </a:stretch>
          </a:blipFill>
          <a:ln w="9525" cap="sq">
            <a:solidFill>
              <a:srgbClr val="FFFFFF"/>
            </a:solidFill>
            <a:prstDash val="solid"/>
            <a:miter/>
          </a:ln>
        </p:spPr>
      </p:sp>
      <p:sp>
        <p:nvSpPr>
          <p:cNvPr name="TextBox 6" id="6"/>
          <p:cNvSpPr txBox="true"/>
          <p:nvPr/>
        </p:nvSpPr>
        <p:spPr>
          <a:xfrm rot="0">
            <a:off x="3917164" y="416100"/>
            <a:ext cx="10453673" cy="4558919"/>
          </a:xfrm>
          <a:prstGeom prst="rect">
            <a:avLst/>
          </a:prstGeom>
        </p:spPr>
        <p:txBody>
          <a:bodyPr anchor="t" rtlCol="false" tIns="0" lIns="0" bIns="0" rIns="0">
            <a:spAutoFit/>
          </a:bodyPr>
          <a:lstStyle/>
          <a:p>
            <a:pPr algn="ctr">
              <a:lnSpc>
                <a:spcPts val="9484"/>
              </a:lnSpc>
            </a:pPr>
            <a:r>
              <a:rPr lang="en-US" b="true" sz="6774">
                <a:solidFill>
                  <a:srgbClr val="FFFFFF"/>
                </a:solidFill>
                <a:latin typeface="Proxima Nova Bold"/>
                <a:ea typeface="Proxima Nova Bold"/>
                <a:cs typeface="Proxima Nova Bold"/>
                <a:sym typeface="Proxima Nova Bold"/>
              </a:rPr>
              <a:t>LITTLE ACTS OF LOVE FOR LENT</a:t>
            </a:r>
          </a:p>
        </p:txBody>
      </p:sp>
      <p:sp>
        <p:nvSpPr>
          <p:cNvPr name="TextBox 7" id="7"/>
          <p:cNvSpPr txBox="true"/>
          <p:nvPr/>
        </p:nvSpPr>
        <p:spPr>
          <a:xfrm rot="0">
            <a:off x="5888283" y="8683307"/>
            <a:ext cx="6511433" cy="1035687"/>
          </a:xfrm>
          <a:prstGeom prst="rect">
            <a:avLst/>
          </a:prstGeom>
        </p:spPr>
        <p:txBody>
          <a:bodyPr anchor="t" rtlCol="false" tIns="0" lIns="0" bIns="0" rIns="0">
            <a:spAutoFit/>
          </a:bodyPr>
          <a:lstStyle/>
          <a:p>
            <a:pPr algn="ctr">
              <a:lnSpc>
                <a:spcPts val="8539"/>
              </a:lnSpc>
              <a:spcBef>
                <a:spcPct val="0"/>
              </a:spcBef>
            </a:pPr>
            <a:r>
              <a:rPr lang="en-US" b="true" sz="6099">
                <a:solidFill>
                  <a:srgbClr val="FFFFFF"/>
                </a:solidFill>
                <a:latin typeface="Proxima Nova Bold"/>
                <a:ea typeface="Proxima Nova Bold"/>
                <a:cs typeface="Proxima Nova Bold"/>
                <a:sym typeface="Proxima Nova Bold"/>
              </a:rPr>
              <a:t>JUSTICE</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FFEA63"/>
        </a:solidFill>
      </p:bgPr>
    </p:bg>
    <p:spTree>
      <p:nvGrpSpPr>
        <p:cNvPr id="1" name=""/>
        <p:cNvGrpSpPr/>
        <p:nvPr/>
      </p:nvGrpSpPr>
      <p:grpSpPr>
        <a:xfrm>
          <a:off x="0" y="0"/>
          <a:ext cx="0" cy="0"/>
          <a:chOff x="0" y="0"/>
          <a:chExt cx="0" cy="0"/>
        </a:xfrm>
      </p:grpSpPr>
      <p:sp>
        <p:nvSpPr>
          <p:cNvPr name="Freeform 2" id="2"/>
          <p:cNvSpPr/>
          <p:nvPr/>
        </p:nvSpPr>
        <p:spPr>
          <a:xfrm flipH="true" flipV="false" rot="0">
            <a:off x="11241434" y="4244188"/>
            <a:ext cx="5542627" cy="8587169"/>
          </a:xfrm>
          <a:custGeom>
            <a:avLst/>
            <a:gdLst/>
            <a:ahLst/>
            <a:cxnLst/>
            <a:rect r="r" b="b" t="t" l="l"/>
            <a:pathLst>
              <a:path h="8587169" w="5542627">
                <a:moveTo>
                  <a:pt x="5542627" y="0"/>
                </a:moveTo>
                <a:lnTo>
                  <a:pt x="0" y="0"/>
                </a:lnTo>
                <a:lnTo>
                  <a:pt x="0" y="8587170"/>
                </a:lnTo>
                <a:lnTo>
                  <a:pt x="5542627" y="8587170"/>
                </a:lnTo>
                <a:lnTo>
                  <a:pt x="5542627" y="0"/>
                </a:lnTo>
                <a:close/>
              </a:path>
            </a:pathLst>
          </a:custGeom>
          <a:blipFill>
            <a:blip r:embed="rId3">
              <a:extLst>
                <a:ext uri="{96DAC541-7B7A-43D3-8B79-37D633B846F1}">
                  <asvg:svgBlip xmlns:asvg="http://schemas.microsoft.com/office/drawing/2016/SVG/main" r:embed="rId4"/>
                </a:ext>
              </a:extLst>
            </a:blip>
            <a:stretch>
              <a:fillRect l="0" t="0" r="0" b="0"/>
            </a:stretch>
          </a:blipFill>
        </p:spPr>
      </p:sp>
      <p:pic>
        <p:nvPicPr>
          <p:cNvPr name="Picture 3" id="3"/>
          <p:cNvPicPr>
            <a:picLocks noChangeAspect="true"/>
          </p:cNvPicPr>
          <p:nvPr/>
        </p:nvPicPr>
        <p:blipFill>
          <a:blip r:embed="rId5"/>
          <a:srcRect l="0" t="0" r="0" b="0"/>
          <a:stretch>
            <a:fillRect/>
          </a:stretch>
        </p:blipFill>
        <p:spPr>
          <a:xfrm flipH="false" flipV="false" rot="-9872428">
            <a:off x="11618287" y="4738661"/>
            <a:ext cx="768317" cy="924490"/>
          </a:xfrm>
          <a:prstGeom prst="rect">
            <a:avLst/>
          </a:prstGeom>
        </p:spPr>
      </p:pic>
      <p:pic>
        <p:nvPicPr>
          <p:cNvPr name="Picture 4" id="4"/>
          <p:cNvPicPr>
            <a:picLocks noChangeAspect="true"/>
          </p:cNvPicPr>
          <p:nvPr/>
        </p:nvPicPr>
        <p:blipFill>
          <a:blip r:embed="rId6"/>
          <a:srcRect l="0" t="0" r="0" b="0"/>
          <a:stretch>
            <a:fillRect/>
          </a:stretch>
        </p:blipFill>
        <p:spPr>
          <a:xfrm flipH="true" flipV="false" rot="2804242">
            <a:off x="15182895" y="3385195"/>
            <a:ext cx="1050555" cy="1050555"/>
          </a:xfrm>
          <a:prstGeom prst="rect">
            <a:avLst/>
          </a:prstGeom>
        </p:spPr>
      </p:pic>
      <p:sp>
        <p:nvSpPr>
          <p:cNvPr name="Freeform 5" id="5"/>
          <p:cNvSpPr/>
          <p:nvPr/>
        </p:nvSpPr>
        <p:spPr>
          <a:xfrm flipH="false" flipV="false" rot="0">
            <a:off x="458254" y="2344599"/>
            <a:ext cx="10056292" cy="6913701"/>
          </a:xfrm>
          <a:custGeom>
            <a:avLst/>
            <a:gdLst/>
            <a:ahLst/>
            <a:cxnLst/>
            <a:rect r="r" b="b" t="t" l="l"/>
            <a:pathLst>
              <a:path h="6913701" w="10056292">
                <a:moveTo>
                  <a:pt x="0" y="0"/>
                </a:moveTo>
                <a:lnTo>
                  <a:pt x="10056292" y="0"/>
                </a:lnTo>
                <a:lnTo>
                  <a:pt x="10056292" y="6913701"/>
                </a:lnTo>
                <a:lnTo>
                  <a:pt x="0" y="691370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6" id="6"/>
          <p:cNvSpPr txBox="true"/>
          <p:nvPr/>
        </p:nvSpPr>
        <p:spPr>
          <a:xfrm rot="0">
            <a:off x="1232871" y="3970995"/>
            <a:ext cx="8842988" cy="681990"/>
          </a:xfrm>
          <a:prstGeom prst="rect">
            <a:avLst/>
          </a:prstGeom>
        </p:spPr>
        <p:txBody>
          <a:bodyPr anchor="t" rtlCol="false" tIns="0" lIns="0" bIns="0" rIns="0">
            <a:spAutoFit/>
          </a:bodyPr>
          <a:lstStyle/>
          <a:p>
            <a:pPr algn="ctr">
              <a:lnSpc>
                <a:spcPts val="5279"/>
              </a:lnSpc>
            </a:pPr>
            <a:r>
              <a:rPr lang="en-US" sz="3999" spc="-163">
                <a:solidFill>
                  <a:srgbClr val="FFFFFF"/>
                </a:solidFill>
                <a:latin typeface="IreneFlorentina"/>
                <a:ea typeface="IreneFlorentina"/>
                <a:cs typeface="IreneFlorentina"/>
                <a:sym typeface="IreneFlorentina"/>
              </a:rPr>
              <a:t>Kindness Chain</a:t>
            </a:r>
          </a:p>
        </p:txBody>
      </p:sp>
      <p:sp>
        <p:nvSpPr>
          <p:cNvPr name="TextBox 7" id="7"/>
          <p:cNvSpPr txBox="true"/>
          <p:nvPr/>
        </p:nvSpPr>
        <p:spPr>
          <a:xfrm rot="0">
            <a:off x="1589036" y="5134231"/>
            <a:ext cx="7794729" cy="1776079"/>
          </a:xfrm>
          <a:prstGeom prst="rect">
            <a:avLst/>
          </a:prstGeom>
        </p:spPr>
        <p:txBody>
          <a:bodyPr anchor="t" rtlCol="false" tIns="0" lIns="0" bIns="0" rIns="0">
            <a:spAutoFit/>
          </a:bodyPr>
          <a:lstStyle/>
          <a:p>
            <a:pPr algn="ctr">
              <a:lnSpc>
                <a:spcPts val="4654"/>
              </a:lnSpc>
            </a:pPr>
            <a:r>
              <a:rPr lang="en-US" sz="3525" spc="-144">
                <a:solidFill>
                  <a:srgbClr val="FFFFFF"/>
                </a:solidFill>
                <a:latin typeface="IreneFlorentina"/>
                <a:ea typeface="IreneFlorentina"/>
                <a:cs typeface="IreneFlorentina"/>
                <a:sym typeface="IreneFlorentina"/>
              </a:rPr>
              <a:t>What are some small acts of love you have done this week?</a:t>
            </a:r>
          </a:p>
        </p:txBody>
      </p:sp>
      <p:sp>
        <p:nvSpPr>
          <p:cNvPr name="Freeform 8" id="8"/>
          <p:cNvSpPr/>
          <p:nvPr/>
        </p:nvSpPr>
        <p:spPr>
          <a:xfrm flipH="false" flipV="false" rot="0">
            <a:off x="0" y="-288665"/>
            <a:ext cx="7315200" cy="2267712"/>
          </a:xfrm>
          <a:custGeom>
            <a:avLst/>
            <a:gdLst/>
            <a:ahLst/>
            <a:cxnLst/>
            <a:rect r="r" b="b" t="t" l="l"/>
            <a:pathLst>
              <a:path h="2267712" w="7315200">
                <a:moveTo>
                  <a:pt x="0" y="0"/>
                </a:moveTo>
                <a:lnTo>
                  <a:pt x="7315200" y="0"/>
                </a:lnTo>
                <a:lnTo>
                  <a:pt x="7315200" y="2267712"/>
                </a:lnTo>
                <a:lnTo>
                  <a:pt x="0" y="226771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9" id="9"/>
          <p:cNvSpPr/>
          <p:nvPr/>
        </p:nvSpPr>
        <p:spPr>
          <a:xfrm flipH="false" flipV="false" rot="0">
            <a:off x="5486400" y="-264030"/>
            <a:ext cx="7315200" cy="2267712"/>
          </a:xfrm>
          <a:custGeom>
            <a:avLst/>
            <a:gdLst/>
            <a:ahLst/>
            <a:cxnLst/>
            <a:rect r="r" b="b" t="t" l="l"/>
            <a:pathLst>
              <a:path h="2267712" w="7315200">
                <a:moveTo>
                  <a:pt x="0" y="0"/>
                </a:moveTo>
                <a:lnTo>
                  <a:pt x="7315200" y="0"/>
                </a:lnTo>
                <a:lnTo>
                  <a:pt x="7315200" y="2267712"/>
                </a:lnTo>
                <a:lnTo>
                  <a:pt x="0" y="226771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10788316" y="-288665"/>
            <a:ext cx="7315200" cy="2267712"/>
          </a:xfrm>
          <a:custGeom>
            <a:avLst/>
            <a:gdLst/>
            <a:ahLst/>
            <a:cxnLst/>
            <a:rect r="r" b="b" t="t" l="l"/>
            <a:pathLst>
              <a:path h="2267712" w="7315200">
                <a:moveTo>
                  <a:pt x="0" y="0"/>
                </a:moveTo>
                <a:lnTo>
                  <a:pt x="7315200" y="0"/>
                </a:lnTo>
                <a:lnTo>
                  <a:pt x="7315200" y="2267712"/>
                </a:lnTo>
                <a:lnTo>
                  <a:pt x="0" y="226771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1" id="11"/>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12" id="12"/>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603" r="0" b="-18063"/>
            </a:stretch>
          </a:blipFill>
        </p:spPr>
      </p:sp>
      <p:sp>
        <p:nvSpPr>
          <p:cNvPr name="Freeform 3" id="3"/>
          <p:cNvSpPr/>
          <p:nvPr/>
        </p:nvSpPr>
        <p:spPr>
          <a:xfrm flipH="false" flipV="false" rot="0">
            <a:off x="8609156" y="3391273"/>
            <a:ext cx="8650144" cy="3176962"/>
          </a:xfrm>
          <a:custGeom>
            <a:avLst/>
            <a:gdLst/>
            <a:ahLst/>
            <a:cxnLst/>
            <a:rect r="r" b="b" t="t" l="l"/>
            <a:pathLst>
              <a:path h="3176962" w="8650144">
                <a:moveTo>
                  <a:pt x="0" y="0"/>
                </a:moveTo>
                <a:lnTo>
                  <a:pt x="8650144" y="0"/>
                </a:lnTo>
                <a:lnTo>
                  <a:pt x="8650144" y="3176962"/>
                </a:lnTo>
                <a:lnTo>
                  <a:pt x="0" y="317696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9389051" y="2445317"/>
            <a:ext cx="6894092" cy="822833"/>
          </a:xfrm>
          <a:prstGeom prst="rect">
            <a:avLst/>
          </a:prstGeom>
        </p:spPr>
        <p:txBody>
          <a:bodyPr anchor="t" rtlCol="false" tIns="0" lIns="0" bIns="0" rIns="0">
            <a:spAutoFit/>
          </a:bodyPr>
          <a:lstStyle/>
          <a:p>
            <a:pPr algn="ctr">
              <a:lnSpc>
                <a:spcPts val="6135"/>
              </a:lnSpc>
              <a:spcBef>
                <a:spcPct val="0"/>
              </a:spcBef>
            </a:pPr>
            <a:r>
              <a:rPr lang="en-US" sz="5199" spc="-228">
                <a:solidFill>
                  <a:srgbClr val="0098D9"/>
                </a:solidFill>
                <a:latin typeface="IreneFlorentina"/>
                <a:ea typeface="IreneFlorentina"/>
                <a:cs typeface="IreneFlorentina"/>
                <a:sym typeface="IreneFlorentina"/>
              </a:rPr>
              <a:t>What is Justice?</a:t>
            </a:r>
          </a:p>
        </p:txBody>
      </p:sp>
      <p:sp>
        <p:nvSpPr>
          <p:cNvPr name="TextBox 5" id="5"/>
          <p:cNvSpPr txBox="true"/>
          <p:nvPr/>
        </p:nvSpPr>
        <p:spPr>
          <a:xfrm rot="0">
            <a:off x="9059211" y="4130381"/>
            <a:ext cx="7553772" cy="1743075"/>
          </a:xfrm>
          <a:prstGeom prst="rect">
            <a:avLst/>
          </a:prstGeom>
        </p:spPr>
        <p:txBody>
          <a:bodyPr anchor="t" rtlCol="false" tIns="0" lIns="0" bIns="0" rIns="0">
            <a:spAutoFit/>
          </a:bodyPr>
          <a:lstStyle/>
          <a:p>
            <a:pPr algn="ctr">
              <a:lnSpc>
                <a:spcPts val="4560"/>
              </a:lnSpc>
              <a:spcBef>
                <a:spcPct val="0"/>
              </a:spcBef>
            </a:pPr>
            <a:r>
              <a:rPr lang="en-US" sz="3800" spc="87">
                <a:solidFill>
                  <a:srgbClr val="FFFFFF"/>
                </a:solidFill>
                <a:latin typeface="IreneFlorentina"/>
                <a:ea typeface="IreneFlorentina"/>
                <a:cs typeface="IreneFlorentina"/>
                <a:sym typeface="IreneFlorentina"/>
              </a:rPr>
              <a:t>Justice means treating everyone fairly and with kindness.</a:t>
            </a:r>
          </a:p>
        </p:txBody>
      </p:sp>
      <p:grpSp>
        <p:nvGrpSpPr>
          <p:cNvPr name="Group 6" id="6"/>
          <p:cNvGrpSpPr/>
          <p:nvPr/>
        </p:nvGrpSpPr>
        <p:grpSpPr>
          <a:xfrm rot="-814291">
            <a:off x="1636990" y="2316454"/>
            <a:ext cx="5884686" cy="5884686"/>
            <a:chOff x="0" y="0"/>
            <a:chExt cx="1624559" cy="1624559"/>
          </a:xfrm>
        </p:grpSpPr>
        <p:sp>
          <p:nvSpPr>
            <p:cNvPr name="Freeform 7" id="7"/>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009DDE"/>
            </a:solidFill>
          </p:spPr>
        </p:sp>
      </p:grpSp>
      <p:grpSp>
        <p:nvGrpSpPr>
          <p:cNvPr name="Group 8" id="8"/>
          <p:cNvGrpSpPr/>
          <p:nvPr/>
        </p:nvGrpSpPr>
        <p:grpSpPr>
          <a:xfrm rot="0">
            <a:off x="1636990" y="2073863"/>
            <a:ext cx="5884686" cy="5884686"/>
            <a:chOff x="0" y="0"/>
            <a:chExt cx="1624559" cy="1624559"/>
          </a:xfrm>
        </p:grpSpPr>
        <p:sp>
          <p:nvSpPr>
            <p:cNvPr name="Freeform 9" id="9"/>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grpSp>
        <p:nvGrpSpPr>
          <p:cNvPr name="Group 10" id="10"/>
          <p:cNvGrpSpPr/>
          <p:nvPr/>
        </p:nvGrpSpPr>
        <p:grpSpPr>
          <a:xfrm rot="0">
            <a:off x="2057466" y="2483417"/>
            <a:ext cx="4736075" cy="4992673"/>
            <a:chOff x="0" y="0"/>
            <a:chExt cx="812800" cy="856837"/>
          </a:xfrm>
        </p:grpSpPr>
        <p:sp>
          <p:nvSpPr>
            <p:cNvPr name="Freeform 11" id="11"/>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6"/>
              <a:stretch>
                <a:fillRect l="-29261" t="0" r="-29261" b="0"/>
              </a:stretch>
            </a:blipFill>
          </p:spPr>
        </p:sp>
      </p:grpSp>
      <p:sp>
        <p:nvSpPr>
          <p:cNvPr name="Freeform 12" id="12"/>
          <p:cNvSpPr/>
          <p:nvPr/>
        </p:nvSpPr>
        <p:spPr>
          <a:xfrm flipH="false" flipV="false" rot="-292193">
            <a:off x="3487158" y="1864832"/>
            <a:ext cx="2184351" cy="731758"/>
          </a:xfrm>
          <a:custGeom>
            <a:avLst/>
            <a:gdLst/>
            <a:ahLst/>
            <a:cxnLst/>
            <a:rect r="r" b="b" t="t" l="l"/>
            <a:pathLst>
              <a:path h="731758" w="2184351">
                <a:moveTo>
                  <a:pt x="0" y="0"/>
                </a:moveTo>
                <a:lnTo>
                  <a:pt x="2184351" y="0"/>
                </a:lnTo>
                <a:lnTo>
                  <a:pt x="2184351" y="731757"/>
                </a:lnTo>
                <a:lnTo>
                  <a:pt x="0" y="731757"/>
                </a:lnTo>
                <a:lnTo>
                  <a:pt x="0" y="0"/>
                </a:lnTo>
                <a:close/>
              </a:path>
            </a:pathLst>
          </a:custGeom>
          <a:blipFill>
            <a:blip r:embed="rId7">
              <a:alphaModFix amt="73000"/>
              <a:extLst>
                <a:ext uri="{96DAC541-7B7A-43D3-8B79-37D633B846F1}">
                  <asvg:svgBlip xmlns:asvg="http://schemas.microsoft.com/office/drawing/2016/SVG/main" r:embed="rId8"/>
                </a:ext>
              </a:extLst>
            </a:blip>
            <a:stretch>
              <a:fillRect l="0" t="0" r="0" b="0"/>
            </a:stretch>
          </a:blipFill>
        </p:spPr>
      </p:sp>
      <p:sp>
        <p:nvSpPr>
          <p:cNvPr name="TextBox 13" id="13"/>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14" id="14"/>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301" r="0" b="-18364"/>
            </a:stretch>
          </a:blipFill>
        </p:spPr>
      </p:sp>
      <p:grpSp>
        <p:nvGrpSpPr>
          <p:cNvPr name="Group 3" id="3"/>
          <p:cNvGrpSpPr/>
          <p:nvPr/>
        </p:nvGrpSpPr>
        <p:grpSpPr>
          <a:xfrm rot="0">
            <a:off x="640772" y="3171641"/>
            <a:ext cx="5161187" cy="5161187"/>
            <a:chOff x="0" y="0"/>
            <a:chExt cx="1624559" cy="1624559"/>
          </a:xfrm>
        </p:grpSpPr>
        <p:sp>
          <p:nvSpPr>
            <p:cNvPr name="Freeform 4" id="4"/>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sp>
        <p:nvSpPr>
          <p:cNvPr name="Freeform 5" id="5"/>
          <p:cNvSpPr/>
          <p:nvPr/>
        </p:nvSpPr>
        <p:spPr>
          <a:xfrm flipH="false" flipV="false" rot="-292193">
            <a:off x="2264834" y="2833608"/>
            <a:ext cx="1965807" cy="658545"/>
          </a:xfrm>
          <a:custGeom>
            <a:avLst/>
            <a:gdLst/>
            <a:ahLst/>
            <a:cxnLst/>
            <a:rect r="r" b="b" t="t" l="l"/>
            <a:pathLst>
              <a:path h="658545" w="1965807">
                <a:moveTo>
                  <a:pt x="0" y="0"/>
                </a:moveTo>
                <a:lnTo>
                  <a:pt x="1965807" y="0"/>
                </a:lnTo>
                <a:lnTo>
                  <a:pt x="1965807" y="658545"/>
                </a:lnTo>
                <a:lnTo>
                  <a:pt x="0" y="658545"/>
                </a:lnTo>
                <a:lnTo>
                  <a:pt x="0" y="0"/>
                </a:lnTo>
                <a:close/>
              </a:path>
            </a:pathLst>
          </a:custGeom>
          <a:blipFill>
            <a:blip r:embed="rId4">
              <a:alphaModFix amt="73000"/>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986773" y="8437604"/>
            <a:ext cx="4642580" cy="571119"/>
          </a:xfrm>
          <a:prstGeom prst="rect">
            <a:avLst/>
          </a:prstGeom>
        </p:spPr>
        <p:txBody>
          <a:bodyPr anchor="t" rtlCol="false" tIns="0" lIns="0" bIns="0" rIns="0">
            <a:spAutoFit/>
          </a:bodyPr>
          <a:lstStyle/>
          <a:p>
            <a:pPr algn="ctr">
              <a:lnSpc>
                <a:spcPts val="4248"/>
              </a:lnSpc>
              <a:spcBef>
                <a:spcPct val="0"/>
              </a:spcBef>
            </a:pPr>
            <a:r>
              <a:rPr lang="en-US" sz="3600">
                <a:solidFill>
                  <a:srgbClr val="FFFFFF"/>
                </a:solidFill>
                <a:latin typeface="IreneFlorentina"/>
                <a:ea typeface="IreneFlorentina"/>
                <a:cs typeface="IreneFlorentina"/>
                <a:sym typeface="IreneFlorentina"/>
              </a:rPr>
              <a:t>Feed the Hungry</a:t>
            </a:r>
          </a:p>
        </p:txBody>
      </p:sp>
      <p:grpSp>
        <p:nvGrpSpPr>
          <p:cNvPr name="Group 7" id="7"/>
          <p:cNvGrpSpPr/>
          <p:nvPr/>
        </p:nvGrpSpPr>
        <p:grpSpPr>
          <a:xfrm rot="0">
            <a:off x="906471" y="3640812"/>
            <a:ext cx="4682533" cy="4414292"/>
            <a:chOff x="0" y="0"/>
            <a:chExt cx="572705" cy="539897"/>
          </a:xfrm>
        </p:grpSpPr>
        <p:sp>
          <p:nvSpPr>
            <p:cNvPr name="Freeform 8" id="8"/>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9" id="9"/>
          <p:cNvGrpSpPr/>
          <p:nvPr/>
        </p:nvGrpSpPr>
        <p:grpSpPr>
          <a:xfrm rot="0">
            <a:off x="6715204" y="3171641"/>
            <a:ext cx="5161187" cy="5161187"/>
            <a:chOff x="0" y="0"/>
            <a:chExt cx="1624559" cy="1624559"/>
          </a:xfrm>
        </p:grpSpPr>
        <p:sp>
          <p:nvSpPr>
            <p:cNvPr name="Freeform 10" id="10"/>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sp>
        <p:nvSpPr>
          <p:cNvPr name="Freeform 11" id="11"/>
          <p:cNvSpPr/>
          <p:nvPr/>
        </p:nvSpPr>
        <p:spPr>
          <a:xfrm flipH="false" flipV="false" rot="-292193">
            <a:off x="8339266" y="2833608"/>
            <a:ext cx="1965807" cy="658545"/>
          </a:xfrm>
          <a:custGeom>
            <a:avLst/>
            <a:gdLst/>
            <a:ahLst/>
            <a:cxnLst/>
            <a:rect r="r" b="b" t="t" l="l"/>
            <a:pathLst>
              <a:path h="658545" w="1965807">
                <a:moveTo>
                  <a:pt x="0" y="0"/>
                </a:moveTo>
                <a:lnTo>
                  <a:pt x="1965806" y="0"/>
                </a:lnTo>
                <a:lnTo>
                  <a:pt x="1965806" y="658545"/>
                </a:lnTo>
                <a:lnTo>
                  <a:pt x="0" y="658545"/>
                </a:lnTo>
                <a:lnTo>
                  <a:pt x="0" y="0"/>
                </a:lnTo>
                <a:close/>
              </a:path>
            </a:pathLst>
          </a:custGeom>
          <a:blipFill>
            <a:blip r:embed="rId4">
              <a:alphaModFix amt="73000"/>
              <a:extLst>
                <a:ext uri="{96DAC541-7B7A-43D3-8B79-37D633B846F1}">
                  <asvg:svgBlip xmlns:asvg="http://schemas.microsoft.com/office/drawing/2016/SVG/main" r:embed="rId5"/>
                </a:ext>
              </a:extLst>
            </a:blip>
            <a:stretch>
              <a:fillRect l="0" t="0" r="0" b="0"/>
            </a:stretch>
          </a:blipFill>
        </p:spPr>
      </p:sp>
      <p:grpSp>
        <p:nvGrpSpPr>
          <p:cNvPr name="Group 12" id="12"/>
          <p:cNvGrpSpPr/>
          <p:nvPr/>
        </p:nvGrpSpPr>
        <p:grpSpPr>
          <a:xfrm rot="0">
            <a:off x="6980902" y="3640812"/>
            <a:ext cx="4682533" cy="4414292"/>
            <a:chOff x="0" y="0"/>
            <a:chExt cx="572705" cy="539897"/>
          </a:xfrm>
        </p:grpSpPr>
        <p:sp>
          <p:nvSpPr>
            <p:cNvPr name="Freeform 13" id="13"/>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14" id="14"/>
          <p:cNvGrpSpPr/>
          <p:nvPr/>
        </p:nvGrpSpPr>
        <p:grpSpPr>
          <a:xfrm rot="0">
            <a:off x="6980902" y="3640812"/>
            <a:ext cx="4682533" cy="4414292"/>
            <a:chOff x="0" y="0"/>
            <a:chExt cx="572705" cy="539897"/>
          </a:xfrm>
        </p:grpSpPr>
        <p:sp>
          <p:nvSpPr>
            <p:cNvPr name="Freeform 15" id="15"/>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sp>
        <p:nvSpPr>
          <p:cNvPr name="TextBox 16" id="16"/>
          <p:cNvSpPr txBox="true"/>
          <p:nvPr/>
        </p:nvSpPr>
        <p:spPr>
          <a:xfrm rot="0">
            <a:off x="7039620" y="8437604"/>
            <a:ext cx="4642580" cy="571119"/>
          </a:xfrm>
          <a:prstGeom prst="rect">
            <a:avLst/>
          </a:prstGeom>
        </p:spPr>
        <p:txBody>
          <a:bodyPr anchor="t" rtlCol="false" tIns="0" lIns="0" bIns="0" rIns="0">
            <a:spAutoFit/>
          </a:bodyPr>
          <a:lstStyle/>
          <a:p>
            <a:pPr algn="ctr">
              <a:lnSpc>
                <a:spcPts val="4248"/>
              </a:lnSpc>
              <a:spcBef>
                <a:spcPct val="0"/>
              </a:spcBef>
            </a:pPr>
            <a:r>
              <a:rPr lang="en-US" sz="3600">
                <a:solidFill>
                  <a:srgbClr val="FFFFFF"/>
                </a:solidFill>
                <a:latin typeface="IreneFlorentina"/>
                <a:ea typeface="IreneFlorentina"/>
                <a:cs typeface="IreneFlorentina"/>
                <a:sym typeface="IreneFlorentina"/>
              </a:rPr>
              <a:t>Be Kind</a:t>
            </a:r>
          </a:p>
        </p:txBody>
      </p:sp>
      <p:sp>
        <p:nvSpPr>
          <p:cNvPr name="TextBox 17" id="17"/>
          <p:cNvSpPr txBox="true"/>
          <p:nvPr/>
        </p:nvSpPr>
        <p:spPr>
          <a:xfrm rot="0">
            <a:off x="1416719" y="1116352"/>
            <a:ext cx="15454562" cy="822833"/>
          </a:xfrm>
          <a:prstGeom prst="rect">
            <a:avLst/>
          </a:prstGeom>
        </p:spPr>
        <p:txBody>
          <a:bodyPr anchor="t" rtlCol="false" tIns="0" lIns="0" bIns="0" rIns="0">
            <a:spAutoFit/>
          </a:bodyPr>
          <a:lstStyle/>
          <a:p>
            <a:pPr algn="ctr">
              <a:lnSpc>
                <a:spcPts val="6135"/>
              </a:lnSpc>
              <a:spcBef>
                <a:spcPct val="0"/>
              </a:spcBef>
            </a:pPr>
            <a:r>
              <a:rPr lang="en-US" sz="5199" spc="-228">
                <a:solidFill>
                  <a:srgbClr val="FFFFFF"/>
                </a:solidFill>
                <a:latin typeface="IreneFlorentina"/>
                <a:ea typeface="IreneFlorentina"/>
                <a:cs typeface="IreneFlorentina"/>
                <a:sym typeface="IreneFlorentina"/>
              </a:rPr>
              <a:t>Bible Story: Jesus Teaches us to be Kind</a:t>
            </a:r>
          </a:p>
        </p:txBody>
      </p:sp>
      <p:grpSp>
        <p:nvGrpSpPr>
          <p:cNvPr name="Group 18" id="18"/>
          <p:cNvGrpSpPr/>
          <p:nvPr/>
        </p:nvGrpSpPr>
        <p:grpSpPr>
          <a:xfrm rot="0">
            <a:off x="12486041" y="3171641"/>
            <a:ext cx="5161187" cy="5161187"/>
            <a:chOff x="0" y="0"/>
            <a:chExt cx="1624559" cy="1624559"/>
          </a:xfrm>
        </p:grpSpPr>
        <p:sp>
          <p:nvSpPr>
            <p:cNvPr name="Freeform 19" id="19"/>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sp>
        <p:nvSpPr>
          <p:cNvPr name="Freeform 20" id="20"/>
          <p:cNvSpPr/>
          <p:nvPr/>
        </p:nvSpPr>
        <p:spPr>
          <a:xfrm flipH="false" flipV="false" rot="-292193">
            <a:off x="14110103" y="2833608"/>
            <a:ext cx="1965807" cy="658545"/>
          </a:xfrm>
          <a:custGeom>
            <a:avLst/>
            <a:gdLst/>
            <a:ahLst/>
            <a:cxnLst/>
            <a:rect r="r" b="b" t="t" l="l"/>
            <a:pathLst>
              <a:path h="658545" w="1965807">
                <a:moveTo>
                  <a:pt x="0" y="0"/>
                </a:moveTo>
                <a:lnTo>
                  <a:pt x="1965806" y="0"/>
                </a:lnTo>
                <a:lnTo>
                  <a:pt x="1965806" y="658545"/>
                </a:lnTo>
                <a:lnTo>
                  <a:pt x="0" y="658545"/>
                </a:lnTo>
                <a:lnTo>
                  <a:pt x="0" y="0"/>
                </a:lnTo>
                <a:close/>
              </a:path>
            </a:pathLst>
          </a:custGeom>
          <a:blipFill>
            <a:blip r:embed="rId4">
              <a:alphaModFix amt="73000"/>
              <a:extLst>
                <a:ext uri="{96DAC541-7B7A-43D3-8B79-37D633B846F1}">
                  <asvg:svgBlip xmlns:asvg="http://schemas.microsoft.com/office/drawing/2016/SVG/main" r:embed="rId5"/>
                </a:ext>
              </a:extLst>
            </a:blip>
            <a:stretch>
              <a:fillRect l="0" t="0" r="0" b="0"/>
            </a:stretch>
          </a:blipFill>
        </p:spPr>
      </p:sp>
      <p:grpSp>
        <p:nvGrpSpPr>
          <p:cNvPr name="Group 21" id="21"/>
          <p:cNvGrpSpPr/>
          <p:nvPr/>
        </p:nvGrpSpPr>
        <p:grpSpPr>
          <a:xfrm rot="0">
            <a:off x="12751739" y="3640812"/>
            <a:ext cx="4682533" cy="4414292"/>
            <a:chOff x="0" y="0"/>
            <a:chExt cx="572705" cy="539897"/>
          </a:xfrm>
        </p:grpSpPr>
        <p:sp>
          <p:nvSpPr>
            <p:cNvPr name="Freeform 22" id="22"/>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23" id="23"/>
          <p:cNvGrpSpPr/>
          <p:nvPr/>
        </p:nvGrpSpPr>
        <p:grpSpPr>
          <a:xfrm rot="0">
            <a:off x="906471" y="3640812"/>
            <a:ext cx="4722882" cy="4452330"/>
            <a:chOff x="0" y="0"/>
            <a:chExt cx="572705" cy="539897"/>
          </a:xfrm>
        </p:grpSpPr>
        <p:sp>
          <p:nvSpPr>
            <p:cNvPr name="Freeform 24" id="24"/>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25" id="25"/>
          <p:cNvGrpSpPr/>
          <p:nvPr/>
        </p:nvGrpSpPr>
        <p:grpSpPr>
          <a:xfrm rot="0">
            <a:off x="6980902" y="3623122"/>
            <a:ext cx="4701298" cy="4431982"/>
            <a:chOff x="0" y="0"/>
            <a:chExt cx="572705" cy="539897"/>
          </a:xfrm>
        </p:grpSpPr>
        <p:sp>
          <p:nvSpPr>
            <p:cNvPr name="Freeform 26" id="26"/>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27" id="27"/>
          <p:cNvGrpSpPr/>
          <p:nvPr/>
        </p:nvGrpSpPr>
        <p:grpSpPr>
          <a:xfrm rot="0">
            <a:off x="12751739" y="3671837"/>
            <a:ext cx="4682533" cy="4414292"/>
            <a:chOff x="0" y="0"/>
            <a:chExt cx="572705" cy="539897"/>
          </a:xfrm>
        </p:grpSpPr>
        <p:sp>
          <p:nvSpPr>
            <p:cNvPr name="Freeform 28" id="28"/>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sp>
        <p:nvSpPr>
          <p:cNvPr name="TextBox 29" id="29"/>
          <p:cNvSpPr txBox="true"/>
          <p:nvPr/>
        </p:nvSpPr>
        <p:spPr>
          <a:xfrm rot="0">
            <a:off x="514350" y="2005860"/>
            <a:ext cx="17259300" cy="490340"/>
          </a:xfrm>
          <a:prstGeom prst="rect">
            <a:avLst/>
          </a:prstGeom>
        </p:spPr>
        <p:txBody>
          <a:bodyPr anchor="t" rtlCol="false" tIns="0" lIns="0" bIns="0" rIns="0">
            <a:spAutoFit/>
          </a:bodyPr>
          <a:lstStyle/>
          <a:p>
            <a:pPr algn="ctr">
              <a:lnSpc>
                <a:spcPts val="3948"/>
              </a:lnSpc>
              <a:spcBef>
                <a:spcPct val="0"/>
              </a:spcBef>
            </a:pPr>
            <a:r>
              <a:rPr lang="en-US" sz="2820">
                <a:solidFill>
                  <a:srgbClr val="FFFFFF"/>
                </a:solidFill>
                <a:latin typeface="IreneFlorentina"/>
                <a:ea typeface="IreneFlorentina"/>
                <a:cs typeface="IreneFlorentina"/>
                <a:sym typeface="IreneFlorentina"/>
              </a:rPr>
              <a:t>Matthew 25:35-40</a:t>
            </a:r>
          </a:p>
        </p:txBody>
      </p:sp>
      <p:sp>
        <p:nvSpPr>
          <p:cNvPr name="TextBox 30" id="30"/>
          <p:cNvSpPr txBox="true"/>
          <p:nvPr/>
        </p:nvSpPr>
        <p:spPr>
          <a:xfrm rot="0">
            <a:off x="12771716" y="8561429"/>
            <a:ext cx="4642580" cy="571119"/>
          </a:xfrm>
          <a:prstGeom prst="rect">
            <a:avLst/>
          </a:prstGeom>
        </p:spPr>
        <p:txBody>
          <a:bodyPr anchor="t" rtlCol="false" tIns="0" lIns="0" bIns="0" rIns="0">
            <a:spAutoFit/>
          </a:bodyPr>
          <a:lstStyle/>
          <a:p>
            <a:pPr algn="ctr">
              <a:lnSpc>
                <a:spcPts val="4248"/>
              </a:lnSpc>
              <a:spcBef>
                <a:spcPct val="0"/>
              </a:spcBef>
            </a:pPr>
            <a:r>
              <a:rPr lang="en-US" sz="3600">
                <a:solidFill>
                  <a:srgbClr val="FFFFFF"/>
                </a:solidFill>
                <a:latin typeface="IreneFlorentina"/>
                <a:ea typeface="IreneFlorentina"/>
                <a:cs typeface="IreneFlorentina"/>
                <a:sym typeface="IreneFlorentina"/>
              </a:rPr>
              <a:t>Serve the sick</a:t>
            </a:r>
          </a:p>
        </p:txBody>
      </p:sp>
      <p:grpSp>
        <p:nvGrpSpPr>
          <p:cNvPr name="Group 31" id="31"/>
          <p:cNvGrpSpPr/>
          <p:nvPr/>
        </p:nvGrpSpPr>
        <p:grpSpPr>
          <a:xfrm rot="0">
            <a:off x="906471" y="3623122"/>
            <a:ext cx="4682533" cy="4414292"/>
            <a:chOff x="0" y="0"/>
            <a:chExt cx="572705" cy="539897"/>
          </a:xfrm>
        </p:grpSpPr>
        <p:sp>
          <p:nvSpPr>
            <p:cNvPr name="Freeform 32" id="32"/>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7"/>
              <a:stretch>
                <a:fillRect l="-12847" t="0" r="-12847" b="0"/>
              </a:stretch>
            </a:blipFill>
          </p:spPr>
        </p:sp>
      </p:grpSp>
      <p:grpSp>
        <p:nvGrpSpPr>
          <p:cNvPr name="Group 33" id="33"/>
          <p:cNvGrpSpPr/>
          <p:nvPr/>
        </p:nvGrpSpPr>
        <p:grpSpPr>
          <a:xfrm rot="0">
            <a:off x="6980902" y="3640812"/>
            <a:ext cx="4663768" cy="4396602"/>
            <a:chOff x="0" y="0"/>
            <a:chExt cx="572705" cy="539897"/>
          </a:xfrm>
        </p:grpSpPr>
        <p:sp>
          <p:nvSpPr>
            <p:cNvPr name="Freeform 34" id="34"/>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8"/>
              <a:stretch>
                <a:fillRect l="-12847" t="0" r="-12847" b="0"/>
              </a:stretch>
            </a:blipFill>
          </p:spPr>
        </p:sp>
      </p:grpSp>
      <p:grpSp>
        <p:nvGrpSpPr>
          <p:cNvPr name="Group 35" id="35"/>
          <p:cNvGrpSpPr/>
          <p:nvPr/>
        </p:nvGrpSpPr>
        <p:grpSpPr>
          <a:xfrm rot="0">
            <a:off x="12771716" y="3623122"/>
            <a:ext cx="4701298" cy="4431982"/>
            <a:chOff x="0" y="0"/>
            <a:chExt cx="572705" cy="539897"/>
          </a:xfrm>
        </p:grpSpPr>
        <p:sp>
          <p:nvSpPr>
            <p:cNvPr name="Freeform 36" id="36"/>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9"/>
              <a:stretch>
                <a:fillRect l="-12847" t="0" r="-12847" b="0"/>
              </a:stretch>
            </a:blipFill>
          </p:spPr>
        </p:sp>
      </p:grpSp>
      <p:sp>
        <p:nvSpPr>
          <p:cNvPr name="TextBox 37" id="37"/>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38" id="38"/>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p:cSld>
    <p:bg>
      <p:bgPr>
        <a:solidFill>
          <a:srgbClr val="63C8AA"/>
        </a:solidFill>
      </p:bgPr>
    </p:bg>
    <p:spTree>
      <p:nvGrpSpPr>
        <p:cNvPr id="1" name=""/>
        <p:cNvGrpSpPr/>
        <p:nvPr/>
      </p:nvGrpSpPr>
      <p:grpSpPr>
        <a:xfrm>
          <a:off x="0" y="0"/>
          <a:ext cx="0" cy="0"/>
          <a:chOff x="0" y="0"/>
          <a:chExt cx="0" cy="0"/>
        </a:xfrm>
      </p:grpSpPr>
      <p:sp>
        <p:nvSpPr>
          <p:cNvPr name="TextBox 2" id="2"/>
          <p:cNvSpPr txBox="true"/>
          <p:nvPr/>
        </p:nvSpPr>
        <p:spPr>
          <a:xfrm rot="0">
            <a:off x="971369" y="2271213"/>
            <a:ext cx="17545231" cy="7063287"/>
          </a:xfrm>
          <a:prstGeom prst="rect">
            <a:avLst/>
          </a:prstGeom>
        </p:spPr>
        <p:txBody>
          <a:bodyPr anchor="t" rtlCol="false" tIns="0" lIns="0" bIns="0" rIns="0">
            <a:spAutoFit/>
          </a:bodyPr>
          <a:lstStyle/>
          <a:p>
            <a:pPr algn="l" marL="690881" indent="-345440" lvl="1">
              <a:lnSpc>
                <a:spcPts val="6272"/>
              </a:lnSpc>
              <a:buFont typeface="Arial"/>
              <a:buChar char="•"/>
            </a:pPr>
            <a:r>
              <a:rPr lang="en-US" sz="3200" spc="-140">
                <a:solidFill>
                  <a:srgbClr val="000000"/>
                </a:solidFill>
                <a:latin typeface="IreneFlorentina"/>
                <a:ea typeface="IreneFlorentina"/>
                <a:cs typeface="IreneFlorentina"/>
                <a:sym typeface="IreneFlorentina"/>
              </a:rPr>
              <a:t>Introduction Lesson</a:t>
            </a:r>
          </a:p>
          <a:p>
            <a:pPr algn="l" marL="690881" indent="-345440" lvl="1">
              <a:lnSpc>
                <a:spcPts val="6272"/>
              </a:lnSpc>
              <a:buFont typeface="Arial"/>
              <a:buChar char="•"/>
            </a:pPr>
            <a:r>
              <a:rPr lang="en-US" sz="3200" spc="-140">
                <a:solidFill>
                  <a:srgbClr val="000000"/>
                </a:solidFill>
                <a:latin typeface="IreneFlorentina"/>
                <a:ea typeface="IreneFlorentina"/>
                <a:cs typeface="IreneFlorentina"/>
                <a:sym typeface="IreneFlorentina"/>
              </a:rPr>
              <a:t>Faith </a:t>
            </a:r>
          </a:p>
          <a:p>
            <a:pPr algn="l" marL="690881" indent="-345440" lvl="1">
              <a:lnSpc>
                <a:spcPts val="6272"/>
              </a:lnSpc>
              <a:buFont typeface="Arial"/>
              <a:buChar char="•"/>
            </a:pPr>
            <a:r>
              <a:rPr lang="en-US" sz="3200" spc="-140">
                <a:solidFill>
                  <a:srgbClr val="000000"/>
                </a:solidFill>
                <a:latin typeface="IreneFlorentina"/>
                <a:ea typeface="IreneFlorentina"/>
                <a:cs typeface="IreneFlorentina"/>
                <a:sym typeface="IreneFlorentina"/>
              </a:rPr>
              <a:t>Hope</a:t>
            </a:r>
          </a:p>
          <a:p>
            <a:pPr algn="l" marL="690881" indent="-345440" lvl="1">
              <a:lnSpc>
                <a:spcPts val="6272"/>
              </a:lnSpc>
              <a:buFont typeface="Arial"/>
              <a:buChar char="•"/>
            </a:pPr>
            <a:r>
              <a:rPr lang="en-US" sz="3200" spc="-140">
                <a:solidFill>
                  <a:srgbClr val="000000"/>
                </a:solidFill>
                <a:latin typeface="IreneFlorentina"/>
                <a:ea typeface="IreneFlorentina"/>
                <a:cs typeface="IreneFlorentina"/>
                <a:sym typeface="IreneFlorentina"/>
              </a:rPr>
              <a:t>Justice</a:t>
            </a:r>
          </a:p>
          <a:p>
            <a:pPr algn="l" marL="690881" indent="-345440" lvl="1">
              <a:lnSpc>
                <a:spcPts val="6272"/>
              </a:lnSpc>
              <a:buFont typeface="Arial"/>
              <a:buChar char="•"/>
            </a:pPr>
            <a:r>
              <a:rPr lang="en-US" sz="3200" spc="-140">
                <a:solidFill>
                  <a:srgbClr val="000000"/>
                </a:solidFill>
                <a:latin typeface="IreneFlorentina"/>
                <a:ea typeface="IreneFlorentina"/>
                <a:cs typeface="IreneFlorentina"/>
                <a:sym typeface="IreneFlorentina"/>
              </a:rPr>
              <a:t>Loving Others</a:t>
            </a:r>
          </a:p>
          <a:p>
            <a:pPr algn="l" marL="690881" indent="-345440" lvl="1">
              <a:lnSpc>
                <a:spcPts val="6272"/>
              </a:lnSpc>
              <a:buFont typeface="Arial"/>
              <a:buChar char="•"/>
            </a:pPr>
            <a:r>
              <a:rPr lang="en-US" sz="3200" spc="-140">
                <a:solidFill>
                  <a:srgbClr val="000000"/>
                </a:solidFill>
                <a:latin typeface="IreneFlorentina"/>
                <a:ea typeface="IreneFlorentina"/>
                <a:cs typeface="IreneFlorentina"/>
                <a:sym typeface="IreneFlorentina"/>
              </a:rPr>
              <a:t>Wisdom</a:t>
            </a:r>
          </a:p>
          <a:p>
            <a:pPr algn="l" marL="690881" indent="-345440" lvl="1">
              <a:lnSpc>
                <a:spcPts val="6272"/>
              </a:lnSpc>
              <a:buFont typeface="Arial"/>
              <a:buChar char="•"/>
            </a:pPr>
            <a:r>
              <a:rPr lang="en-US" sz="3200" spc="-140">
                <a:solidFill>
                  <a:srgbClr val="000000"/>
                </a:solidFill>
                <a:latin typeface="IreneFlorentina"/>
                <a:ea typeface="IreneFlorentina"/>
                <a:cs typeface="IreneFlorentina"/>
                <a:sym typeface="IreneFlorentina"/>
              </a:rPr>
              <a:t>Charity</a:t>
            </a:r>
          </a:p>
          <a:p>
            <a:pPr algn="l" marL="690881" indent="-345440" lvl="1">
              <a:lnSpc>
                <a:spcPts val="6272"/>
              </a:lnSpc>
              <a:buFont typeface="Arial"/>
              <a:buChar char="•"/>
            </a:pPr>
            <a:r>
              <a:rPr lang="en-US" sz="3200" spc="-140">
                <a:solidFill>
                  <a:srgbClr val="000000"/>
                </a:solidFill>
                <a:latin typeface="IreneFlorentina"/>
                <a:ea typeface="IreneFlorentina"/>
                <a:cs typeface="IreneFlorentina"/>
                <a:sym typeface="IreneFlorentina"/>
              </a:rPr>
              <a:t>Reflection Lesson</a:t>
            </a:r>
          </a:p>
          <a:p>
            <a:pPr algn="l">
              <a:lnSpc>
                <a:spcPts val="6272"/>
              </a:lnSpc>
            </a:pPr>
          </a:p>
        </p:txBody>
      </p:sp>
      <p:sp>
        <p:nvSpPr>
          <p:cNvPr name="TextBox 3" id="3"/>
          <p:cNvSpPr txBox="true"/>
          <p:nvPr/>
        </p:nvSpPr>
        <p:spPr>
          <a:xfrm rot="0">
            <a:off x="9165" y="68868"/>
            <a:ext cx="18269671" cy="1295389"/>
          </a:xfrm>
          <a:prstGeom prst="rect">
            <a:avLst/>
          </a:prstGeom>
        </p:spPr>
        <p:txBody>
          <a:bodyPr anchor="t" rtlCol="false" tIns="0" lIns="0" bIns="0" rIns="0">
            <a:spAutoFit/>
          </a:bodyPr>
          <a:lstStyle/>
          <a:p>
            <a:pPr algn="ctr">
              <a:lnSpc>
                <a:spcPts val="10500"/>
              </a:lnSpc>
            </a:pPr>
            <a:r>
              <a:rPr lang="en-US" sz="7500" b="true">
                <a:solidFill>
                  <a:srgbClr val="000000"/>
                </a:solidFill>
                <a:latin typeface="Canva Sans Bold"/>
                <a:ea typeface="Canva Sans Bold"/>
                <a:cs typeface="Canva Sans Bold"/>
                <a:sym typeface="Canva Sans Bold"/>
              </a:rPr>
              <a:t>Virtue Lessons - Table of Contents</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sp>
        <p:nvSpPr>
          <p:cNvPr name="Freeform 3" id="3"/>
          <p:cNvSpPr/>
          <p:nvPr/>
        </p:nvSpPr>
        <p:spPr>
          <a:xfrm flipH="false" flipV="false" rot="0">
            <a:off x="11417419" y="3485909"/>
            <a:ext cx="6589227" cy="2420044"/>
          </a:xfrm>
          <a:custGeom>
            <a:avLst/>
            <a:gdLst/>
            <a:ahLst/>
            <a:cxnLst/>
            <a:rect r="r" b="b" t="t" l="l"/>
            <a:pathLst>
              <a:path h="2420044" w="6589227">
                <a:moveTo>
                  <a:pt x="0" y="0"/>
                </a:moveTo>
                <a:lnTo>
                  <a:pt x="6589228" y="0"/>
                </a:lnTo>
                <a:lnTo>
                  <a:pt x="6589228" y="2420043"/>
                </a:lnTo>
                <a:lnTo>
                  <a:pt x="0" y="242004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1661434">
            <a:off x="1251795" y="9676768"/>
            <a:ext cx="2276917" cy="583719"/>
          </a:xfrm>
          <a:custGeom>
            <a:avLst/>
            <a:gdLst/>
            <a:ahLst/>
            <a:cxnLst/>
            <a:rect r="r" b="b" t="t" l="l"/>
            <a:pathLst>
              <a:path h="583719" w="2276917">
                <a:moveTo>
                  <a:pt x="0" y="0"/>
                </a:moveTo>
                <a:lnTo>
                  <a:pt x="2276916" y="0"/>
                </a:lnTo>
                <a:lnTo>
                  <a:pt x="2276916" y="583719"/>
                </a:lnTo>
                <a:lnTo>
                  <a:pt x="0" y="58371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2259169">
            <a:off x="17358006" y="5644806"/>
            <a:ext cx="948055" cy="522292"/>
          </a:xfrm>
          <a:custGeom>
            <a:avLst/>
            <a:gdLst/>
            <a:ahLst/>
            <a:cxnLst/>
            <a:rect r="r" b="b" t="t" l="l"/>
            <a:pathLst>
              <a:path h="522292" w="948055">
                <a:moveTo>
                  <a:pt x="0" y="0"/>
                </a:moveTo>
                <a:lnTo>
                  <a:pt x="948055" y="0"/>
                </a:lnTo>
                <a:lnTo>
                  <a:pt x="948055" y="522292"/>
                </a:lnTo>
                <a:lnTo>
                  <a:pt x="0" y="52229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6" id="6"/>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7" id="7"/>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8" id="8"/>
          <p:cNvSpPr txBox="true"/>
          <p:nvPr/>
        </p:nvSpPr>
        <p:spPr>
          <a:xfrm rot="0">
            <a:off x="11796642" y="3975713"/>
            <a:ext cx="5476500" cy="1411859"/>
          </a:xfrm>
          <a:prstGeom prst="rect">
            <a:avLst/>
          </a:prstGeom>
        </p:spPr>
        <p:txBody>
          <a:bodyPr anchor="t" rtlCol="false" tIns="0" lIns="0" bIns="0" rIns="0">
            <a:spAutoFit/>
          </a:bodyPr>
          <a:lstStyle/>
          <a:p>
            <a:pPr algn="ctr">
              <a:lnSpc>
                <a:spcPts val="5427"/>
              </a:lnSpc>
            </a:pPr>
            <a:r>
              <a:rPr lang="en-US" sz="4599" spc="-202">
                <a:solidFill>
                  <a:srgbClr val="7B6453"/>
                </a:solidFill>
                <a:latin typeface="IreneFlorentina"/>
                <a:ea typeface="IreneFlorentina"/>
                <a:cs typeface="IreneFlorentina"/>
                <a:sym typeface="IreneFlorentina"/>
              </a:rPr>
              <a:t>How can you show kindness?</a:t>
            </a:r>
          </a:p>
        </p:txBody>
      </p:sp>
      <p:sp>
        <p:nvSpPr>
          <p:cNvPr name="TextBox 9" id="9"/>
          <p:cNvSpPr txBox="true"/>
          <p:nvPr/>
        </p:nvSpPr>
        <p:spPr>
          <a:xfrm rot="0">
            <a:off x="761990" y="4358872"/>
            <a:ext cx="9466362" cy="1028700"/>
          </a:xfrm>
          <a:prstGeom prst="rect">
            <a:avLst/>
          </a:prstGeom>
        </p:spPr>
        <p:txBody>
          <a:bodyPr anchor="t" rtlCol="false" tIns="0" lIns="0" bIns="0" rIns="0">
            <a:spAutoFit/>
          </a:bodyPr>
          <a:lstStyle/>
          <a:p>
            <a:pPr algn="ctr">
              <a:lnSpc>
                <a:spcPts val="7670"/>
              </a:lnSpc>
              <a:spcBef>
                <a:spcPct val="0"/>
              </a:spcBef>
            </a:pPr>
            <a:r>
              <a:rPr lang="en-US" sz="6392" u="sng">
                <a:solidFill>
                  <a:srgbClr val="000000"/>
                </a:solidFill>
                <a:latin typeface="IreneFlorentina"/>
                <a:ea typeface="IreneFlorentina"/>
                <a:cs typeface="IreneFlorentina"/>
                <a:sym typeface="IreneFlorentina"/>
                <a:hlinkClick r:id="rId12" tooltip="https://drive.google.com/file/d/12geN3LGYcELPBONHEkcvqQ1eTHOfvEsm/view?usp=share_link"/>
              </a:rPr>
              <a:t>Click to View Video</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603" r="0" b="-18063"/>
            </a:stretch>
          </a:blipFill>
        </p:spPr>
      </p:sp>
      <p:grpSp>
        <p:nvGrpSpPr>
          <p:cNvPr name="Group 3" id="3"/>
          <p:cNvGrpSpPr/>
          <p:nvPr/>
        </p:nvGrpSpPr>
        <p:grpSpPr>
          <a:xfrm rot="0">
            <a:off x="9759352" y="2119935"/>
            <a:ext cx="7499948" cy="2163797"/>
            <a:chOff x="0" y="0"/>
            <a:chExt cx="6825695" cy="1969269"/>
          </a:xfrm>
        </p:grpSpPr>
        <p:sp>
          <p:nvSpPr>
            <p:cNvPr name="Freeform 4" id="4"/>
            <p:cNvSpPr/>
            <p:nvPr/>
          </p:nvSpPr>
          <p:spPr>
            <a:xfrm flipH="false" flipV="false" rot="0">
              <a:off x="0" y="0"/>
              <a:ext cx="6825695" cy="1969269"/>
            </a:xfrm>
            <a:custGeom>
              <a:avLst/>
              <a:gdLst/>
              <a:ahLst/>
              <a:cxnLst/>
              <a:rect r="r" b="b" t="t" l="l"/>
              <a:pathLst>
                <a:path h="1969269" w="6825695">
                  <a:moveTo>
                    <a:pt x="6701234" y="1969269"/>
                  </a:moveTo>
                  <a:lnTo>
                    <a:pt x="124460" y="1969269"/>
                  </a:lnTo>
                  <a:cubicBezTo>
                    <a:pt x="55880" y="1969269"/>
                    <a:pt x="0" y="1913389"/>
                    <a:pt x="0" y="1844809"/>
                  </a:cubicBezTo>
                  <a:lnTo>
                    <a:pt x="0" y="124460"/>
                  </a:lnTo>
                  <a:cubicBezTo>
                    <a:pt x="0" y="55880"/>
                    <a:pt x="55880" y="0"/>
                    <a:pt x="124460" y="0"/>
                  </a:cubicBezTo>
                  <a:lnTo>
                    <a:pt x="6701234" y="0"/>
                  </a:lnTo>
                  <a:cubicBezTo>
                    <a:pt x="6769815" y="0"/>
                    <a:pt x="6825695" y="55880"/>
                    <a:pt x="6825695" y="124460"/>
                  </a:cubicBezTo>
                  <a:lnTo>
                    <a:pt x="6825695" y="1844809"/>
                  </a:lnTo>
                  <a:cubicBezTo>
                    <a:pt x="6825695" y="1913389"/>
                    <a:pt x="6769815" y="1969269"/>
                    <a:pt x="6701234" y="1969269"/>
                  </a:cubicBezTo>
                  <a:close/>
                </a:path>
              </a:pathLst>
            </a:custGeom>
            <a:solidFill>
              <a:srgbClr val="FFF465"/>
            </a:solidFill>
          </p:spPr>
        </p:sp>
      </p:grpSp>
      <p:sp>
        <p:nvSpPr>
          <p:cNvPr name="Freeform 5" id="5"/>
          <p:cNvSpPr/>
          <p:nvPr/>
        </p:nvSpPr>
        <p:spPr>
          <a:xfrm flipH="false" flipV="false" rot="0">
            <a:off x="-527648" y="-340350"/>
            <a:ext cx="19190787" cy="15352629"/>
          </a:xfrm>
          <a:custGeom>
            <a:avLst/>
            <a:gdLst/>
            <a:ahLst/>
            <a:cxnLst/>
            <a:rect r="r" b="b" t="t" l="l"/>
            <a:pathLst>
              <a:path h="15352629" w="19190787">
                <a:moveTo>
                  <a:pt x="0" y="0"/>
                </a:moveTo>
                <a:lnTo>
                  <a:pt x="19190786" y="0"/>
                </a:lnTo>
                <a:lnTo>
                  <a:pt x="19190786" y="15352629"/>
                </a:lnTo>
                <a:lnTo>
                  <a:pt x="0" y="15352629"/>
                </a:lnTo>
                <a:lnTo>
                  <a:pt x="0" y="0"/>
                </a:lnTo>
                <a:close/>
              </a:path>
            </a:pathLst>
          </a:custGeom>
          <a:blipFill>
            <a:blip r:embed="rId4"/>
            <a:stretch>
              <a:fillRect l="0" t="0" r="0" b="0"/>
            </a:stretch>
          </a:blipFill>
        </p:spPr>
      </p:sp>
      <p:sp>
        <p:nvSpPr>
          <p:cNvPr name="TextBox 6" id="6"/>
          <p:cNvSpPr txBox="true"/>
          <p:nvPr/>
        </p:nvSpPr>
        <p:spPr>
          <a:xfrm rot="0">
            <a:off x="680547" y="3201833"/>
            <a:ext cx="12828779" cy="1201166"/>
          </a:xfrm>
          <a:prstGeom prst="rect">
            <a:avLst/>
          </a:prstGeom>
        </p:spPr>
        <p:txBody>
          <a:bodyPr anchor="t" rtlCol="false" tIns="0" lIns="0" bIns="0" rIns="0">
            <a:spAutoFit/>
          </a:bodyPr>
          <a:lstStyle/>
          <a:p>
            <a:pPr algn="ctr">
              <a:lnSpc>
                <a:spcPts val="9321"/>
              </a:lnSpc>
              <a:spcBef>
                <a:spcPct val="0"/>
              </a:spcBef>
            </a:pPr>
            <a:r>
              <a:rPr lang="en-US" sz="7899" spc="940">
                <a:solidFill>
                  <a:srgbClr val="007DD1"/>
                </a:solidFill>
                <a:latin typeface="Lazydog"/>
                <a:ea typeface="Lazydog"/>
                <a:cs typeface="Lazydog"/>
                <a:sym typeface="Lazydog"/>
              </a:rPr>
              <a:t>Ripples of Kindness</a:t>
            </a:r>
          </a:p>
        </p:txBody>
      </p:sp>
      <p:sp>
        <p:nvSpPr>
          <p:cNvPr name="TextBox 7" id="7"/>
          <p:cNvSpPr txBox="true"/>
          <p:nvPr/>
        </p:nvSpPr>
        <p:spPr>
          <a:xfrm rot="0">
            <a:off x="680547" y="4545970"/>
            <a:ext cx="13157162" cy="1821509"/>
          </a:xfrm>
          <a:prstGeom prst="rect">
            <a:avLst/>
          </a:prstGeom>
        </p:spPr>
        <p:txBody>
          <a:bodyPr anchor="t" rtlCol="false" tIns="0" lIns="0" bIns="0" rIns="0">
            <a:spAutoFit/>
          </a:bodyPr>
          <a:lstStyle/>
          <a:p>
            <a:pPr algn="l">
              <a:lnSpc>
                <a:spcPts val="4756"/>
              </a:lnSpc>
            </a:pPr>
            <a:r>
              <a:rPr lang="en-US" sz="3603" spc="-158">
                <a:solidFill>
                  <a:srgbClr val="000000"/>
                </a:solidFill>
                <a:latin typeface="IreneFlorentina"/>
                <a:ea typeface="IreneFlorentina"/>
                <a:cs typeface="IreneFlorentina"/>
                <a:sym typeface="IreneFlorentina"/>
              </a:rPr>
              <a:t>Small actions can create a big impact in the community, just like a small object creates ripples in water.</a:t>
            </a:r>
          </a:p>
        </p:txBody>
      </p:sp>
      <p:sp>
        <p:nvSpPr>
          <p:cNvPr name="TextBox 8" id="8"/>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9" id="9"/>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sp>
        <p:nvSpPr>
          <p:cNvPr name="Freeform 3" id="3"/>
          <p:cNvSpPr/>
          <p:nvPr/>
        </p:nvSpPr>
        <p:spPr>
          <a:xfrm flipH="false" flipV="false" rot="0">
            <a:off x="487278" y="3402506"/>
            <a:ext cx="5681846" cy="1051142"/>
          </a:xfrm>
          <a:custGeom>
            <a:avLst/>
            <a:gdLst/>
            <a:ahLst/>
            <a:cxnLst/>
            <a:rect r="r" b="b" t="t" l="l"/>
            <a:pathLst>
              <a:path h="1051142" w="5681846">
                <a:moveTo>
                  <a:pt x="0" y="0"/>
                </a:moveTo>
                <a:lnTo>
                  <a:pt x="5681847" y="0"/>
                </a:lnTo>
                <a:lnTo>
                  <a:pt x="5681847" y="1051141"/>
                </a:lnTo>
                <a:lnTo>
                  <a:pt x="0" y="105114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6324476" y="3402506"/>
            <a:ext cx="5681846" cy="1051142"/>
          </a:xfrm>
          <a:custGeom>
            <a:avLst/>
            <a:gdLst/>
            <a:ahLst/>
            <a:cxnLst/>
            <a:rect r="r" b="b" t="t" l="l"/>
            <a:pathLst>
              <a:path h="1051142" w="5681846">
                <a:moveTo>
                  <a:pt x="0" y="0"/>
                </a:moveTo>
                <a:lnTo>
                  <a:pt x="5681846" y="0"/>
                </a:lnTo>
                <a:lnTo>
                  <a:pt x="5681846" y="1051141"/>
                </a:lnTo>
                <a:lnTo>
                  <a:pt x="0" y="105114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2463522" y="3476040"/>
            <a:ext cx="5154978" cy="953671"/>
          </a:xfrm>
          <a:custGeom>
            <a:avLst/>
            <a:gdLst/>
            <a:ahLst/>
            <a:cxnLst/>
            <a:rect r="r" b="b" t="t" l="l"/>
            <a:pathLst>
              <a:path h="953671" w="5154978">
                <a:moveTo>
                  <a:pt x="0" y="0"/>
                </a:moveTo>
                <a:lnTo>
                  <a:pt x="5154978" y="0"/>
                </a:lnTo>
                <a:lnTo>
                  <a:pt x="5154978" y="953671"/>
                </a:lnTo>
                <a:lnTo>
                  <a:pt x="0" y="95367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6" id="6"/>
          <p:cNvGrpSpPr/>
          <p:nvPr/>
        </p:nvGrpSpPr>
        <p:grpSpPr>
          <a:xfrm rot="5400000">
            <a:off x="6909308" y="4590154"/>
            <a:ext cx="4469384" cy="4866907"/>
            <a:chOff x="0" y="0"/>
            <a:chExt cx="1272668" cy="1385864"/>
          </a:xfrm>
        </p:grpSpPr>
        <p:sp>
          <p:nvSpPr>
            <p:cNvPr name="Freeform 7" id="7"/>
            <p:cNvSpPr/>
            <p:nvPr/>
          </p:nvSpPr>
          <p:spPr>
            <a:xfrm flipH="false" flipV="false" rot="0">
              <a:off x="0" y="0"/>
              <a:ext cx="1272668" cy="1385864"/>
            </a:xfrm>
            <a:custGeom>
              <a:avLst/>
              <a:gdLst/>
              <a:ahLst/>
              <a:cxnLst/>
              <a:rect r="r" b="b" t="t" l="l"/>
              <a:pathLst>
                <a:path h="1385864" w="1272668">
                  <a:moveTo>
                    <a:pt x="1148208" y="1385864"/>
                  </a:moveTo>
                  <a:lnTo>
                    <a:pt x="124460" y="1385864"/>
                  </a:lnTo>
                  <a:cubicBezTo>
                    <a:pt x="55880" y="1385864"/>
                    <a:pt x="0" y="1329984"/>
                    <a:pt x="0" y="1261404"/>
                  </a:cubicBezTo>
                  <a:lnTo>
                    <a:pt x="0" y="124460"/>
                  </a:lnTo>
                  <a:cubicBezTo>
                    <a:pt x="0" y="55880"/>
                    <a:pt x="55880" y="0"/>
                    <a:pt x="124460" y="0"/>
                  </a:cubicBezTo>
                  <a:lnTo>
                    <a:pt x="1148208" y="0"/>
                  </a:lnTo>
                  <a:cubicBezTo>
                    <a:pt x="1216788" y="0"/>
                    <a:pt x="1272668" y="55880"/>
                    <a:pt x="1272668" y="124460"/>
                  </a:cubicBezTo>
                  <a:lnTo>
                    <a:pt x="1272668" y="1261404"/>
                  </a:lnTo>
                  <a:cubicBezTo>
                    <a:pt x="1272668" y="1329984"/>
                    <a:pt x="1216788" y="1385864"/>
                    <a:pt x="1148208" y="1385864"/>
                  </a:cubicBezTo>
                  <a:close/>
                </a:path>
              </a:pathLst>
            </a:custGeom>
            <a:solidFill>
              <a:srgbClr val="FDE5BE"/>
            </a:solidFill>
          </p:spPr>
        </p:sp>
      </p:grpSp>
      <p:grpSp>
        <p:nvGrpSpPr>
          <p:cNvPr name="Group 8" id="8"/>
          <p:cNvGrpSpPr/>
          <p:nvPr/>
        </p:nvGrpSpPr>
        <p:grpSpPr>
          <a:xfrm rot="5400000">
            <a:off x="12794503" y="4590154"/>
            <a:ext cx="4469384" cy="4866907"/>
            <a:chOff x="0" y="0"/>
            <a:chExt cx="1272668" cy="1385864"/>
          </a:xfrm>
        </p:grpSpPr>
        <p:sp>
          <p:nvSpPr>
            <p:cNvPr name="Freeform 9" id="9"/>
            <p:cNvSpPr/>
            <p:nvPr/>
          </p:nvSpPr>
          <p:spPr>
            <a:xfrm flipH="false" flipV="false" rot="0">
              <a:off x="0" y="0"/>
              <a:ext cx="1272668" cy="1385864"/>
            </a:xfrm>
            <a:custGeom>
              <a:avLst/>
              <a:gdLst/>
              <a:ahLst/>
              <a:cxnLst/>
              <a:rect r="r" b="b" t="t" l="l"/>
              <a:pathLst>
                <a:path h="1385864" w="1272668">
                  <a:moveTo>
                    <a:pt x="1148208" y="1385864"/>
                  </a:moveTo>
                  <a:lnTo>
                    <a:pt x="124460" y="1385864"/>
                  </a:lnTo>
                  <a:cubicBezTo>
                    <a:pt x="55880" y="1385864"/>
                    <a:pt x="0" y="1329984"/>
                    <a:pt x="0" y="1261404"/>
                  </a:cubicBezTo>
                  <a:lnTo>
                    <a:pt x="0" y="124460"/>
                  </a:lnTo>
                  <a:cubicBezTo>
                    <a:pt x="0" y="55880"/>
                    <a:pt x="55880" y="0"/>
                    <a:pt x="124460" y="0"/>
                  </a:cubicBezTo>
                  <a:lnTo>
                    <a:pt x="1148208" y="0"/>
                  </a:lnTo>
                  <a:cubicBezTo>
                    <a:pt x="1216788" y="0"/>
                    <a:pt x="1272668" y="55880"/>
                    <a:pt x="1272668" y="124460"/>
                  </a:cubicBezTo>
                  <a:lnTo>
                    <a:pt x="1272668" y="1261404"/>
                  </a:lnTo>
                  <a:cubicBezTo>
                    <a:pt x="1272668" y="1329984"/>
                    <a:pt x="1216788" y="1385864"/>
                    <a:pt x="1148208" y="1385864"/>
                  </a:cubicBezTo>
                  <a:close/>
                </a:path>
              </a:pathLst>
            </a:custGeom>
            <a:solidFill>
              <a:srgbClr val="FFE0CE"/>
            </a:solidFill>
          </p:spPr>
        </p:sp>
      </p:grpSp>
      <p:grpSp>
        <p:nvGrpSpPr>
          <p:cNvPr name="Group 10" id="10"/>
          <p:cNvGrpSpPr/>
          <p:nvPr/>
        </p:nvGrpSpPr>
        <p:grpSpPr>
          <a:xfrm rot="5400000">
            <a:off x="1066912" y="4590154"/>
            <a:ext cx="4469384" cy="4866907"/>
            <a:chOff x="0" y="0"/>
            <a:chExt cx="1272668" cy="1385864"/>
          </a:xfrm>
        </p:grpSpPr>
        <p:sp>
          <p:nvSpPr>
            <p:cNvPr name="Freeform 11" id="11"/>
            <p:cNvSpPr/>
            <p:nvPr/>
          </p:nvSpPr>
          <p:spPr>
            <a:xfrm flipH="false" flipV="false" rot="0">
              <a:off x="0" y="0"/>
              <a:ext cx="1272668" cy="1385864"/>
            </a:xfrm>
            <a:custGeom>
              <a:avLst/>
              <a:gdLst/>
              <a:ahLst/>
              <a:cxnLst/>
              <a:rect r="r" b="b" t="t" l="l"/>
              <a:pathLst>
                <a:path h="1385864" w="1272668">
                  <a:moveTo>
                    <a:pt x="1148208" y="1385864"/>
                  </a:moveTo>
                  <a:lnTo>
                    <a:pt x="124460" y="1385864"/>
                  </a:lnTo>
                  <a:cubicBezTo>
                    <a:pt x="55880" y="1385864"/>
                    <a:pt x="0" y="1329984"/>
                    <a:pt x="0" y="1261404"/>
                  </a:cubicBezTo>
                  <a:lnTo>
                    <a:pt x="0" y="124460"/>
                  </a:lnTo>
                  <a:cubicBezTo>
                    <a:pt x="0" y="55880"/>
                    <a:pt x="55880" y="0"/>
                    <a:pt x="124460" y="0"/>
                  </a:cubicBezTo>
                  <a:lnTo>
                    <a:pt x="1148208" y="0"/>
                  </a:lnTo>
                  <a:cubicBezTo>
                    <a:pt x="1216788" y="0"/>
                    <a:pt x="1272668" y="55880"/>
                    <a:pt x="1272668" y="124460"/>
                  </a:cubicBezTo>
                  <a:lnTo>
                    <a:pt x="1272668" y="1261404"/>
                  </a:lnTo>
                  <a:cubicBezTo>
                    <a:pt x="1272668" y="1329984"/>
                    <a:pt x="1216788" y="1385864"/>
                    <a:pt x="1148208" y="1385864"/>
                  </a:cubicBezTo>
                  <a:close/>
                </a:path>
              </a:pathLst>
            </a:custGeom>
            <a:solidFill>
              <a:srgbClr val="E6F4AD"/>
            </a:solidFill>
          </p:spPr>
        </p:sp>
      </p:grpSp>
      <p:sp>
        <p:nvSpPr>
          <p:cNvPr name="TextBox 12" id="12"/>
          <p:cNvSpPr txBox="true"/>
          <p:nvPr/>
        </p:nvSpPr>
        <p:spPr>
          <a:xfrm rot="0">
            <a:off x="3450577" y="1227234"/>
            <a:ext cx="11044045" cy="1015619"/>
          </a:xfrm>
          <a:prstGeom prst="rect">
            <a:avLst/>
          </a:prstGeom>
        </p:spPr>
        <p:txBody>
          <a:bodyPr anchor="t" rtlCol="false" tIns="0" lIns="0" bIns="0" rIns="0">
            <a:spAutoFit/>
          </a:bodyPr>
          <a:lstStyle/>
          <a:p>
            <a:pPr algn="ctr">
              <a:lnSpc>
                <a:spcPts val="7888"/>
              </a:lnSpc>
            </a:pPr>
            <a:r>
              <a:rPr lang="en-US" sz="6800" spc="414">
                <a:solidFill>
                  <a:srgbClr val="1287D6"/>
                </a:solidFill>
                <a:latin typeface="Lazydog"/>
                <a:ea typeface="Lazydog"/>
                <a:cs typeface="Lazydog"/>
                <a:sym typeface="Lazydog"/>
              </a:rPr>
              <a:t>TAKE-HOME INVITATION</a:t>
            </a:r>
          </a:p>
        </p:txBody>
      </p:sp>
      <p:sp>
        <p:nvSpPr>
          <p:cNvPr name="TextBox 13" id="13"/>
          <p:cNvSpPr txBox="true"/>
          <p:nvPr/>
        </p:nvSpPr>
        <p:spPr>
          <a:xfrm rot="0">
            <a:off x="1370195" y="3752254"/>
            <a:ext cx="3862818" cy="503428"/>
          </a:xfrm>
          <a:prstGeom prst="rect">
            <a:avLst/>
          </a:prstGeom>
        </p:spPr>
        <p:txBody>
          <a:bodyPr anchor="t" rtlCol="false" tIns="0" lIns="0" bIns="0" rIns="0">
            <a:spAutoFit/>
          </a:bodyPr>
          <a:lstStyle/>
          <a:p>
            <a:pPr algn="ctr">
              <a:lnSpc>
                <a:spcPts val="3775"/>
              </a:lnSpc>
            </a:pPr>
            <a:r>
              <a:rPr lang="en-US" sz="3199" spc="-140">
                <a:solidFill>
                  <a:srgbClr val="FDF9DE"/>
                </a:solidFill>
                <a:latin typeface="IreneFlorentina"/>
                <a:ea typeface="IreneFlorentina"/>
                <a:cs typeface="IreneFlorentina"/>
                <a:sym typeface="IreneFlorentina"/>
              </a:rPr>
              <a:t>Be Honest</a:t>
            </a:r>
          </a:p>
        </p:txBody>
      </p:sp>
      <p:sp>
        <p:nvSpPr>
          <p:cNvPr name="TextBox 14" id="14"/>
          <p:cNvSpPr txBox="true"/>
          <p:nvPr/>
        </p:nvSpPr>
        <p:spPr>
          <a:xfrm rot="0">
            <a:off x="6839183" y="3428712"/>
            <a:ext cx="4954281" cy="979678"/>
          </a:xfrm>
          <a:prstGeom prst="rect">
            <a:avLst/>
          </a:prstGeom>
        </p:spPr>
        <p:txBody>
          <a:bodyPr anchor="t" rtlCol="false" tIns="0" lIns="0" bIns="0" rIns="0">
            <a:spAutoFit/>
          </a:bodyPr>
          <a:lstStyle/>
          <a:p>
            <a:pPr algn="ctr">
              <a:lnSpc>
                <a:spcPts val="3776"/>
              </a:lnSpc>
            </a:pPr>
            <a:r>
              <a:rPr lang="en-US" sz="3200" spc="-140">
                <a:solidFill>
                  <a:srgbClr val="FDF9DE"/>
                </a:solidFill>
                <a:latin typeface="IreneFlorentina"/>
                <a:ea typeface="IreneFlorentina"/>
                <a:cs typeface="IreneFlorentina"/>
                <a:sym typeface="IreneFlorentina"/>
              </a:rPr>
              <a:t>Help someone younger</a:t>
            </a:r>
          </a:p>
        </p:txBody>
      </p:sp>
      <p:sp>
        <p:nvSpPr>
          <p:cNvPr name="TextBox 15" id="15"/>
          <p:cNvSpPr txBox="true"/>
          <p:nvPr/>
        </p:nvSpPr>
        <p:spPr>
          <a:xfrm rot="0">
            <a:off x="12597364" y="3703867"/>
            <a:ext cx="4887295" cy="503428"/>
          </a:xfrm>
          <a:prstGeom prst="rect">
            <a:avLst/>
          </a:prstGeom>
        </p:spPr>
        <p:txBody>
          <a:bodyPr anchor="t" rtlCol="false" tIns="0" lIns="0" bIns="0" rIns="0">
            <a:spAutoFit/>
          </a:bodyPr>
          <a:lstStyle/>
          <a:p>
            <a:pPr algn="ctr">
              <a:lnSpc>
                <a:spcPts val="3776"/>
              </a:lnSpc>
            </a:pPr>
            <a:r>
              <a:rPr lang="en-US" sz="3200" spc="-140">
                <a:solidFill>
                  <a:srgbClr val="FDF9DE"/>
                </a:solidFill>
                <a:latin typeface="IreneFlorentina"/>
                <a:ea typeface="IreneFlorentina"/>
                <a:cs typeface="IreneFlorentina"/>
                <a:sym typeface="IreneFlorentina"/>
              </a:rPr>
              <a:t>Include Everyone</a:t>
            </a:r>
          </a:p>
        </p:txBody>
      </p:sp>
      <p:sp>
        <p:nvSpPr>
          <p:cNvPr name="TextBox 16" id="16"/>
          <p:cNvSpPr txBox="true"/>
          <p:nvPr/>
        </p:nvSpPr>
        <p:spPr>
          <a:xfrm rot="0">
            <a:off x="1598161" y="6072897"/>
            <a:ext cx="3406886" cy="1461396"/>
          </a:xfrm>
          <a:prstGeom prst="rect">
            <a:avLst/>
          </a:prstGeom>
        </p:spPr>
        <p:txBody>
          <a:bodyPr anchor="t" rtlCol="false" tIns="0" lIns="0" bIns="0" rIns="0">
            <a:spAutoFit/>
          </a:bodyPr>
          <a:lstStyle/>
          <a:p>
            <a:pPr algn="l">
              <a:lnSpc>
                <a:spcPts val="3755"/>
              </a:lnSpc>
              <a:spcBef>
                <a:spcPct val="0"/>
              </a:spcBef>
            </a:pPr>
            <a:r>
              <a:rPr lang="en-US" sz="3182" spc="-140">
                <a:solidFill>
                  <a:srgbClr val="2DB189"/>
                </a:solidFill>
                <a:latin typeface="IreneFlorentina"/>
                <a:ea typeface="IreneFlorentina"/>
                <a:cs typeface="IreneFlorentina"/>
                <a:sym typeface="IreneFlorentina"/>
              </a:rPr>
              <a:t>Tell the truth, even when it is hard.</a:t>
            </a:r>
          </a:p>
        </p:txBody>
      </p:sp>
      <p:sp>
        <p:nvSpPr>
          <p:cNvPr name="TextBox 17" id="17"/>
          <p:cNvSpPr txBox="true"/>
          <p:nvPr/>
        </p:nvSpPr>
        <p:spPr>
          <a:xfrm rot="0">
            <a:off x="7219181" y="6164598"/>
            <a:ext cx="3892437" cy="1369695"/>
          </a:xfrm>
          <a:prstGeom prst="rect">
            <a:avLst/>
          </a:prstGeom>
        </p:spPr>
        <p:txBody>
          <a:bodyPr anchor="t" rtlCol="false" tIns="0" lIns="0" bIns="0" rIns="0">
            <a:spAutoFit/>
          </a:bodyPr>
          <a:lstStyle/>
          <a:p>
            <a:pPr algn="l">
              <a:lnSpc>
                <a:spcPts val="3540"/>
              </a:lnSpc>
              <a:spcBef>
                <a:spcPct val="0"/>
              </a:spcBef>
            </a:pPr>
            <a:r>
              <a:rPr lang="en-US" sz="3000" spc="-131">
                <a:solidFill>
                  <a:srgbClr val="EFA54F"/>
                </a:solidFill>
                <a:latin typeface="IreneFlorentina"/>
                <a:ea typeface="IreneFlorentina"/>
                <a:cs typeface="IreneFlorentina"/>
                <a:sym typeface="IreneFlorentina"/>
              </a:rPr>
              <a:t>Be nice to a younger sibling  or friend.</a:t>
            </a:r>
          </a:p>
        </p:txBody>
      </p:sp>
      <p:sp>
        <p:nvSpPr>
          <p:cNvPr name="TextBox 18" id="18"/>
          <p:cNvSpPr txBox="true"/>
          <p:nvPr/>
        </p:nvSpPr>
        <p:spPr>
          <a:xfrm rot="0">
            <a:off x="13282429" y="5887036"/>
            <a:ext cx="3672781" cy="1817370"/>
          </a:xfrm>
          <a:prstGeom prst="rect">
            <a:avLst/>
          </a:prstGeom>
        </p:spPr>
        <p:txBody>
          <a:bodyPr anchor="t" rtlCol="false" tIns="0" lIns="0" bIns="0" rIns="0">
            <a:spAutoFit/>
          </a:bodyPr>
          <a:lstStyle/>
          <a:p>
            <a:pPr algn="l">
              <a:lnSpc>
                <a:spcPts val="3540"/>
              </a:lnSpc>
              <a:spcBef>
                <a:spcPct val="0"/>
              </a:spcBef>
            </a:pPr>
            <a:r>
              <a:rPr lang="en-US" sz="3000" spc="-131">
                <a:solidFill>
                  <a:srgbClr val="F9705A"/>
                </a:solidFill>
                <a:latin typeface="IreneFlorentina"/>
                <a:ea typeface="IreneFlorentina"/>
                <a:cs typeface="IreneFlorentina"/>
                <a:sym typeface="IreneFlorentina"/>
              </a:rPr>
              <a:t>Make sure you don’t leave anyone out of games.</a:t>
            </a:r>
          </a:p>
        </p:txBody>
      </p:sp>
      <p:sp>
        <p:nvSpPr>
          <p:cNvPr name="Freeform 19" id="19"/>
          <p:cNvSpPr/>
          <p:nvPr/>
        </p:nvSpPr>
        <p:spPr>
          <a:xfrm flipH="false" flipV="false" rot="0">
            <a:off x="14158132" y="1323814"/>
            <a:ext cx="749180" cy="803410"/>
          </a:xfrm>
          <a:custGeom>
            <a:avLst/>
            <a:gdLst/>
            <a:ahLst/>
            <a:cxnLst/>
            <a:rect r="r" b="b" t="t" l="l"/>
            <a:pathLst>
              <a:path h="803410" w="749180">
                <a:moveTo>
                  <a:pt x="0" y="0"/>
                </a:moveTo>
                <a:lnTo>
                  <a:pt x="749180" y="0"/>
                </a:lnTo>
                <a:lnTo>
                  <a:pt x="749180" y="803409"/>
                </a:lnTo>
                <a:lnTo>
                  <a:pt x="0" y="8034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0" id="20"/>
          <p:cNvSpPr/>
          <p:nvPr/>
        </p:nvSpPr>
        <p:spPr>
          <a:xfrm flipH="false" flipV="false" rot="0">
            <a:off x="3075987" y="1323814"/>
            <a:ext cx="749180" cy="803410"/>
          </a:xfrm>
          <a:custGeom>
            <a:avLst/>
            <a:gdLst/>
            <a:ahLst/>
            <a:cxnLst/>
            <a:rect r="r" b="b" t="t" l="l"/>
            <a:pathLst>
              <a:path h="803410" w="749180">
                <a:moveTo>
                  <a:pt x="0" y="0"/>
                </a:moveTo>
                <a:lnTo>
                  <a:pt x="749180" y="0"/>
                </a:lnTo>
                <a:lnTo>
                  <a:pt x="749180" y="803409"/>
                </a:lnTo>
                <a:lnTo>
                  <a:pt x="0" y="8034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21" id="21"/>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22" id="22"/>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301" r="0" b="-18364"/>
            </a:stretch>
          </a:blipFill>
        </p:spPr>
      </p:sp>
      <p:sp>
        <p:nvSpPr>
          <p:cNvPr name="Freeform 3" id="3"/>
          <p:cNvSpPr/>
          <p:nvPr/>
        </p:nvSpPr>
        <p:spPr>
          <a:xfrm flipH="false" flipV="false" rot="0">
            <a:off x="1374577" y="1150658"/>
            <a:ext cx="15538847" cy="7317384"/>
          </a:xfrm>
          <a:custGeom>
            <a:avLst/>
            <a:gdLst/>
            <a:ahLst/>
            <a:cxnLst/>
            <a:rect r="r" b="b" t="t" l="l"/>
            <a:pathLst>
              <a:path h="7317384" w="15538847">
                <a:moveTo>
                  <a:pt x="0" y="0"/>
                </a:moveTo>
                <a:lnTo>
                  <a:pt x="15538846" y="0"/>
                </a:lnTo>
                <a:lnTo>
                  <a:pt x="15538846" y="7317384"/>
                </a:lnTo>
                <a:lnTo>
                  <a:pt x="0" y="731738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1028700" y="2690931"/>
            <a:ext cx="15300897" cy="3411629"/>
          </a:xfrm>
          <a:prstGeom prst="rect">
            <a:avLst/>
          </a:prstGeom>
        </p:spPr>
        <p:txBody>
          <a:bodyPr anchor="t" rtlCol="false" tIns="0" lIns="0" bIns="0" rIns="0">
            <a:spAutoFit/>
          </a:bodyPr>
          <a:lstStyle/>
          <a:p>
            <a:pPr algn="ctr">
              <a:lnSpc>
                <a:spcPts val="12803"/>
              </a:lnSpc>
            </a:pPr>
            <a:r>
              <a:rPr lang="en-US" sz="12430">
                <a:solidFill>
                  <a:srgbClr val="FFF5DE"/>
                </a:solidFill>
                <a:latin typeface="IreneFlorentina"/>
                <a:ea typeface="IreneFlorentina"/>
                <a:cs typeface="IreneFlorentina"/>
                <a:sym typeface="IreneFlorentina"/>
              </a:rPr>
              <a:t>What did you learn today?</a:t>
            </a:r>
          </a:p>
        </p:txBody>
      </p:sp>
      <p:sp>
        <p:nvSpPr>
          <p:cNvPr name="Freeform 5" id="5"/>
          <p:cNvSpPr/>
          <p:nvPr/>
        </p:nvSpPr>
        <p:spPr>
          <a:xfrm flipH="false" flipV="false" rot="0">
            <a:off x="13010949" y="4707886"/>
            <a:ext cx="5460497" cy="9100828"/>
          </a:xfrm>
          <a:custGeom>
            <a:avLst/>
            <a:gdLst/>
            <a:ahLst/>
            <a:cxnLst/>
            <a:rect r="r" b="b" t="t" l="l"/>
            <a:pathLst>
              <a:path h="9100828" w="5460497">
                <a:moveTo>
                  <a:pt x="0" y="0"/>
                </a:moveTo>
                <a:lnTo>
                  <a:pt x="5460497" y="0"/>
                </a:lnTo>
                <a:lnTo>
                  <a:pt x="5460497" y="9100828"/>
                </a:lnTo>
                <a:lnTo>
                  <a:pt x="0" y="910082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7" id="7"/>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4" r="0" b="-18662"/>
            </a:stretch>
          </a:blipFill>
        </p:spPr>
      </p:sp>
      <p:sp>
        <p:nvSpPr>
          <p:cNvPr name="Freeform 3" id="3"/>
          <p:cNvSpPr/>
          <p:nvPr/>
        </p:nvSpPr>
        <p:spPr>
          <a:xfrm flipH="false" flipV="false" rot="0">
            <a:off x="5865740" y="2117160"/>
            <a:ext cx="6556520" cy="6482759"/>
          </a:xfrm>
          <a:custGeom>
            <a:avLst/>
            <a:gdLst/>
            <a:ahLst/>
            <a:cxnLst/>
            <a:rect r="r" b="b" t="t" l="l"/>
            <a:pathLst>
              <a:path h="6482759" w="6556520">
                <a:moveTo>
                  <a:pt x="0" y="0"/>
                </a:moveTo>
                <a:lnTo>
                  <a:pt x="6556520" y="0"/>
                </a:lnTo>
                <a:lnTo>
                  <a:pt x="6556520" y="6482759"/>
                </a:lnTo>
                <a:lnTo>
                  <a:pt x="0" y="648275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8719271" y="4948029"/>
            <a:ext cx="849457" cy="660453"/>
          </a:xfrm>
          <a:custGeom>
            <a:avLst/>
            <a:gdLst/>
            <a:ahLst/>
            <a:cxnLst/>
            <a:rect r="r" b="b" t="t" l="l"/>
            <a:pathLst>
              <a:path h="660453" w="849457">
                <a:moveTo>
                  <a:pt x="0" y="0"/>
                </a:moveTo>
                <a:lnTo>
                  <a:pt x="849458" y="0"/>
                </a:lnTo>
                <a:lnTo>
                  <a:pt x="849458" y="660453"/>
                </a:lnTo>
                <a:lnTo>
                  <a:pt x="0" y="66045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846906" y="8599919"/>
            <a:ext cx="1150521" cy="1316762"/>
          </a:xfrm>
          <a:custGeom>
            <a:avLst/>
            <a:gdLst/>
            <a:ahLst/>
            <a:cxnLst/>
            <a:rect r="r" b="b" t="t" l="l"/>
            <a:pathLst>
              <a:path h="1316762" w="1150521">
                <a:moveTo>
                  <a:pt x="0" y="0"/>
                </a:moveTo>
                <a:lnTo>
                  <a:pt x="1150520" y="0"/>
                </a:lnTo>
                <a:lnTo>
                  <a:pt x="1150520" y="1316762"/>
                </a:lnTo>
                <a:lnTo>
                  <a:pt x="0" y="1316762"/>
                </a:lnTo>
                <a:lnTo>
                  <a:pt x="0" y="0"/>
                </a:lnTo>
                <a:close/>
              </a:path>
            </a:pathLst>
          </a:custGeom>
          <a:blipFill>
            <a:blip r:embed="rId7"/>
            <a:stretch>
              <a:fillRect l="0" t="0" r="0" b="0"/>
            </a:stretch>
          </a:blipFill>
          <a:ln w="9525" cap="sq">
            <a:solidFill>
              <a:srgbClr val="FFFFFF"/>
            </a:solidFill>
            <a:prstDash val="solid"/>
            <a:miter/>
          </a:ln>
        </p:spPr>
      </p:sp>
      <p:sp>
        <p:nvSpPr>
          <p:cNvPr name="TextBox 6" id="6"/>
          <p:cNvSpPr txBox="true"/>
          <p:nvPr/>
        </p:nvSpPr>
        <p:spPr>
          <a:xfrm rot="0">
            <a:off x="3917164" y="416100"/>
            <a:ext cx="10453673" cy="4558919"/>
          </a:xfrm>
          <a:prstGeom prst="rect">
            <a:avLst/>
          </a:prstGeom>
        </p:spPr>
        <p:txBody>
          <a:bodyPr anchor="t" rtlCol="false" tIns="0" lIns="0" bIns="0" rIns="0">
            <a:spAutoFit/>
          </a:bodyPr>
          <a:lstStyle/>
          <a:p>
            <a:pPr algn="ctr">
              <a:lnSpc>
                <a:spcPts val="9484"/>
              </a:lnSpc>
            </a:pPr>
            <a:r>
              <a:rPr lang="en-US" b="true" sz="6774">
                <a:solidFill>
                  <a:srgbClr val="FFFFFF"/>
                </a:solidFill>
                <a:latin typeface="Proxima Nova Bold"/>
                <a:ea typeface="Proxima Nova Bold"/>
                <a:cs typeface="Proxima Nova Bold"/>
                <a:sym typeface="Proxima Nova Bold"/>
              </a:rPr>
              <a:t>LITTLE ACTS OF LOVE FOR LENT</a:t>
            </a:r>
          </a:p>
        </p:txBody>
      </p:sp>
      <p:sp>
        <p:nvSpPr>
          <p:cNvPr name="TextBox 7" id="7"/>
          <p:cNvSpPr txBox="true"/>
          <p:nvPr/>
        </p:nvSpPr>
        <p:spPr>
          <a:xfrm rot="0">
            <a:off x="5888283" y="8683307"/>
            <a:ext cx="6511433" cy="1035687"/>
          </a:xfrm>
          <a:prstGeom prst="rect">
            <a:avLst/>
          </a:prstGeom>
        </p:spPr>
        <p:txBody>
          <a:bodyPr anchor="t" rtlCol="false" tIns="0" lIns="0" bIns="0" rIns="0">
            <a:spAutoFit/>
          </a:bodyPr>
          <a:lstStyle/>
          <a:p>
            <a:pPr algn="ctr">
              <a:lnSpc>
                <a:spcPts val="8539"/>
              </a:lnSpc>
              <a:spcBef>
                <a:spcPct val="0"/>
              </a:spcBef>
            </a:pPr>
            <a:r>
              <a:rPr lang="en-US" b="true" sz="6099">
                <a:solidFill>
                  <a:srgbClr val="FFFFFF"/>
                </a:solidFill>
                <a:latin typeface="Proxima Nova Bold"/>
                <a:ea typeface="Proxima Nova Bold"/>
                <a:cs typeface="Proxima Nova Bold"/>
                <a:sym typeface="Proxima Nova Bold"/>
              </a:rPr>
              <a:t>LOVING OTHERS</a:t>
            </a: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603" r="0" b="-18063"/>
            </a:stretch>
          </a:blipFill>
        </p:spPr>
      </p:sp>
      <p:sp>
        <p:nvSpPr>
          <p:cNvPr name="Freeform 3" id="3"/>
          <p:cNvSpPr/>
          <p:nvPr/>
        </p:nvSpPr>
        <p:spPr>
          <a:xfrm flipH="true" flipV="false" rot="0">
            <a:off x="11241434" y="4244188"/>
            <a:ext cx="5542627" cy="8587169"/>
          </a:xfrm>
          <a:custGeom>
            <a:avLst/>
            <a:gdLst/>
            <a:ahLst/>
            <a:cxnLst/>
            <a:rect r="r" b="b" t="t" l="l"/>
            <a:pathLst>
              <a:path h="8587169" w="5542627">
                <a:moveTo>
                  <a:pt x="5542627" y="0"/>
                </a:moveTo>
                <a:lnTo>
                  <a:pt x="0" y="0"/>
                </a:lnTo>
                <a:lnTo>
                  <a:pt x="0" y="8587170"/>
                </a:lnTo>
                <a:lnTo>
                  <a:pt x="5542627" y="8587170"/>
                </a:lnTo>
                <a:lnTo>
                  <a:pt x="5542627" y="0"/>
                </a:lnTo>
                <a:close/>
              </a:path>
            </a:pathLst>
          </a:custGeom>
          <a:blipFill>
            <a:blip r:embed="rId4">
              <a:extLst>
                <a:ext uri="{96DAC541-7B7A-43D3-8B79-37D633B846F1}">
                  <asvg:svgBlip xmlns:asvg="http://schemas.microsoft.com/office/drawing/2016/SVG/main" r:embed="rId5"/>
                </a:ext>
              </a:extLst>
            </a:blip>
            <a:stretch>
              <a:fillRect l="0" t="0" r="0" b="0"/>
            </a:stretch>
          </a:blipFill>
        </p:spPr>
      </p:sp>
      <p:pic>
        <p:nvPicPr>
          <p:cNvPr name="Picture 4" id="4"/>
          <p:cNvPicPr>
            <a:picLocks noChangeAspect="true"/>
          </p:cNvPicPr>
          <p:nvPr/>
        </p:nvPicPr>
        <p:blipFill>
          <a:blip r:embed="rId6"/>
          <a:srcRect l="0" t="0" r="0" b="0"/>
          <a:stretch>
            <a:fillRect/>
          </a:stretch>
        </p:blipFill>
        <p:spPr>
          <a:xfrm flipH="false" flipV="false" rot="-9872428">
            <a:off x="11618287" y="4738661"/>
            <a:ext cx="768317" cy="924490"/>
          </a:xfrm>
          <a:prstGeom prst="rect">
            <a:avLst/>
          </a:prstGeom>
        </p:spPr>
      </p:pic>
      <p:pic>
        <p:nvPicPr>
          <p:cNvPr name="Picture 5" id="5"/>
          <p:cNvPicPr>
            <a:picLocks noChangeAspect="true"/>
          </p:cNvPicPr>
          <p:nvPr/>
        </p:nvPicPr>
        <p:blipFill>
          <a:blip r:embed="rId7"/>
          <a:srcRect l="0" t="0" r="0" b="0"/>
          <a:stretch>
            <a:fillRect/>
          </a:stretch>
        </p:blipFill>
        <p:spPr>
          <a:xfrm flipH="true" flipV="false" rot="2804242">
            <a:off x="15182895" y="3385195"/>
            <a:ext cx="1050555" cy="1050555"/>
          </a:xfrm>
          <a:prstGeom prst="rect">
            <a:avLst/>
          </a:prstGeom>
        </p:spPr>
      </p:pic>
      <p:sp>
        <p:nvSpPr>
          <p:cNvPr name="Freeform 6" id="6"/>
          <p:cNvSpPr/>
          <p:nvPr/>
        </p:nvSpPr>
        <p:spPr>
          <a:xfrm flipH="false" flipV="false" rot="0">
            <a:off x="458254" y="2344599"/>
            <a:ext cx="10056292" cy="6913701"/>
          </a:xfrm>
          <a:custGeom>
            <a:avLst/>
            <a:gdLst/>
            <a:ahLst/>
            <a:cxnLst/>
            <a:rect r="r" b="b" t="t" l="l"/>
            <a:pathLst>
              <a:path h="6913701" w="10056292">
                <a:moveTo>
                  <a:pt x="0" y="0"/>
                </a:moveTo>
                <a:lnTo>
                  <a:pt x="10056292" y="0"/>
                </a:lnTo>
                <a:lnTo>
                  <a:pt x="10056292" y="6913701"/>
                </a:lnTo>
                <a:lnTo>
                  <a:pt x="0" y="691370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7" id="7"/>
          <p:cNvSpPr txBox="true"/>
          <p:nvPr/>
        </p:nvSpPr>
        <p:spPr>
          <a:xfrm rot="0">
            <a:off x="1232871" y="3970995"/>
            <a:ext cx="8842988" cy="681990"/>
          </a:xfrm>
          <a:prstGeom prst="rect">
            <a:avLst/>
          </a:prstGeom>
        </p:spPr>
        <p:txBody>
          <a:bodyPr anchor="t" rtlCol="false" tIns="0" lIns="0" bIns="0" rIns="0">
            <a:spAutoFit/>
          </a:bodyPr>
          <a:lstStyle/>
          <a:p>
            <a:pPr algn="ctr">
              <a:lnSpc>
                <a:spcPts val="5279"/>
              </a:lnSpc>
            </a:pPr>
            <a:r>
              <a:rPr lang="en-US" sz="3999" spc="-163">
                <a:solidFill>
                  <a:srgbClr val="FFFFFF"/>
                </a:solidFill>
                <a:latin typeface="IreneFlorentina"/>
                <a:ea typeface="IreneFlorentina"/>
                <a:cs typeface="IreneFlorentina"/>
                <a:sym typeface="IreneFlorentina"/>
              </a:rPr>
              <a:t>Kindness Chain</a:t>
            </a:r>
          </a:p>
        </p:txBody>
      </p:sp>
      <p:sp>
        <p:nvSpPr>
          <p:cNvPr name="TextBox 8" id="8"/>
          <p:cNvSpPr txBox="true"/>
          <p:nvPr/>
        </p:nvSpPr>
        <p:spPr>
          <a:xfrm rot="0">
            <a:off x="1589036" y="5134231"/>
            <a:ext cx="7794729" cy="1776079"/>
          </a:xfrm>
          <a:prstGeom prst="rect">
            <a:avLst/>
          </a:prstGeom>
        </p:spPr>
        <p:txBody>
          <a:bodyPr anchor="t" rtlCol="false" tIns="0" lIns="0" bIns="0" rIns="0">
            <a:spAutoFit/>
          </a:bodyPr>
          <a:lstStyle/>
          <a:p>
            <a:pPr algn="ctr">
              <a:lnSpc>
                <a:spcPts val="4654"/>
              </a:lnSpc>
            </a:pPr>
            <a:r>
              <a:rPr lang="en-US" sz="3525" spc="-144">
                <a:solidFill>
                  <a:srgbClr val="FFFFFF"/>
                </a:solidFill>
                <a:latin typeface="IreneFlorentina"/>
                <a:ea typeface="IreneFlorentina"/>
                <a:cs typeface="IreneFlorentina"/>
                <a:sym typeface="IreneFlorentina"/>
              </a:rPr>
              <a:t>What are some small acts of love you have done this week?</a:t>
            </a:r>
          </a:p>
        </p:txBody>
      </p:sp>
      <p:sp>
        <p:nvSpPr>
          <p:cNvPr name="Freeform 9" id="9"/>
          <p:cNvSpPr/>
          <p:nvPr/>
        </p:nvSpPr>
        <p:spPr>
          <a:xfrm flipH="false" flipV="false" rot="0">
            <a:off x="0" y="-288665"/>
            <a:ext cx="7315200" cy="2267712"/>
          </a:xfrm>
          <a:custGeom>
            <a:avLst/>
            <a:gdLst/>
            <a:ahLst/>
            <a:cxnLst/>
            <a:rect r="r" b="b" t="t" l="l"/>
            <a:pathLst>
              <a:path h="2267712" w="7315200">
                <a:moveTo>
                  <a:pt x="0" y="0"/>
                </a:moveTo>
                <a:lnTo>
                  <a:pt x="7315200" y="0"/>
                </a:lnTo>
                <a:lnTo>
                  <a:pt x="7315200" y="2267712"/>
                </a:lnTo>
                <a:lnTo>
                  <a:pt x="0" y="226771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0" id="10"/>
          <p:cNvSpPr/>
          <p:nvPr/>
        </p:nvSpPr>
        <p:spPr>
          <a:xfrm flipH="false" flipV="false" rot="0">
            <a:off x="5486400" y="-264030"/>
            <a:ext cx="7315200" cy="2267712"/>
          </a:xfrm>
          <a:custGeom>
            <a:avLst/>
            <a:gdLst/>
            <a:ahLst/>
            <a:cxnLst/>
            <a:rect r="r" b="b" t="t" l="l"/>
            <a:pathLst>
              <a:path h="2267712" w="7315200">
                <a:moveTo>
                  <a:pt x="0" y="0"/>
                </a:moveTo>
                <a:lnTo>
                  <a:pt x="7315200" y="0"/>
                </a:lnTo>
                <a:lnTo>
                  <a:pt x="7315200" y="2267712"/>
                </a:lnTo>
                <a:lnTo>
                  <a:pt x="0" y="226771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10788316" y="-288665"/>
            <a:ext cx="7315200" cy="2267712"/>
          </a:xfrm>
          <a:custGeom>
            <a:avLst/>
            <a:gdLst/>
            <a:ahLst/>
            <a:cxnLst/>
            <a:rect r="r" b="b" t="t" l="l"/>
            <a:pathLst>
              <a:path h="2267712" w="7315200">
                <a:moveTo>
                  <a:pt x="0" y="0"/>
                </a:moveTo>
                <a:lnTo>
                  <a:pt x="7315200" y="0"/>
                </a:lnTo>
                <a:lnTo>
                  <a:pt x="7315200" y="2267712"/>
                </a:lnTo>
                <a:lnTo>
                  <a:pt x="0" y="226771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2" id="12"/>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13" id="13"/>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603" r="0" b="-18063"/>
            </a:stretch>
          </a:blipFill>
        </p:spPr>
      </p:sp>
      <p:sp>
        <p:nvSpPr>
          <p:cNvPr name="Freeform 3" id="3"/>
          <p:cNvSpPr/>
          <p:nvPr/>
        </p:nvSpPr>
        <p:spPr>
          <a:xfrm flipH="false" flipV="false" rot="0">
            <a:off x="8609156" y="3391273"/>
            <a:ext cx="8650144" cy="3176962"/>
          </a:xfrm>
          <a:custGeom>
            <a:avLst/>
            <a:gdLst/>
            <a:ahLst/>
            <a:cxnLst/>
            <a:rect r="r" b="b" t="t" l="l"/>
            <a:pathLst>
              <a:path h="3176962" w="8650144">
                <a:moveTo>
                  <a:pt x="0" y="0"/>
                </a:moveTo>
                <a:lnTo>
                  <a:pt x="8650144" y="0"/>
                </a:lnTo>
                <a:lnTo>
                  <a:pt x="8650144" y="3176962"/>
                </a:lnTo>
                <a:lnTo>
                  <a:pt x="0" y="317696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814291">
            <a:off x="1636990" y="2316454"/>
            <a:ext cx="5884686" cy="5884686"/>
            <a:chOff x="0" y="0"/>
            <a:chExt cx="1624559" cy="1624559"/>
          </a:xfrm>
        </p:grpSpPr>
        <p:sp>
          <p:nvSpPr>
            <p:cNvPr name="Freeform 5" id="5"/>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009DDE"/>
            </a:solidFill>
          </p:spPr>
        </p:sp>
      </p:grpSp>
      <p:grpSp>
        <p:nvGrpSpPr>
          <p:cNvPr name="Group 6" id="6"/>
          <p:cNvGrpSpPr/>
          <p:nvPr/>
        </p:nvGrpSpPr>
        <p:grpSpPr>
          <a:xfrm rot="0">
            <a:off x="1636990" y="2073863"/>
            <a:ext cx="5884686" cy="5884686"/>
            <a:chOff x="0" y="0"/>
            <a:chExt cx="1624559" cy="1624559"/>
          </a:xfrm>
        </p:grpSpPr>
        <p:sp>
          <p:nvSpPr>
            <p:cNvPr name="Freeform 7" id="7"/>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grpSp>
        <p:nvGrpSpPr>
          <p:cNvPr name="Group 8" id="8"/>
          <p:cNvGrpSpPr/>
          <p:nvPr/>
        </p:nvGrpSpPr>
        <p:grpSpPr>
          <a:xfrm rot="0">
            <a:off x="2057466" y="2483417"/>
            <a:ext cx="4736075" cy="4992673"/>
            <a:chOff x="0" y="0"/>
            <a:chExt cx="812800" cy="856837"/>
          </a:xfrm>
        </p:grpSpPr>
        <p:sp>
          <p:nvSpPr>
            <p:cNvPr name="Freeform 9" id="9"/>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6"/>
              <a:stretch>
                <a:fillRect l="-41814" t="0" r="-16410" b="0"/>
              </a:stretch>
            </a:blipFill>
          </p:spPr>
        </p:sp>
      </p:grpSp>
      <p:sp>
        <p:nvSpPr>
          <p:cNvPr name="Freeform 10" id="10"/>
          <p:cNvSpPr/>
          <p:nvPr/>
        </p:nvSpPr>
        <p:spPr>
          <a:xfrm flipH="false" flipV="false" rot="-292193">
            <a:off x="3487158" y="1864832"/>
            <a:ext cx="2184351" cy="731758"/>
          </a:xfrm>
          <a:custGeom>
            <a:avLst/>
            <a:gdLst/>
            <a:ahLst/>
            <a:cxnLst/>
            <a:rect r="r" b="b" t="t" l="l"/>
            <a:pathLst>
              <a:path h="731758" w="2184351">
                <a:moveTo>
                  <a:pt x="0" y="0"/>
                </a:moveTo>
                <a:lnTo>
                  <a:pt x="2184351" y="0"/>
                </a:lnTo>
                <a:lnTo>
                  <a:pt x="2184351" y="731757"/>
                </a:lnTo>
                <a:lnTo>
                  <a:pt x="0" y="731757"/>
                </a:lnTo>
                <a:lnTo>
                  <a:pt x="0" y="0"/>
                </a:lnTo>
                <a:close/>
              </a:path>
            </a:pathLst>
          </a:custGeom>
          <a:blipFill>
            <a:blip r:embed="rId7">
              <a:alphaModFix amt="73000"/>
              <a:extLst>
                <a:ext uri="{96DAC541-7B7A-43D3-8B79-37D633B846F1}">
                  <asvg:svgBlip xmlns:asvg="http://schemas.microsoft.com/office/drawing/2016/SVG/main" r:embed="rId8"/>
                </a:ext>
              </a:extLst>
            </a:blip>
            <a:stretch>
              <a:fillRect l="0" t="0" r="0" b="0"/>
            </a:stretch>
          </a:blipFill>
        </p:spPr>
      </p:sp>
      <p:sp>
        <p:nvSpPr>
          <p:cNvPr name="TextBox 11" id="11"/>
          <p:cNvSpPr txBox="true"/>
          <p:nvPr/>
        </p:nvSpPr>
        <p:spPr>
          <a:xfrm rot="0">
            <a:off x="8484754" y="2445317"/>
            <a:ext cx="8898949" cy="822833"/>
          </a:xfrm>
          <a:prstGeom prst="rect">
            <a:avLst/>
          </a:prstGeom>
        </p:spPr>
        <p:txBody>
          <a:bodyPr anchor="t" rtlCol="false" tIns="0" lIns="0" bIns="0" rIns="0">
            <a:spAutoFit/>
          </a:bodyPr>
          <a:lstStyle/>
          <a:p>
            <a:pPr algn="ctr">
              <a:lnSpc>
                <a:spcPts val="6135"/>
              </a:lnSpc>
              <a:spcBef>
                <a:spcPct val="0"/>
              </a:spcBef>
            </a:pPr>
            <a:r>
              <a:rPr lang="en-US" sz="5199" spc="-228">
                <a:solidFill>
                  <a:srgbClr val="0098D9"/>
                </a:solidFill>
                <a:latin typeface="IreneFlorentina"/>
                <a:ea typeface="IreneFlorentina"/>
                <a:cs typeface="IreneFlorentina"/>
                <a:sym typeface="IreneFlorentina"/>
              </a:rPr>
              <a:t>How can I love others?</a:t>
            </a:r>
          </a:p>
        </p:txBody>
      </p:sp>
      <p:sp>
        <p:nvSpPr>
          <p:cNvPr name="TextBox 12" id="12"/>
          <p:cNvSpPr txBox="true"/>
          <p:nvPr/>
        </p:nvSpPr>
        <p:spPr>
          <a:xfrm rot="0">
            <a:off x="9144000" y="3791946"/>
            <a:ext cx="7738607" cy="1466850"/>
          </a:xfrm>
          <a:prstGeom prst="rect">
            <a:avLst/>
          </a:prstGeom>
        </p:spPr>
        <p:txBody>
          <a:bodyPr anchor="t" rtlCol="false" tIns="0" lIns="0" bIns="0" rIns="0">
            <a:spAutoFit/>
          </a:bodyPr>
          <a:lstStyle/>
          <a:p>
            <a:pPr algn="l">
              <a:lnSpc>
                <a:spcPts val="3810"/>
              </a:lnSpc>
              <a:spcBef>
                <a:spcPct val="0"/>
              </a:spcBef>
            </a:pPr>
            <a:r>
              <a:rPr lang="en-US" sz="3175" spc="73">
                <a:solidFill>
                  <a:srgbClr val="FFFFFF"/>
                </a:solidFill>
                <a:latin typeface="IreneFlorentina"/>
                <a:ea typeface="IreneFlorentina"/>
                <a:cs typeface="IreneFlorentina"/>
                <a:sym typeface="IreneFlorentina"/>
              </a:rPr>
              <a:t>Loving your neighbor means seeing everyone as a friend and treating them like family.</a:t>
            </a:r>
          </a:p>
        </p:txBody>
      </p:sp>
      <p:sp>
        <p:nvSpPr>
          <p:cNvPr name="TextBox 13" id="13"/>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14" id="14"/>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grpSp>
        <p:nvGrpSpPr>
          <p:cNvPr name="Group 3" id="3"/>
          <p:cNvGrpSpPr/>
          <p:nvPr/>
        </p:nvGrpSpPr>
        <p:grpSpPr>
          <a:xfrm rot="0">
            <a:off x="11019575" y="1807818"/>
            <a:ext cx="6020445" cy="6346629"/>
            <a:chOff x="0" y="0"/>
            <a:chExt cx="812800" cy="856837"/>
          </a:xfrm>
        </p:grpSpPr>
        <p:sp>
          <p:nvSpPr>
            <p:cNvPr name="Freeform 4" id="4"/>
            <p:cNvSpPr/>
            <p:nvPr/>
          </p:nvSpPr>
          <p:spPr>
            <a:xfrm flipH="false" flipV="false" rot="0">
              <a:off x="0" y="0"/>
              <a:ext cx="812800" cy="856837"/>
            </a:xfrm>
            <a:custGeom>
              <a:avLst/>
              <a:gdLst/>
              <a:ahLst/>
              <a:cxnLst/>
              <a:rect r="r" b="b" t="t" l="l"/>
              <a:pathLst>
                <a:path h="856837" w="812800">
                  <a:moveTo>
                    <a:pt x="64297" y="0"/>
                  </a:moveTo>
                  <a:lnTo>
                    <a:pt x="748503" y="0"/>
                  </a:lnTo>
                  <a:cubicBezTo>
                    <a:pt x="784013" y="0"/>
                    <a:pt x="812800" y="28787"/>
                    <a:pt x="812800" y="64297"/>
                  </a:cubicBezTo>
                  <a:lnTo>
                    <a:pt x="812800" y="792540"/>
                  </a:lnTo>
                  <a:cubicBezTo>
                    <a:pt x="812800" y="828050"/>
                    <a:pt x="784013" y="856837"/>
                    <a:pt x="748503" y="856837"/>
                  </a:cubicBezTo>
                  <a:lnTo>
                    <a:pt x="64297" y="856837"/>
                  </a:lnTo>
                  <a:cubicBezTo>
                    <a:pt x="28787" y="856837"/>
                    <a:pt x="0" y="828050"/>
                    <a:pt x="0" y="792540"/>
                  </a:cubicBezTo>
                  <a:lnTo>
                    <a:pt x="0" y="64297"/>
                  </a:lnTo>
                  <a:cubicBezTo>
                    <a:pt x="0" y="28787"/>
                    <a:pt x="28787" y="0"/>
                    <a:pt x="64297" y="0"/>
                  </a:cubicBezTo>
                  <a:close/>
                </a:path>
              </a:pathLst>
            </a:custGeom>
            <a:blipFill>
              <a:blip r:embed="rId4"/>
              <a:stretch>
                <a:fillRect l="-51212" t="-34914" r="-44326" b="-4202"/>
              </a:stretch>
            </a:blipFill>
          </p:spPr>
        </p:sp>
      </p:grpSp>
      <p:grpSp>
        <p:nvGrpSpPr>
          <p:cNvPr name="Group 5" id="5"/>
          <p:cNvGrpSpPr/>
          <p:nvPr/>
        </p:nvGrpSpPr>
        <p:grpSpPr>
          <a:xfrm rot="0">
            <a:off x="1028700" y="1687503"/>
            <a:ext cx="9251329" cy="6587260"/>
            <a:chOff x="0" y="0"/>
            <a:chExt cx="2706135" cy="1926860"/>
          </a:xfrm>
        </p:grpSpPr>
        <p:sp>
          <p:nvSpPr>
            <p:cNvPr name="Freeform 6" id="6"/>
            <p:cNvSpPr/>
            <p:nvPr/>
          </p:nvSpPr>
          <p:spPr>
            <a:xfrm flipH="false" flipV="false" rot="0">
              <a:off x="0" y="0"/>
              <a:ext cx="2706135" cy="1926860"/>
            </a:xfrm>
            <a:custGeom>
              <a:avLst/>
              <a:gdLst/>
              <a:ahLst/>
              <a:cxnLst/>
              <a:rect r="r" b="b" t="t" l="l"/>
              <a:pathLst>
                <a:path h="1926860" w="2706135">
                  <a:moveTo>
                    <a:pt x="2581675" y="1926860"/>
                  </a:moveTo>
                  <a:lnTo>
                    <a:pt x="124460" y="1926860"/>
                  </a:lnTo>
                  <a:cubicBezTo>
                    <a:pt x="55880" y="1926860"/>
                    <a:pt x="0" y="1870980"/>
                    <a:pt x="0" y="1802400"/>
                  </a:cubicBezTo>
                  <a:lnTo>
                    <a:pt x="0" y="124460"/>
                  </a:lnTo>
                  <a:cubicBezTo>
                    <a:pt x="0" y="55880"/>
                    <a:pt x="55880" y="0"/>
                    <a:pt x="124460" y="0"/>
                  </a:cubicBezTo>
                  <a:lnTo>
                    <a:pt x="2581675" y="0"/>
                  </a:lnTo>
                  <a:cubicBezTo>
                    <a:pt x="2650255" y="0"/>
                    <a:pt x="2706135" y="55880"/>
                    <a:pt x="2706135" y="124460"/>
                  </a:cubicBezTo>
                  <a:lnTo>
                    <a:pt x="2706135" y="1802400"/>
                  </a:lnTo>
                  <a:cubicBezTo>
                    <a:pt x="2706135" y="1870980"/>
                    <a:pt x="2650255" y="1926860"/>
                    <a:pt x="2581675" y="1926860"/>
                  </a:cubicBezTo>
                  <a:close/>
                </a:path>
              </a:pathLst>
            </a:custGeom>
            <a:solidFill>
              <a:srgbClr val="FEF9DD"/>
            </a:solidFill>
          </p:spPr>
        </p:sp>
      </p:grpSp>
      <p:sp>
        <p:nvSpPr>
          <p:cNvPr name="TextBox 7" id="7"/>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8" id="8"/>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9" id="9"/>
          <p:cNvSpPr txBox="true"/>
          <p:nvPr/>
        </p:nvSpPr>
        <p:spPr>
          <a:xfrm rot="0">
            <a:off x="1350509" y="2524126"/>
            <a:ext cx="8380790" cy="1969135"/>
          </a:xfrm>
          <a:prstGeom prst="rect">
            <a:avLst/>
          </a:prstGeom>
        </p:spPr>
        <p:txBody>
          <a:bodyPr anchor="t" rtlCol="false" tIns="0" lIns="0" bIns="0" rIns="0">
            <a:spAutoFit/>
          </a:bodyPr>
          <a:lstStyle/>
          <a:p>
            <a:pPr algn="ctr">
              <a:lnSpc>
                <a:spcPts val="5119"/>
              </a:lnSpc>
            </a:pPr>
            <a:r>
              <a:rPr lang="en-US" sz="3999" spc="7">
                <a:solidFill>
                  <a:srgbClr val="000000"/>
                </a:solidFill>
                <a:latin typeface="IreneFlorentina"/>
                <a:ea typeface="IreneFlorentina"/>
                <a:cs typeface="IreneFlorentina"/>
                <a:sym typeface="IreneFlorentina"/>
              </a:rPr>
              <a:t>Bible Story: </a:t>
            </a:r>
          </a:p>
          <a:p>
            <a:pPr algn="ctr">
              <a:lnSpc>
                <a:spcPts val="5119"/>
              </a:lnSpc>
            </a:pPr>
            <a:r>
              <a:rPr lang="en-US" sz="3999" spc="7">
                <a:solidFill>
                  <a:srgbClr val="000000"/>
                </a:solidFill>
                <a:latin typeface="IreneFlorentina"/>
                <a:ea typeface="IreneFlorentina"/>
                <a:cs typeface="IreneFlorentina"/>
                <a:sym typeface="IreneFlorentina"/>
              </a:rPr>
              <a:t>The Two Great Commandments</a:t>
            </a:r>
          </a:p>
        </p:txBody>
      </p:sp>
      <p:sp>
        <p:nvSpPr>
          <p:cNvPr name="TextBox 10" id="10"/>
          <p:cNvSpPr txBox="true"/>
          <p:nvPr/>
        </p:nvSpPr>
        <p:spPr>
          <a:xfrm rot="0">
            <a:off x="1757000" y="5054897"/>
            <a:ext cx="7794729" cy="1188367"/>
          </a:xfrm>
          <a:prstGeom prst="rect">
            <a:avLst/>
          </a:prstGeom>
        </p:spPr>
        <p:txBody>
          <a:bodyPr anchor="t" rtlCol="false" tIns="0" lIns="0" bIns="0" rIns="0">
            <a:spAutoFit/>
          </a:bodyPr>
          <a:lstStyle/>
          <a:p>
            <a:pPr algn="ctr">
              <a:lnSpc>
                <a:spcPts val="4654"/>
              </a:lnSpc>
            </a:pPr>
            <a:r>
              <a:rPr lang="en-US" sz="3525" spc="-144">
                <a:solidFill>
                  <a:srgbClr val="000000"/>
                </a:solidFill>
                <a:latin typeface="IreneFlorentina"/>
                <a:ea typeface="IreneFlorentina"/>
                <a:cs typeface="IreneFlorentina"/>
                <a:sym typeface="IreneFlorentina"/>
              </a:rPr>
              <a:t>God asks us to do these things every day!</a:t>
            </a:r>
          </a:p>
        </p:txBody>
      </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301" r="0" b="-18364"/>
            </a:stretch>
          </a:blipFill>
        </p:spPr>
      </p:sp>
      <p:grpSp>
        <p:nvGrpSpPr>
          <p:cNvPr name="Group 3" id="3"/>
          <p:cNvGrpSpPr/>
          <p:nvPr/>
        </p:nvGrpSpPr>
        <p:grpSpPr>
          <a:xfrm rot="0">
            <a:off x="618975" y="2592093"/>
            <a:ext cx="5161187" cy="5161187"/>
            <a:chOff x="0" y="0"/>
            <a:chExt cx="1624559" cy="1624559"/>
          </a:xfrm>
        </p:grpSpPr>
        <p:sp>
          <p:nvSpPr>
            <p:cNvPr name="Freeform 4" id="4"/>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sp>
        <p:nvSpPr>
          <p:cNvPr name="Freeform 5" id="5"/>
          <p:cNvSpPr/>
          <p:nvPr/>
        </p:nvSpPr>
        <p:spPr>
          <a:xfrm flipH="false" flipV="false" rot="-292193">
            <a:off x="2243037" y="2254059"/>
            <a:ext cx="1965807" cy="658545"/>
          </a:xfrm>
          <a:custGeom>
            <a:avLst/>
            <a:gdLst/>
            <a:ahLst/>
            <a:cxnLst/>
            <a:rect r="r" b="b" t="t" l="l"/>
            <a:pathLst>
              <a:path h="658545" w="1965807">
                <a:moveTo>
                  <a:pt x="0" y="0"/>
                </a:moveTo>
                <a:lnTo>
                  <a:pt x="1965807" y="0"/>
                </a:lnTo>
                <a:lnTo>
                  <a:pt x="1965807" y="658545"/>
                </a:lnTo>
                <a:lnTo>
                  <a:pt x="0" y="658545"/>
                </a:lnTo>
                <a:lnTo>
                  <a:pt x="0" y="0"/>
                </a:lnTo>
                <a:close/>
              </a:path>
            </a:pathLst>
          </a:custGeom>
          <a:blipFill>
            <a:blip r:embed="rId4">
              <a:alphaModFix amt="73000"/>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267952" y="7867580"/>
            <a:ext cx="5863233" cy="1369695"/>
          </a:xfrm>
          <a:prstGeom prst="rect">
            <a:avLst/>
          </a:prstGeom>
        </p:spPr>
        <p:txBody>
          <a:bodyPr anchor="t" rtlCol="false" tIns="0" lIns="0" bIns="0" rIns="0">
            <a:spAutoFit/>
          </a:bodyPr>
          <a:lstStyle/>
          <a:p>
            <a:pPr algn="ctr">
              <a:lnSpc>
                <a:spcPts val="3540"/>
              </a:lnSpc>
              <a:spcBef>
                <a:spcPct val="0"/>
              </a:spcBef>
            </a:pPr>
            <a:r>
              <a:rPr lang="en-US" sz="3000">
                <a:solidFill>
                  <a:srgbClr val="FFFFFF"/>
                </a:solidFill>
                <a:latin typeface="IreneFlorentina"/>
                <a:ea typeface="IreneFlorentina"/>
                <a:cs typeface="IreneFlorentina"/>
                <a:sym typeface="IreneFlorentina"/>
              </a:rPr>
              <a:t>After teaching all day, Jesus needed to feed 5,000 people.</a:t>
            </a:r>
          </a:p>
        </p:txBody>
      </p:sp>
      <p:grpSp>
        <p:nvGrpSpPr>
          <p:cNvPr name="Group 7" id="7"/>
          <p:cNvGrpSpPr/>
          <p:nvPr/>
        </p:nvGrpSpPr>
        <p:grpSpPr>
          <a:xfrm rot="0">
            <a:off x="884674" y="3061263"/>
            <a:ext cx="4682533" cy="4414292"/>
            <a:chOff x="0" y="0"/>
            <a:chExt cx="572705" cy="539897"/>
          </a:xfrm>
        </p:grpSpPr>
        <p:sp>
          <p:nvSpPr>
            <p:cNvPr name="Freeform 8" id="8"/>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9" id="9"/>
          <p:cNvGrpSpPr/>
          <p:nvPr/>
        </p:nvGrpSpPr>
        <p:grpSpPr>
          <a:xfrm rot="0">
            <a:off x="6693406" y="2592093"/>
            <a:ext cx="5161187" cy="5161187"/>
            <a:chOff x="0" y="0"/>
            <a:chExt cx="1624559" cy="1624559"/>
          </a:xfrm>
        </p:grpSpPr>
        <p:sp>
          <p:nvSpPr>
            <p:cNvPr name="Freeform 10" id="10"/>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sp>
        <p:nvSpPr>
          <p:cNvPr name="Freeform 11" id="11"/>
          <p:cNvSpPr/>
          <p:nvPr/>
        </p:nvSpPr>
        <p:spPr>
          <a:xfrm flipH="false" flipV="false" rot="-292193">
            <a:off x="8317468" y="2254059"/>
            <a:ext cx="1965807" cy="658545"/>
          </a:xfrm>
          <a:custGeom>
            <a:avLst/>
            <a:gdLst/>
            <a:ahLst/>
            <a:cxnLst/>
            <a:rect r="r" b="b" t="t" l="l"/>
            <a:pathLst>
              <a:path h="658545" w="1965807">
                <a:moveTo>
                  <a:pt x="0" y="0"/>
                </a:moveTo>
                <a:lnTo>
                  <a:pt x="1965807" y="0"/>
                </a:lnTo>
                <a:lnTo>
                  <a:pt x="1965807" y="658545"/>
                </a:lnTo>
                <a:lnTo>
                  <a:pt x="0" y="658545"/>
                </a:lnTo>
                <a:lnTo>
                  <a:pt x="0" y="0"/>
                </a:lnTo>
                <a:close/>
              </a:path>
            </a:pathLst>
          </a:custGeom>
          <a:blipFill>
            <a:blip r:embed="rId4">
              <a:alphaModFix amt="73000"/>
              <a:extLst>
                <a:ext uri="{96DAC541-7B7A-43D3-8B79-37D633B846F1}">
                  <asvg:svgBlip xmlns:asvg="http://schemas.microsoft.com/office/drawing/2016/SVG/main" r:embed="rId5"/>
                </a:ext>
              </a:extLst>
            </a:blip>
            <a:stretch>
              <a:fillRect l="0" t="0" r="0" b="0"/>
            </a:stretch>
          </a:blipFill>
        </p:spPr>
      </p:sp>
      <p:grpSp>
        <p:nvGrpSpPr>
          <p:cNvPr name="Group 12" id="12"/>
          <p:cNvGrpSpPr/>
          <p:nvPr/>
        </p:nvGrpSpPr>
        <p:grpSpPr>
          <a:xfrm rot="0">
            <a:off x="6959105" y="3061263"/>
            <a:ext cx="4682533" cy="4414292"/>
            <a:chOff x="0" y="0"/>
            <a:chExt cx="572705" cy="539897"/>
          </a:xfrm>
        </p:grpSpPr>
        <p:sp>
          <p:nvSpPr>
            <p:cNvPr name="Freeform 13" id="13"/>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14" id="14"/>
          <p:cNvGrpSpPr/>
          <p:nvPr/>
        </p:nvGrpSpPr>
        <p:grpSpPr>
          <a:xfrm rot="0">
            <a:off x="6959105" y="3061263"/>
            <a:ext cx="4682533" cy="4414292"/>
            <a:chOff x="0" y="0"/>
            <a:chExt cx="572705" cy="539897"/>
          </a:xfrm>
        </p:grpSpPr>
        <p:sp>
          <p:nvSpPr>
            <p:cNvPr name="Freeform 15" id="15"/>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sp>
        <p:nvSpPr>
          <p:cNvPr name="TextBox 16" id="16"/>
          <p:cNvSpPr txBox="true"/>
          <p:nvPr/>
        </p:nvSpPr>
        <p:spPr>
          <a:xfrm rot="0">
            <a:off x="7017823" y="7867580"/>
            <a:ext cx="4642580" cy="1369695"/>
          </a:xfrm>
          <a:prstGeom prst="rect">
            <a:avLst/>
          </a:prstGeom>
        </p:spPr>
        <p:txBody>
          <a:bodyPr anchor="t" rtlCol="false" tIns="0" lIns="0" bIns="0" rIns="0">
            <a:spAutoFit/>
          </a:bodyPr>
          <a:lstStyle/>
          <a:p>
            <a:pPr algn="ctr">
              <a:lnSpc>
                <a:spcPts val="3540"/>
              </a:lnSpc>
              <a:spcBef>
                <a:spcPct val="0"/>
              </a:spcBef>
            </a:pPr>
            <a:r>
              <a:rPr lang="en-US" sz="3000">
                <a:solidFill>
                  <a:srgbClr val="FFFFFF"/>
                </a:solidFill>
                <a:latin typeface="IreneFlorentina"/>
                <a:ea typeface="IreneFlorentina"/>
                <a:cs typeface="IreneFlorentina"/>
                <a:sym typeface="IreneFlorentina"/>
              </a:rPr>
              <a:t>A little boy gave Jesus 2 pieces of bread and 5 fish.</a:t>
            </a:r>
          </a:p>
        </p:txBody>
      </p:sp>
      <p:sp>
        <p:nvSpPr>
          <p:cNvPr name="TextBox 17" id="17"/>
          <p:cNvSpPr txBox="true"/>
          <p:nvPr/>
        </p:nvSpPr>
        <p:spPr>
          <a:xfrm rot="0">
            <a:off x="1416719" y="658607"/>
            <a:ext cx="15454562" cy="822833"/>
          </a:xfrm>
          <a:prstGeom prst="rect">
            <a:avLst/>
          </a:prstGeom>
        </p:spPr>
        <p:txBody>
          <a:bodyPr anchor="t" rtlCol="false" tIns="0" lIns="0" bIns="0" rIns="0">
            <a:spAutoFit/>
          </a:bodyPr>
          <a:lstStyle/>
          <a:p>
            <a:pPr algn="ctr">
              <a:lnSpc>
                <a:spcPts val="6135"/>
              </a:lnSpc>
              <a:spcBef>
                <a:spcPct val="0"/>
              </a:spcBef>
            </a:pPr>
            <a:r>
              <a:rPr lang="en-US" sz="5199" spc="-228">
                <a:solidFill>
                  <a:srgbClr val="FFFFFF"/>
                </a:solidFill>
                <a:latin typeface="IreneFlorentina"/>
                <a:ea typeface="IreneFlorentina"/>
                <a:cs typeface="IreneFlorentina"/>
                <a:sym typeface="IreneFlorentina"/>
              </a:rPr>
              <a:t>Bible Story: Feeding 5,000 People!</a:t>
            </a:r>
          </a:p>
        </p:txBody>
      </p:sp>
      <p:grpSp>
        <p:nvGrpSpPr>
          <p:cNvPr name="Group 18" id="18"/>
          <p:cNvGrpSpPr/>
          <p:nvPr/>
        </p:nvGrpSpPr>
        <p:grpSpPr>
          <a:xfrm rot="0">
            <a:off x="12464243" y="2592093"/>
            <a:ext cx="5161187" cy="5161187"/>
            <a:chOff x="0" y="0"/>
            <a:chExt cx="1624559" cy="1624559"/>
          </a:xfrm>
        </p:grpSpPr>
        <p:sp>
          <p:nvSpPr>
            <p:cNvPr name="Freeform 19" id="19"/>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sp>
        <p:nvSpPr>
          <p:cNvPr name="Freeform 20" id="20"/>
          <p:cNvSpPr/>
          <p:nvPr/>
        </p:nvSpPr>
        <p:spPr>
          <a:xfrm flipH="false" flipV="false" rot="-292193">
            <a:off x="14088305" y="2254059"/>
            <a:ext cx="1965807" cy="658545"/>
          </a:xfrm>
          <a:custGeom>
            <a:avLst/>
            <a:gdLst/>
            <a:ahLst/>
            <a:cxnLst/>
            <a:rect r="r" b="b" t="t" l="l"/>
            <a:pathLst>
              <a:path h="658545" w="1965807">
                <a:moveTo>
                  <a:pt x="0" y="0"/>
                </a:moveTo>
                <a:lnTo>
                  <a:pt x="1965807" y="0"/>
                </a:lnTo>
                <a:lnTo>
                  <a:pt x="1965807" y="658545"/>
                </a:lnTo>
                <a:lnTo>
                  <a:pt x="0" y="658545"/>
                </a:lnTo>
                <a:lnTo>
                  <a:pt x="0" y="0"/>
                </a:lnTo>
                <a:close/>
              </a:path>
            </a:pathLst>
          </a:custGeom>
          <a:blipFill>
            <a:blip r:embed="rId4">
              <a:alphaModFix amt="73000"/>
              <a:extLst>
                <a:ext uri="{96DAC541-7B7A-43D3-8B79-37D633B846F1}">
                  <asvg:svgBlip xmlns:asvg="http://schemas.microsoft.com/office/drawing/2016/SVG/main" r:embed="rId5"/>
                </a:ext>
              </a:extLst>
            </a:blip>
            <a:stretch>
              <a:fillRect l="0" t="0" r="0" b="0"/>
            </a:stretch>
          </a:blipFill>
        </p:spPr>
      </p:sp>
      <p:grpSp>
        <p:nvGrpSpPr>
          <p:cNvPr name="Group 21" id="21"/>
          <p:cNvGrpSpPr/>
          <p:nvPr/>
        </p:nvGrpSpPr>
        <p:grpSpPr>
          <a:xfrm rot="0">
            <a:off x="12729942" y="3061263"/>
            <a:ext cx="4682533" cy="4414292"/>
            <a:chOff x="0" y="0"/>
            <a:chExt cx="572705" cy="539897"/>
          </a:xfrm>
        </p:grpSpPr>
        <p:sp>
          <p:nvSpPr>
            <p:cNvPr name="Freeform 22" id="22"/>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23" id="23"/>
          <p:cNvGrpSpPr/>
          <p:nvPr/>
        </p:nvGrpSpPr>
        <p:grpSpPr>
          <a:xfrm rot="0">
            <a:off x="884674" y="3061263"/>
            <a:ext cx="4722882" cy="4452330"/>
            <a:chOff x="0" y="0"/>
            <a:chExt cx="572705" cy="539897"/>
          </a:xfrm>
        </p:grpSpPr>
        <p:sp>
          <p:nvSpPr>
            <p:cNvPr name="Freeform 24" id="24"/>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25" id="25"/>
          <p:cNvGrpSpPr/>
          <p:nvPr/>
        </p:nvGrpSpPr>
        <p:grpSpPr>
          <a:xfrm rot="0">
            <a:off x="6959105" y="3043573"/>
            <a:ext cx="4701298" cy="4431982"/>
            <a:chOff x="0" y="0"/>
            <a:chExt cx="572705" cy="539897"/>
          </a:xfrm>
        </p:grpSpPr>
        <p:sp>
          <p:nvSpPr>
            <p:cNvPr name="Freeform 26" id="26"/>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27" id="27"/>
          <p:cNvGrpSpPr/>
          <p:nvPr/>
        </p:nvGrpSpPr>
        <p:grpSpPr>
          <a:xfrm rot="0">
            <a:off x="12729942" y="3092288"/>
            <a:ext cx="4682533" cy="4414292"/>
            <a:chOff x="0" y="0"/>
            <a:chExt cx="572705" cy="539897"/>
          </a:xfrm>
        </p:grpSpPr>
        <p:sp>
          <p:nvSpPr>
            <p:cNvPr name="Freeform 28" id="28"/>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sp>
        <p:nvSpPr>
          <p:cNvPr name="TextBox 29" id="29"/>
          <p:cNvSpPr txBox="true"/>
          <p:nvPr/>
        </p:nvSpPr>
        <p:spPr>
          <a:xfrm rot="0">
            <a:off x="514350" y="1548115"/>
            <a:ext cx="17259300" cy="490340"/>
          </a:xfrm>
          <a:prstGeom prst="rect">
            <a:avLst/>
          </a:prstGeom>
        </p:spPr>
        <p:txBody>
          <a:bodyPr anchor="t" rtlCol="false" tIns="0" lIns="0" bIns="0" rIns="0">
            <a:spAutoFit/>
          </a:bodyPr>
          <a:lstStyle/>
          <a:p>
            <a:pPr algn="ctr">
              <a:lnSpc>
                <a:spcPts val="3948"/>
              </a:lnSpc>
              <a:spcBef>
                <a:spcPct val="0"/>
              </a:spcBef>
            </a:pPr>
            <a:r>
              <a:rPr lang="en-US" sz="2820">
                <a:solidFill>
                  <a:srgbClr val="FFFFFF"/>
                </a:solidFill>
                <a:latin typeface="IreneFlorentina"/>
                <a:ea typeface="IreneFlorentina"/>
                <a:cs typeface="IreneFlorentina"/>
                <a:sym typeface="IreneFlorentina"/>
              </a:rPr>
              <a:t>Jesus fed 5,000 people with 2 pieces of bread and 5 fish!</a:t>
            </a:r>
          </a:p>
        </p:txBody>
      </p:sp>
      <p:sp>
        <p:nvSpPr>
          <p:cNvPr name="TextBox 30" id="30"/>
          <p:cNvSpPr txBox="true"/>
          <p:nvPr/>
        </p:nvSpPr>
        <p:spPr>
          <a:xfrm rot="0">
            <a:off x="12749919" y="7991405"/>
            <a:ext cx="4642580" cy="1369695"/>
          </a:xfrm>
          <a:prstGeom prst="rect">
            <a:avLst/>
          </a:prstGeom>
        </p:spPr>
        <p:txBody>
          <a:bodyPr anchor="t" rtlCol="false" tIns="0" lIns="0" bIns="0" rIns="0">
            <a:spAutoFit/>
          </a:bodyPr>
          <a:lstStyle/>
          <a:p>
            <a:pPr algn="ctr">
              <a:lnSpc>
                <a:spcPts val="3540"/>
              </a:lnSpc>
              <a:spcBef>
                <a:spcPct val="0"/>
              </a:spcBef>
            </a:pPr>
            <a:r>
              <a:rPr lang="en-US" sz="3000">
                <a:solidFill>
                  <a:srgbClr val="FFFFFF"/>
                </a:solidFill>
                <a:latin typeface="IreneFlorentina"/>
                <a:ea typeface="IreneFlorentina"/>
                <a:cs typeface="IreneFlorentina"/>
                <a:sym typeface="IreneFlorentina"/>
              </a:rPr>
              <a:t>Jesus prayed and there was enough food for everyone!</a:t>
            </a:r>
          </a:p>
        </p:txBody>
      </p:sp>
      <p:grpSp>
        <p:nvGrpSpPr>
          <p:cNvPr name="Group 31" id="31"/>
          <p:cNvGrpSpPr/>
          <p:nvPr/>
        </p:nvGrpSpPr>
        <p:grpSpPr>
          <a:xfrm rot="0">
            <a:off x="884674" y="3043573"/>
            <a:ext cx="4682533" cy="4414292"/>
            <a:chOff x="0" y="0"/>
            <a:chExt cx="572705" cy="539897"/>
          </a:xfrm>
        </p:grpSpPr>
        <p:sp>
          <p:nvSpPr>
            <p:cNvPr name="Freeform 32" id="32"/>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33" id="33"/>
          <p:cNvGrpSpPr/>
          <p:nvPr/>
        </p:nvGrpSpPr>
        <p:grpSpPr>
          <a:xfrm rot="0">
            <a:off x="6959105" y="3061263"/>
            <a:ext cx="4663768" cy="4396602"/>
            <a:chOff x="0" y="0"/>
            <a:chExt cx="572705" cy="539897"/>
          </a:xfrm>
        </p:grpSpPr>
        <p:sp>
          <p:nvSpPr>
            <p:cNvPr name="Freeform 34" id="34"/>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35" id="35"/>
          <p:cNvGrpSpPr/>
          <p:nvPr/>
        </p:nvGrpSpPr>
        <p:grpSpPr>
          <a:xfrm rot="0">
            <a:off x="12749919" y="3043573"/>
            <a:ext cx="4701298" cy="4431982"/>
            <a:chOff x="0" y="0"/>
            <a:chExt cx="572705" cy="539897"/>
          </a:xfrm>
        </p:grpSpPr>
        <p:sp>
          <p:nvSpPr>
            <p:cNvPr name="Freeform 36" id="36"/>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37" id="37"/>
          <p:cNvGrpSpPr/>
          <p:nvPr/>
        </p:nvGrpSpPr>
        <p:grpSpPr>
          <a:xfrm rot="0">
            <a:off x="884674" y="3061263"/>
            <a:ext cx="4741932" cy="4470289"/>
            <a:chOff x="0" y="0"/>
            <a:chExt cx="572705" cy="539897"/>
          </a:xfrm>
        </p:grpSpPr>
        <p:sp>
          <p:nvSpPr>
            <p:cNvPr name="Freeform 38" id="38"/>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39" id="39"/>
          <p:cNvGrpSpPr/>
          <p:nvPr/>
        </p:nvGrpSpPr>
        <p:grpSpPr>
          <a:xfrm rot="0">
            <a:off x="840721" y="3040545"/>
            <a:ext cx="4785885" cy="4511723"/>
            <a:chOff x="0" y="0"/>
            <a:chExt cx="572705" cy="539897"/>
          </a:xfrm>
        </p:grpSpPr>
        <p:sp>
          <p:nvSpPr>
            <p:cNvPr name="Freeform 40" id="40"/>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7"/>
              <a:stretch>
                <a:fillRect l="-641" t="0" r="-25053" b="0"/>
              </a:stretch>
            </a:blipFill>
          </p:spPr>
        </p:sp>
      </p:grpSp>
      <p:grpSp>
        <p:nvGrpSpPr>
          <p:cNvPr name="Group 41" id="41"/>
          <p:cNvGrpSpPr/>
          <p:nvPr/>
        </p:nvGrpSpPr>
        <p:grpSpPr>
          <a:xfrm rot="0">
            <a:off x="6959105" y="3040545"/>
            <a:ext cx="4704510" cy="4435010"/>
            <a:chOff x="0" y="0"/>
            <a:chExt cx="572705" cy="539897"/>
          </a:xfrm>
        </p:grpSpPr>
        <p:sp>
          <p:nvSpPr>
            <p:cNvPr name="Freeform 42" id="42"/>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8"/>
              <a:stretch>
                <a:fillRect l="0" t="0" r="-25847" b="0"/>
              </a:stretch>
            </a:blipFill>
          </p:spPr>
        </p:sp>
      </p:grpSp>
      <p:grpSp>
        <p:nvGrpSpPr>
          <p:cNvPr name="Group 43" id="43"/>
          <p:cNvGrpSpPr/>
          <p:nvPr/>
        </p:nvGrpSpPr>
        <p:grpSpPr>
          <a:xfrm rot="0">
            <a:off x="12729942" y="3040545"/>
            <a:ext cx="4737420" cy="4466035"/>
            <a:chOff x="0" y="0"/>
            <a:chExt cx="572705" cy="539897"/>
          </a:xfrm>
        </p:grpSpPr>
        <p:sp>
          <p:nvSpPr>
            <p:cNvPr name="Freeform 44" id="44"/>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9"/>
              <a:stretch>
                <a:fillRect l="-12847" t="0" r="-12847" b="0"/>
              </a:stretch>
            </a:blipFill>
          </p:spPr>
        </p:sp>
      </p:grpSp>
      <p:sp>
        <p:nvSpPr>
          <p:cNvPr name="TextBox 45" id="45"/>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46" id="46"/>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sp>
        <p:nvSpPr>
          <p:cNvPr name="Freeform 3" id="3"/>
          <p:cNvSpPr/>
          <p:nvPr/>
        </p:nvSpPr>
        <p:spPr>
          <a:xfrm flipH="false" flipV="false" rot="0">
            <a:off x="11553897" y="5143500"/>
            <a:ext cx="6252346" cy="2296316"/>
          </a:xfrm>
          <a:custGeom>
            <a:avLst/>
            <a:gdLst/>
            <a:ahLst/>
            <a:cxnLst/>
            <a:rect r="r" b="b" t="t" l="l"/>
            <a:pathLst>
              <a:path h="2296316" w="6252346">
                <a:moveTo>
                  <a:pt x="0" y="0"/>
                </a:moveTo>
                <a:lnTo>
                  <a:pt x="6252346" y="0"/>
                </a:lnTo>
                <a:lnTo>
                  <a:pt x="6252346" y="2296316"/>
                </a:lnTo>
                <a:lnTo>
                  <a:pt x="0" y="229631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1553897" y="3298252"/>
            <a:ext cx="6252346" cy="2296316"/>
          </a:xfrm>
          <a:custGeom>
            <a:avLst/>
            <a:gdLst/>
            <a:ahLst/>
            <a:cxnLst/>
            <a:rect r="r" b="b" t="t" l="l"/>
            <a:pathLst>
              <a:path h="2296316" w="6252346">
                <a:moveTo>
                  <a:pt x="0" y="0"/>
                </a:moveTo>
                <a:lnTo>
                  <a:pt x="6252346" y="0"/>
                </a:lnTo>
                <a:lnTo>
                  <a:pt x="6252346" y="2296316"/>
                </a:lnTo>
                <a:lnTo>
                  <a:pt x="0" y="229631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6" id="6"/>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7" id="7"/>
          <p:cNvSpPr txBox="true"/>
          <p:nvPr/>
        </p:nvSpPr>
        <p:spPr>
          <a:xfrm rot="0">
            <a:off x="11941819" y="3635387"/>
            <a:ext cx="5476500" cy="3469259"/>
          </a:xfrm>
          <a:prstGeom prst="rect">
            <a:avLst/>
          </a:prstGeom>
        </p:spPr>
        <p:txBody>
          <a:bodyPr anchor="t" rtlCol="false" tIns="0" lIns="0" bIns="0" rIns="0">
            <a:spAutoFit/>
          </a:bodyPr>
          <a:lstStyle/>
          <a:p>
            <a:pPr algn="ctr">
              <a:lnSpc>
                <a:spcPts val="5427"/>
              </a:lnSpc>
            </a:pPr>
            <a:r>
              <a:rPr lang="en-US" sz="4599" spc="-202">
                <a:solidFill>
                  <a:srgbClr val="7B6453"/>
                </a:solidFill>
                <a:latin typeface="IreneFlorentina"/>
                <a:ea typeface="IreneFlorentina"/>
                <a:cs typeface="IreneFlorentina"/>
                <a:sym typeface="IreneFlorentina"/>
              </a:rPr>
              <a:t>How can you care for people like the brother in this video did?</a:t>
            </a:r>
          </a:p>
        </p:txBody>
      </p:sp>
      <p:sp>
        <p:nvSpPr>
          <p:cNvPr name="TextBox 8" id="8"/>
          <p:cNvSpPr txBox="true"/>
          <p:nvPr/>
        </p:nvSpPr>
        <p:spPr>
          <a:xfrm rot="0">
            <a:off x="778241" y="4841379"/>
            <a:ext cx="9466362" cy="1028700"/>
          </a:xfrm>
          <a:prstGeom prst="rect">
            <a:avLst/>
          </a:prstGeom>
        </p:spPr>
        <p:txBody>
          <a:bodyPr anchor="t" rtlCol="false" tIns="0" lIns="0" bIns="0" rIns="0">
            <a:spAutoFit/>
          </a:bodyPr>
          <a:lstStyle/>
          <a:p>
            <a:pPr algn="ctr">
              <a:lnSpc>
                <a:spcPts val="7670"/>
              </a:lnSpc>
              <a:spcBef>
                <a:spcPct val="0"/>
              </a:spcBef>
            </a:pPr>
            <a:r>
              <a:rPr lang="en-US" sz="6392" u="sng">
                <a:solidFill>
                  <a:srgbClr val="000000"/>
                </a:solidFill>
                <a:latin typeface="IreneFlorentina"/>
                <a:ea typeface="IreneFlorentina"/>
                <a:cs typeface="IreneFlorentina"/>
                <a:sym typeface="IreneFlorentina"/>
                <a:hlinkClick r:id="rId8" tooltip="https://drive.google.com/file/d/1Zk2DfW3GXhk4WeR2iPIwFAVnTeL5orx6/view?usp=sharing"/>
              </a:rPr>
              <a:t>Click to View Video</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4" r="0" b="-18662"/>
            </a:stretch>
          </a:blipFill>
        </p:spPr>
      </p:sp>
      <p:sp>
        <p:nvSpPr>
          <p:cNvPr name="Freeform 3" id="3"/>
          <p:cNvSpPr/>
          <p:nvPr/>
        </p:nvSpPr>
        <p:spPr>
          <a:xfrm flipH="false" flipV="false" rot="0">
            <a:off x="5865740" y="2117160"/>
            <a:ext cx="6556520" cy="6482759"/>
          </a:xfrm>
          <a:custGeom>
            <a:avLst/>
            <a:gdLst/>
            <a:ahLst/>
            <a:cxnLst/>
            <a:rect r="r" b="b" t="t" l="l"/>
            <a:pathLst>
              <a:path h="6482759" w="6556520">
                <a:moveTo>
                  <a:pt x="0" y="0"/>
                </a:moveTo>
                <a:lnTo>
                  <a:pt x="6556520" y="0"/>
                </a:lnTo>
                <a:lnTo>
                  <a:pt x="6556520" y="6482759"/>
                </a:lnTo>
                <a:lnTo>
                  <a:pt x="0" y="648275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8719271" y="4948029"/>
            <a:ext cx="849457" cy="660453"/>
          </a:xfrm>
          <a:custGeom>
            <a:avLst/>
            <a:gdLst/>
            <a:ahLst/>
            <a:cxnLst/>
            <a:rect r="r" b="b" t="t" l="l"/>
            <a:pathLst>
              <a:path h="660453" w="849457">
                <a:moveTo>
                  <a:pt x="0" y="0"/>
                </a:moveTo>
                <a:lnTo>
                  <a:pt x="849458" y="0"/>
                </a:lnTo>
                <a:lnTo>
                  <a:pt x="849458" y="660453"/>
                </a:lnTo>
                <a:lnTo>
                  <a:pt x="0" y="66045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846906" y="8599919"/>
            <a:ext cx="1150521" cy="1316762"/>
          </a:xfrm>
          <a:custGeom>
            <a:avLst/>
            <a:gdLst/>
            <a:ahLst/>
            <a:cxnLst/>
            <a:rect r="r" b="b" t="t" l="l"/>
            <a:pathLst>
              <a:path h="1316762" w="1150521">
                <a:moveTo>
                  <a:pt x="0" y="0"/>
                </a:moveTo>
                <a:lnTo>
                  <a:pt x="1150520" y="0"/>
                </a:lnTo>
                <a:lnTo>
                  <a:pt x="1150520" y="1316762"/>
                </a:lnTo>
                <a:lnTo>
                  <a:pt x="0" y="1316762"/>
                </a:lnTo>
                <a:lnTo>
                  <a:pt x="0" y="0"/>
                </a:lnTo>
                <a:close/>
              </a:path>
            </a:pathLst>
          </a:custGeom>
          <a:blipFill>
            <a:blip r:embed="rId7"/>
            <a:stretch>
              <a:fillRect l="0" t="0" r="0" b="0"/>
            </a:stretch>
          </a:blipFill>
          <a:ln w="9525" cap="sq">
            <a:solidFill>
              <a:srgbClr val="FFFFFF"/>
            </a:solidFill>
            <a:prstDash val="solid"/>
            <a:miter/>
          </a:ln>
        </p:spPr>
      </p:sp>
      <p:sp>
        <p:nvSpPr>
          <p:cNvPr name="TextBox 6" id="6"/>
          <p:cNvSpPr txBox="true"/>
          <p:nvPr/>
        </p:nvSpPr>
        <p:spPr>
          <a:xfrm rot="0">
            <a:off x="3917164" y="416100"/>
            <a:ext cx="10453673" cy="4558919"/>
          </a:xfrm>
          <a:prstGeom prst="rect">
            <a:avLst/>
          </a:prstGeom>
        </p:spPr>
        <p:txBody>
          <a:bodyPr anchor="t" rtlCol="false" tIns="0" lIns="0" bIns="0" rIns="0">
            <a:spAutoFit/>
          </a:bodyPr>
          <a:lstStyle/>
          <a:p>
            <a:pPr algn="ctr">
              <a:lnSpc>
                <a:spcPts val="9484"/>
              </a:lnSpc>
            </a:pPr>
            <a:r>
              <a:rPr lang="en-US" b="true" sz="6774">
                <a:solidFill>
                  <a:srgbClr val="FFFFFF"/>
                </a:solidFill>
                <a:latin typeface="Proxima Nova Bold"/>
                <a:ea typeface="Proxima Nova Bold"/>
                <a:cs typeface="Proxima Nova Bold"/>
                <a:sym typeface="Proxima Nova Bold"/>
              </a:rPr>
              <a:t>LITTLE ACTS OF LOVE FOR LENT</a:t>
            </a:r>
          </a:p>
        </p:txBody>
      </p:sp>
      <p:sp>
        <p:nvSpPr>
          <p:cNvPr name="TextBox 7" id="7"/>
          <p:cNvSpPr txBox="true"/>
          <p:nvPr/>
        </p:nvSpPr>
        <p:spPr>
          <a:xfrm rot="0">
            <a:off x="3664689" y="8683307"/>
            <a:ext cx="10958622" cy="1035687"/>
          </a:xfrm>
          <a:prstGeom prst="rect">
            <a:avLst/>
          </a:prstGeom>
        </p:spPr>
        <p:txBody>
          <a:bodyPr anchor="t" rtlCol="false" tIns="0" lIns="0" bIns="0" rIns="0">
            <a:spAutoFit/>
          </a:bodyPr>
          <a:lstStyle/>
          <a:p>
            <a:pPr algn="ctr">
              <a:lnSpc>
                <a:spcPts val="8539"/>
              </a:lnSpc>
              <a:spcBef>
                <a:spcPct val="0"/>
              </a:spcBef>
            </a:pPr>
            <a:r>
              <a:rPr lang="en-US" b="true" sz="6099">
                <a:solidFill>
                  <a:srgbClr val="FFFFFF"/>
                </a:solidFill>
                <a:latin typeface="Proxima Nova Bold"/>
                <a:ea typeface="Proxima Nova Bold"/>
                <a:cs typeface="Proxima Nova Bold"/>
                <a:sym typeface="Proxima Nova Bold"/>
              </a:rPr>
              <a:t>Introduction to Mary’s Meals</a:t>
            </a:r>
          </a:p>
        </p:txBody>
      </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sp>
        <p:nvSpPr>
          <p:cNvPr name="Freeform 3" id="3"/>
          <p:cNvSpPr/>
          <p:nvPr/>
        </p:nvSpPr>
        <p:spPr>
          <a:xfrm flipH="false" flipV="false" rot="0">
            <a:off x="9365064" y="3057216"/>
            <a:ext cx="8922936" cy="6067597"/>
          </a:xfrm>
          <a:custGeom>
            <a:avLst/>
            <a:gdLst/>
            <a:ahLst/>
            <a:cxnLst/>
            <a:rect r="r" b="b" t="t" l="l"/>
            <a:pathLst>
              <a:path h="6067597" w="8922936">
                <a:moveTo>
                  <a:pt x="0" y="0"/>
                </a:moveTo>
                <a:lnTo>
                  <a:pt x="8922936" y="0"/>
                </a:lnTo>
                <a:lnTo>
                  <a:pt x="8922936" y="6067597"/>
                </a:lnTo>
                <a:lnTo>
                  <a:pt x="0" y="606759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620137" y="4752772"/>
            <a:ext cx="7841352" cy="1083310"/>
          </a:xfrm>
          <a:prstGeom prst="rect">
            <a:avLst/>
          </a:prstGeom>
        </p:spPr>
        <p:txBody>
          <a:bodyPr anchor="t" rtlCol="false" tIns="0" lIns="0" bIns="0" rIns="0">
            <a:spAutoFit/>
          </a:bodyPr>
          <a:lstStyle/>
          <a:p>
            <a:pPr algn="ctr">
              <a:lnSpc>
                <a:spcPts val="8539"/>
              </a:lnSpc>
            </a:pPr>
            <a:r>
              <a:rPr lang="en-US" sz="6099">
                <a:solidFill>
                  <a:srgbClr val="FFFFFF"/>
                </a:solidFill>
                <a:latin typeface="IreneFlorentina"/>
                <a:ea typeface="IreneFlorentina"/>
                <a:cs typeface="IreneFlorentina"/>
                <a:sym typeface="IreneFlorentina"/>
              </a:rPr>
              <a:t>Our Family</a:t>
            </a:r>
          </a:p>
        </p:txBody>
      </p:sp>
      <p:sp>
        <p:nvSpPr>
          <p:cNvPr name="TextBox 5" id="5"/>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6" id="6"/>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sp>
        <p:nvSpPr>
          <p:cNvPr name="Freeform 3" id="3"/>
          <p:cNvSpPr/>
          <p:nvPr/>
        </p:nvSpPr>
        <p:spPr>
          <a:xfrm flipH="false" flipV="false" rot="0">
            <a:off x="487278" y="3402506"/>
            <a:ext cx="5681846" cy="1051142"/>
          </a:xfrm>
          <a:custGeom>
            <a:avLst/>
            <a:gdLst/>
            <a:ahLst/>
            <a:cxnLst/>
            <a:rect r="r" b="b" t="t" l="l"/>
            <a:pathLst>
              <a:path h="1051142" w="5681846">
                <a:moveTo>
                  <a:pt x="0" y="0"/>
                </a:moveTo>
                <a:lnTo>
                  <a:pt x="5681847" y="0"/>
                </a:lnTo>
                <a:lnTo>
                  <a:pt x="5681847" y="1051141"/>
                </a:lnTo>
                <a:lnTo>
                  <a:pt x="0" y="105114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6324476" y="3402506"/>
            <a:ext cx="5681846" cy="1051142"/>
          </a:xfrm>
          <a:custGeom>
            <a:avLst/>
            <a:gdLst/>
            <a:ahLst/>
            <a:cxnLst/>
            <a:rect r="r" b="b" t="t" l="l"/>
            <a:pathLst>
              <a:path h="1051142" w="5681846">
                <a:moveTo>
                  <a:pt x="0" y="0"/>
                </a:moveTo>
                <a:lnTo>
                  <a:pt x="5681846" y="0"/>
                </a:lnTo>
                <a:lnTo>
                  <a:pt x="5681846" y="1051141"/>
                </a:lnTo>
                <a:lnTo>
                  <a:pt x="0" y="105114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2463522" y="3476040"/>
            <a:ext cx="5154978" cy="953671"/>
          </a:xfrm>
          <a:custGeom>
            <a:avLst/>
            <a:gdLst/>
            <a:ahLst/>
            <a:cxnLst/>
            <a:rect r="r" b="b" t="t" l="l"/>
            <a:pathLst>
              <a:path h="953671" w="5154978">
                <a:moveTo>
                  <a:pt x="0" y="0"/>
                </a:moveTo>
                <a:lnTo>
                  <a:pt x="5154978" y="0"/>
                </a:lnTo>
                <a:lnTo>
                  <a:pt x="5154978" y="953671"/>
                </a:lnTo>
                <a:lnTo>
                  <a:pt x="0" y="95367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6" id="6"/>
          <p:cNvGrpSpPr/>
          <p:nvPr/>
        </p:nvGrpSpPr>
        <p:grpSpPr>
          <a:xfrm rot="5400000">
            <a:off x="6909308" y="4590154"/>
            <a:ext cx="4469384" cy="4866907"/>
            <a:chOff x="0" y="0"/>
            <a:chExt cx="1272668" cy="1385864"/>
          </a:xfrm>
        </p:grpSpPr>
        <p:sp>
          <p:nvSpPr>
            <p:cNvPr name="Freeform 7" id="7"/>
            <p:cNvSpPr/>
            <p:nvPr/>
          </p:nvSpPr>
          <p:spPr>
            <a:xfrm flipH="false" flipV="false" rot="0">
              <a:off x="0" y="0"/>
              <a:ext cx="1272668" cy="1385864"/>
            </a:xfrm>
            <a:custGeom>
              <a:avLst/>
              <a:gdLst/>
              <a:ahLst/>
              <a:cxnLst/>
              <a:rect r="r" b="b" t="t" l="l"/>
              <a:pathLst>
                <a:path h="1385864" w="1272668">
                  <a:moveTo>
                    <a:pt x="1148208" y="1385864"/>
                  </a:moveTo>
                  <a:lnTo>
                    <a:pt x="124460" y="1385864"/>
                  </a:lnTo>
                  <a:cubicBezTo>
                    <a:pt x="55880" y="1385864"/>
                    <a:pt x="0" y="1329984"/>
                    <a:pt x="0" y="1261404"/>
                  </a:cubicBezTo>
                  <a:lnTo>
                    <a:pt x="0" y="124460"/>
                  </a:lnTo>
                  <a:cubicBezTo>
                    <a:pt x="0" y="55880"/>
                    <a:pt x="55880" y="0"/>
                    <a:pt x="124460" y="0"/>
                  </a:cubicBezTo>
                  <a:lnTo>
                    <a:pt x="1148208" y="0"/>
                  </a:lnTo>
                  <a:cubicBezTo>
                    <a:pt x="1216788" y="0"/>
                    <a:pt x="1272668" y="55880"/>
                    <a:pt x="1272668" y="124460"/>
                  </a:cubicBezTo>
                  <a:lnTo>
                    <a:pt x="1272668" y="1261404"/>
                  </a:lnTo>
                  <a:cubicBezTo>
                    <a:pt x="1272668" y="1329984"/>
                    <a:pt x="1216788" y="1385864"/>
                    <a:pt x="1148208" y="1385864"/>
                  </a:cubicBezTo>
                  <a:close/>
                </a:path>
              </a:pathLst>
            </a:custGeom>
            <a:solidFill>
              <a:srgbClr val="FDE5BE"/>
            </a:solidFill>
          </p:spPr>
        </p:sp>
      </p:grpSp>
      <p:grpSp>
        <p:nvGrpSpPr>
          <p:cNvPr name="Group 8" id="8"/>
          <p:cNvGrpSpPr/>
          <p:nvPr/>
        </p:nvGrpSpPr>
        <p:grpSpPr>
          <a:xfrm rot="5400000">
            <a:off x="12794503" y="4590154"/>
            <a:ext cx="4469384" cy="4866907"/>
            <a:chOff x="0" y="0"/>
            <a:chExt cx="1272668" cy="1385864"/>
          </a:xfrm>
        </p:grpSpPr>
        <p:sp>
          <p:nvSpPr>
            <p:cNvPr name="Freeform 9" id="9"/>
            <p:cNvSpPr/>
            <p:nvPr/>
          </p:nvSpPr>
          <p:spPr>
            <a:xfrm flipH="false" flipV="false" rot="0">
              <a:off x="0" y="0"/>
              <a:ext cx="1272668" cy="1385864"/>
            </a:xfrm>
            <a:custGeom>
              <a:avLst/>
              <a:gdLst/>
              <a:ahLst/>
              <a:cxnLst/>
              <a:rect r="r" b="b" t="t" l="l"/>
              <a:pathLst>
                <a:path h="1385864" w="1272668">
                  <a:moveTo>
                    <a:pt x="1148208" y="1385864"/>
                  </a:moveTo>
                  <a:lnTo>
                    <a:pt x="124460" y="1385864"/>
                  </a:lnTo>
                  <a:cubicBezTo>
                    <a:pt x="55880" y="1385864"/>
                    <a:pt x="0" y="1329984"/>
                    <a:pt x="0" y="1261404"/>
                  </a:cubicBezTo>
                  <a:lnTo>
                    <a:pt x="0" y="124460"/>
                  </a:lnTo>
                  <a:cubicBezTo>
                    <a:pt x="0" y="55880"/>
                    <a:pt x="55880" y="0"/>
                    <a:pt x="124460" y="0"/>
                  </a:cubicBezTo>
                  <a:lnTo>
                    <a:pt x="1148208" y="0"/>
                  </a:lnTo>
                  <a:cubicBezTo>
                    <a:pt x="1216788" y="0"/>
                    <a:pt x="1272668" y="55880"/>
                    <a:pt x="1272668" y="124460"/>
                  </a:cubicBezTo>
                  <a:lnTo>
                    <a:pt x="1272668" y="1261404"/>
                  </a:lnTo>
                  <a:cubicBezTo>
                    <a:pt x="1272668" y="1329984"/>
                    <a:pt x="1216788" y="1385864"/>
                    <a:pt x="1148208" y="1385864"/>
                  </a:cubicBezTo>
                  <a:close/>
                </a:path>
              </a:pathLst>
            </a:custGeom>
            <a:solidFill>
              <a:srgbClr val="FFE0CE"/>
            </a:solidFill>
          </p:spPr>
        </p:sp>
      </p:grpSp>
      <p:grpSp>
        <p:nvGrpSpPr>
          <p:cNvPr name="Group 10" id="10"/>
          <p:cNvGrpSpPr/>
          <p:nvPr/>
        </p:nvGrpSpPr>
        <p:grpSpPr>
          <a:xfrm rot="5400000">
            <a:off x="1066912" y="4590154"/>
            <a:ext cx="4469384" cy="4866907"/>
            <a:chOff x="0" y="0"/>
            <a:chExt cx="1272668" cy="1385864"/>
          </a:xfrm>
        </p:grpSpPr>
        <p:sp>
          <p:nvSpPr>
            <p:cNvPr name="Freeform 11" id="11"/>
            <p:cNvSpPr/>
            <p:nvPr/>
          </p:nvSpPr>
          <p:spPr>
            <a:xfrm flipH="false" flipV="false" rot="0">
              <a:off x="0" y="0"/>
              <a:ext cx="1272668" cy="1385864"/>
            </a:xfrm>
            <a:custGeom>
              <a:avLst/>
              <a:gdLst/>
              <a:ahLst/>
              <a:cxnLst/>
              <a:rect r="r" b="b" t="t" l="l"/>
              <a:pathLst>
                <a:path h="1385864" w="1272668">
                  <a:moveTo>
                    <a:pt x="1148208" y="1385864"/>
                  </a:moveTo>
                  <a:lnTo>
                    <a:pt x="124460" y="1385864"/>
                  </a:lnTo>
                  <a:cubicBezTo>
                    <a:pt x="55880" y="1385864"/>
                    <a:pt x="0" y="1329984"/>
                    <a:pt x="0" y="1261404"/>
                  </a:cubicBezTo>
                  <a:lnTo>
                    <a:pt x="0" y="124460"/>
                  </a:lnTo>
                  <a:cubicBezTo>
                    <a:pt x="0" y="55880"/>
                    <a:pt x="55880" y="0"/>
                    <a:pt x="124460" y="0"/>
                  </a:cubicBezTo>
                  <a:lnTo>
                    <a:pt x="1148208" y="0"/>
                  </a:lnTo>
                  <a:cubicBezTo>
                    <a:pt x="1216788" y="0"/>
                    <a:pt x="1272668" y="55880"/>
                    <a:pt x="1272668" y="124460"/>
                  </a:cubicBezTo>
                  <a:lnTo>
                    <a:pt x="1272668" y="1261404"/>
                  </a:lnTo>
                  <a:cubicBezTo>
                    <a:pt x="1272668" y="1329984"/>
                    <a:pt x="1216788" y="1385864"/>
                    <a:pt x="1148208" y="1385864"/>
                  </a:cubicBezTo>
                  <a:close/>
                </a:path>
              </a:pathLst>
            </a:custGeom>
            <a:solidFill>
              <a:srgbClr val="E6F4AD"/>
            </a:solidFill>
          </p:spPr>
        </p:sp>
      </p:grpSp>
      <p:sp>
        <p:nvSpPr>
          <p:cNvPr name="TextBox 12" id="12"/>
          <p:cNvSpPr txBox="true"/>
          <p:nvPr/>
        </p:nvSpPr>
        <p:spPr>
          <a:xfrm rot="0">
            <a:off x="3621978" y="1227234"/>
            <a:ext cx="11044045" cy="1015619"/>
          </a:xfrm>
          <a:prstGeom prst="rect">
            <a:avLst/>
          </a:prstGeom>
        </p:spPr>
        <p:txBody>
          <a:bodyPr anchor="t" rtlCol="false" tIns="0" lIns="0" bIns="0" rIns="0">
            <a:spAutoFit/>
          </a:bodyPr>
          <a:lstStyle/>
          <a:p>
            <a:pPr algn="ctr">
              <a:lnSpc>
                <a:spcPts val="7888"/>
              </a:lnSpc>
            </a:pPr>
            <a:r>
              <a:rPr lang="en-US" sz="6800" spc="414">
                <a:solidFill>
                  <a:srgbClr val="009DDE"/>
                </a:solidFill>
                <a:latin typeface="Lazydog"/>
                <a:ea typeface="Lazydog"/>
                <a:cs typeface="Lazydog"/>
                <a:sym typeface="Lazydog"/>
              </a:rPr>
              <a:t>Take-home invitation</a:t>
            </a:r>
          </a:p>
        </p:txBody>
      </p:sp>
      <p:sp>
        <p:nvSpPr>
          <p:cNvPr name="TextBox 13" id="13"/>
          <p:cNvSpPr txBox="true"/>
          <p:nvPr/>
        </p:nvSpPr>
        <p:spPr>
          <a:xfrm rot="0">
            <a:off x="1119738" y="3681379"/>
            <a:ext cx="4363731" cy="474345"/>
          </a:xfrm>
          <a:prstGeom prst="rect">
            <a:avLst/>
          </a:prstGeom>
        </p:spPr>
        <p:txBody>
          <a:bodyPr anchor="t" rtlCol="false" tIns="0" lIns="0" bIns="0" rIns="0">
            <a:spAutoFit/>
          </a:bodyPr>
          <a:lstStyle/>
          <a:p>
            <a:pPr algn="ctr">
              <a:lnSpc>
                <a:spcPts val="3540"/>
              </a:lnSpc>
            </a:pPr>
            <a:r>
              <a:rPr lang="en-US" sz="3000" spc="-131">
                <a:solidFill>
                  <a:srgbClr val="FDF9DE"/>
                </a:solidFill>
                <a:latin typeface="IreneFlorentina"/>
                <a:ea typeface="IreneFlorentina"/>
                <a:cs typeface="IreneFlorentina"/>
                <a:sym typeface="IreneFlorentina"/>
              </a:rPr>
              <a:t>Help others</a:t>
            </a:r>
          </a:p>
        </p:txBody>
      </p:sp>
      <p:sp>
        <p:nvSpPr>
          <p:cNvPr name="TextBox 14" id="14"/>
          <p:cNvSpPr txBox="true"/>
          <p:nvPr/>
        </p:nvSpPr>
        <p:spPr>
          <a:xfrm rot="0">
            <a:off x="6623172" y="3703867"/>
            <a:ext cx="4793732" cy="503428"/>
          </a:xfrm>
          <a:prstGeom prst="rect">
            <a:avLst/>
          </a:prstGeom>
        </p:spPr>
        <p:txBody>
          <a:bodyPr anchor="t" rtlCol="false" tIns="0" lIns="0" bIns="0" rIns="0">
            <a:spAutoFit/>
          </a:bodyPr>
          <a:lstStyle/>
          <a:p>
            <a:pPr algn="ctr">
              <a:lnSpc>
                <a:spcPts val="3776"/>
              </a:lnSpc>
            </a:pPr>
            <a:r>
              <a:rPr lang="en-US" sz="3200" spc="-140">
                <a:solidFill>
                  <a:srgbClr val="FDF9DE"/>
                </a:solidFill>
                <a:latin typeface="IreneFlorentina"/>
                <a:ea typeface="IreneFlorentina"/>
                <a:cs typeface="IreneFlorentina"/>
                <a:sym typeface="IreneFlorentina"/>
              </a:rPr>
              <a:t>Speak kindly</a:t>
            </a:r>
          </a:p>
        </p:txBody>
      </p:sp>
      <p:sp>
        <p:nvSpPr>
          <p:cNvPr name="TextBox 15" id="15"/>
          <p:cNvSpPr txBox="true"/>
          <p:nvPr/>
        </p:nvSpPr>
        <p:spPr>
          <a:xfrm rot="0">
            <a:off x="12597364" y="3703867"/>
            <a:ext cx="4865285" cy="450955"/>
          </a:xfrm>
          <a:prstGeom prst="rect">
            <a:avLst/>
          </a:prstGeom>
        </p:spPr>
        <p:txBody>
          <a:bodyPr anchor="t" rtlCol="false" tIns="0" lIns="0" bIns="0" rIns="0">
            <a:spAutoFit/>
          </a:bodyPr>
          <a:lstStyle/>
          <a:p>
            <a:pPr algn="ctr">
              <a:lnSpc>
                <a:spcPts val="3366"/>
              </a:lnSpc>
            </a:pPr>
            <a:r>
              <a:rPr lang="en-US" sz="2853" spc="-125">
                <a:solidFill>
                  <a:srgbClr val="FDF9DE"/>
                </a:solidFill>
                <a:latin typeface="IreneFlorentina"/>
                <a:ea typeface="IreneFlorentina"/>
                <a:cs typeface="IreneFlorentina"/>
                <a:sym typeface="IreneFlorentina"/>
              </a:rPr>
              <a:t>Smile!</a:t>
            </a:r>
          </a:p>
        </p:txBody>
      </p:sp>
      <p:sp>
        <p:nvSpPr>
          <p:cNvPr name="TextBox 16" id="16"/>
          <p:cNvSpPr txBox="true"/>
          <p:nvPr/>
        </p:nvSpPr>
        <p:spPr>
          <a:xfrm rot="0">
            <a:off x="1598161" y="5433618"/>
            <a:ext cx="3406886" cy="3361046"/>
          </a:xfrm>
          <a:prstGeom prst="rect">
            <a:avLst/>
          </a:prstGeom>
        </p:spPr>
        <p:txBody>
          <a:bodyPr anchor="t" rtlCol="false" tIns="0" lIns="0" bIns="0" rIns="0">
            <a:spAutoFit/>
          </a:bodyPr>
          <a:lstStyle/>
          <a:p>
            <a:pPr algn="l">
              <a:lnSpc>
                <a:spcPts val="3755"/>
              </a:lnSpc>
              <a:spcBef>
                <a:spcPct val="0"/>
              </a:spcBef>
            </a:pPr>
            <a:r>
              <a:rPr lang="en-US" sz="3182" spc="-140">
                <a:solidFill>
                  <a:srgbClr val="2DB189"/>
                </a:solidFill>
                <a:latin typeface="IreneFlorentina"/>
                <a:ea typeface="IreneFlorentina"/>
                <a:cs typeface="IreneFlorentina"/>
                <a:sym typeface="IreneFlorentina"/>
              </a:rPr>
              <a:t>Offer to do something for a brother, sister, or friend, just to make their day better.</a:t>
            </a:r>
          </a:p>
        </p:txBody>
      </p:sp>
      <p:sp>
        <p:nvSpPr>
          <p:cNvPr name="TextBox 17" id="17"/>
          <p:cNvSpPr txBox="true"/>
          <p:nvPr/>
        </p:nvSpPr>
        <p:spPr>
          <a:xfrm rot="0">
            <a:off x="7219181" y="5910972"/>
            <a:ext cx="3892437" cy="1817370"/>
          </a:xfrm>
          <a:prstGeom prst="rect">
            <a:avLst/>
          </a:prstGeom>
        </p:spPr>
        <p:txBody>
          <a:bodyPr anchor="t" rtlCol="false" tIns="0" lIns="0" bIns="0" rIns="0">
            <a:spAutoFit/>
          </a:bodyPr>
          <a:lstStyle/>
          <a:p>
            <a:pPr algn="l">
              <a:lnSpc>
                <a:spcPts val="3540"/>
              </a:lnSpc>
              <a:spcBef>
                <a:spcPct val="0"/>
              </a:spcBef>
            </a:pPr>
            <a:r>
              <a:rPr lang="en-US" sz="3000" spc="-131">
                <a:solidFill>
                  <a:srgbClr val="EFA54F"/>
                </a:solidFill>
                <a:latin typeface="IreneFlorentina"/>
                <a:ea typeface="IreneFlorentina"/>
                <a:cs typeface="IreneFlorentina"/>
                <a:sym typeface="IreneFlorentina"/>
              </a:rPr>
              <a:t>Tell someone why you are happy they are in your life!</a:t>
            </a:r>
          </a:p>
        </p:txBody>
      </p:sp>
      <p:sp>
        <p:nvSpPr>
          <p:cNvPr name="TextBox 18" id="18"/>
          <p:cNvSpPr txBox="true"/>
          <p:nvPr/>
        </p:nvSpPr>
        <p:spPr>
          <a:xfrm rot="0">
            <a:off x="13282429" y="5443143"/>
            <a:ext cx="3672781" cy="2265045"/>
          </a:xfrm>
          <a:prstGeom prst="rect">
            <a:avLst/>
          </a:prstGeom>
        </p:spPr>
        <p:txBody>
          <a:bodyPr anchor="t" rtlCol="false" tIns="0" lIns="0" bIns="0" rIns="0">
            <a:spAutoFit/>
          </a:bodyPr>
          <a:lstStyle/>
          <a:p>
            <a:pPr algn="l">
              <a:lnSpc>
                <a:spcPts val="3540"/>
              </a:lnSpc>
              <a:spcBef>
                <a:spcPct val="0"/>
              </a:spcBef>
            </a:pPr>
            <a:r>
              <a:rPr lang="en-US" sz="3000" spc="-131">
                <a:solidFill>
                  <a:srgbClr val="F9705A"/>
                </a:solidFill>
                <a:latin typeface="IreneFlorentina"/>
                <a:ea typeface="IreneFlorentina"/>
                <a:cs typeface="IreneFlorentina"/>
                <a:sym typeface="IreneFlorentina"/>
              </a:rPr>
              <a:t>Show your love to someone else by smiling at them when you see them!</a:t>
            </a:r>
          </a:p>
        </p:txBody>
      </p:sp>
      <p:sp>
        <p:nvSpPr>
          <p:cNvPr name="Freeform 19" id="19"/>
          <p:cNvSpPr/>
          <p:nvPr/>
        </p:nvSpPr>
        <p:spPr>
          <a:xfrm flipH="false" flipV="false" rot="0">
            <a:off x="14120032" y="1323814"/>
            <a:ext cx="749180" cy="803410"/>
          </a:xfrm>
          <a:custGeom>
            <a:avLst/>
            <a:gdLst/>
            <a:ahLst/>
            <a:cxnLst/>
            <a:rect r="r" b="b" t="t" l="l"/>
            <a:pathLst>
              <a:path h="803410" w="749180">
                <a:moveTo>
                  <a:pt x="0" y="0"/>
                </a:moveTo>
                <a:lnTo>
                  <a:pt x="749180" y="0"/>
                </a:lnTo>
                <a:lnTo>
                  <a:pt x="749180" y="803409"/>
                </a:lnTo>
                <a:lnTo>
                  <a:pt x="0" y="8034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0" id="20"/>
          <p:cNvSpPr/>
          <p:nvPr/>
        </p:nvSpPr>
        <p:spPr>
          <a:xfrm flipH="false" flipV="false" rot="0">
            <a:off x="3075987" y="1323814"/>
            <a:ext cx="749180" cy="803410"/>
          </a:xfrm>
          <a:custGeom>
            <a:avLst/>
            <a:gdLst/>
            <a:ahLst/>
            <a:cxnLst/>
            <a:rect r="r" b="b" t="t" l="l"/>
            <a:pathLst>
              <a:path h="803410" w="749180">
                <a:moveTo>
                  <a:pt x="0" y="0"/>
                </a:moveTo>
                <a:lnTo>
                  <a:pt x="749180" y="0"/>
                </a:lnTo>
                <a:lnTo>
                  <a:pt x="749180" y="803409"/>
                </a:lnTo>
                <a:lnTo>
                  <a:pt x="0" y="8034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21" id="21"/>
          <p:cNvSpPr txBox="true"/>
          <p:nvPr/>
        </p:nvSpPr>
        <p:spPr>
          <a:xfrm rot="0">
            <a:off x="5813450" y="2347136"/>
            <a:ext cx="6661100" cy="474345"/>
          </a:xfrm>
          <a:prstGeom prst="rect">
            <a:avLst/>
          </a:prstGeom>
        </p:spPr>
        <p:txBody>
          <a:bodyPr anchor="t" rtlCol="false" tIns="0" lIns="0" bIns="0" rIns="0">
            <a:spAutoFit/>
          </a:bodyPr>
          <a:lstStyle/>
          <a:p>
            <a:pPr algn="ctr">
              <a:lnSpc>
                <a:spcPts val="3540"/>
              </a:lnSpc>
              <a:spcBef>
                <a:spcPct val="0"/>
              </a:spcBef>
            </a:pPr>
            <a:r>
              <a:rPr lang="en-US" sz="3000" spc="-131">
                <a:solidFill>
                  <a:srgbClr val="000000"/>
                </a:solidFill>
                <a:latin typeface="IreneFlorentina"/>
                <a:ea typeface="IreneFlorentina"/>
                <a:cs typeface="IreneFlorentina"/>
                <a:sym typeface="IreneFlorentina"/>
              </a:rPr>
              <a:t>Bring others into your “family.”</a:t>
            </a:r>
          </a:p>
        </p:txBody>
      </p:sp>
      <p:sp>
        <p:nvSpPr>
          <p:cNvPr name="TextBox 22" id="22"/>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23" id="23"/>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301" r="0" b="-18364"/>
            </a:stretch>
          </a:blipFill>
        </p:spPr>
      </p:sp>
      <p:sp>
        <p:nvSpPr>
          <p:cNvPr name="Freeform 3" id="3"/>
          <p:cNvSpPr/>
          <p:nvPr/>
        </p:nvSpPr>
        <p:spPr>
          <a:xfrm flipH="false" flipV="false" rot="0">
            <a:off x="1374577" y="1150658"/>
            <a:ext cx="15538847" cy="7317384"/>
          </a:xfrm>
          <a:custGeom>
            <a:avLst/>
            <a:gdLst/>
            <a:ahLst/>
            <a:cxnLst/>
            <a:rect r="r" b="b" t="t" l="l"/>
            <a:pathLst>
              <a:path h="7317384" w="15538847">
                <a:moveTo>
                  <a:pt x="0" y="0"/>
                </a:moveTo>
                <a:lnTo>
                  <a:pt x="15538846" y="0"/>
                </a:lnTo>
                <a:lnTo>
                  <a:pt x="15538846" y="7317384"/>
                </a:lnTo>
                <a:lnTo>
                  <a:pt x="0" y="731738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1028700" y="2690931"/>
            <a:ext cx="15300897" cy="3411629"/>
          </a:xfrm>
          <a:prstGeom prst="rect">
            <a:avLst/>
          </a:prstGeom>
        </p:spPr>
        <p:txBody>
          <a:bodyPr anchor="t" rtlCol="false" tIns="0" lIns="0" bIns="0" rIns="0">
            <a:spAutoFit/>
          </a:bodyPr>
          <a:lstStyle/>
          <a:p>
            <a:pPr algn="ctr">
              <a:lnSpc>
                <a:spcPts val="12803"/>
              </a:lnSpc>
            </a:pPr>
            <a:r>
              <a:rPr lang="en-US" sz="12430">
                <a:solidFill>
                  <a:srgbClr val="FFF5DE"/>
                </a:solidFill>
                <a:latin typeface="IreneFlorentina"/>
                <a:ea typeface="IreneFlorentina"/>
                <a:cs typeface="IreneFlorentina"/>
                <a:sym typeface="IreneFlorentina"/>
              </a:rPr>
              <a:t>What did you learn today?</a:t>
            </a:r>
          </a:p>
        </p:txBody>
      </p:sp>
      <p:sp>
        <p:nvSpPr>
          <p:cNvPr name="Freeform 5" id="5"/>
          <p:cNvSpPr/>
          <p:nvPr/>
        </p:nvSpPr>
        <p:spPr>
          <a:xfrm flipH="false" flipV="false" rot="0">
            <a:off x="13010949" y="4707886"/>
            <a:ext cx="5460497" cy="9100828"/>
          </a:xfrm>
          <a:custGeom>
            <a:avLst/>
            <a:gdLst/>
            <a:ahLst/>
            <a:cxnLst/>
            <a:rect r="r" b="b" t="t" l="l"/>
            <a:pathLst>
              <a:path h="9100828" w="5460497">
                <a:moveTo>
                  <a:pt x="0" y="0"/>
                </a:moveTo>
                <a:lnTo>
                  <a:pt x="5460497" y="0"/>
                </a:lnTo>
                <a:lnTo>
                  <a:pt x="5460497" y="9100828"/>
                </a:lnTo>
                <a:lnTo>
                  <a:pt x="0" y="910082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7" id="7"/>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4" r="0" b="-18662"/>
            </a:stretch>
          </a:blipFill>
        </p:spPr>
      </p:sp>
      <p:sp>
        <p:nvSpPr>
          <p:cNvPr name="Freeform 3" id="3"/>
          <p:cNvSpPr/>
          <p:nvPr/>
        </p:nvSpPr>
        <p:spPr>
          <a:xfrm flipH="false" flipV="false" rot="0">
            <a:off x="5865740" y="2117160"/>
            <a:ext cx="6556520" cy="6482759"/>
          </a:xfrm>
          <a:custGeom>
            <a:avLst/>
            <a:gdLst/>
            <a:ahLst/>
            <a:cxnLst/>
            <a:rect r="r" b="b" t="t" l="l"/>
            <a:pathLst>
              <a:path h="6482759" w="6556520">
                <a:moveTo>
                  <a:pt x="0" y="0"/>
                </a:moveTo>
                <a:lnTo>
                  <a:pt x="6556520" y="0"/>
                </a:lnTo>
                <a:lnTo>
                  <a:pt x="6556520" y="6482759"/>
                </a:lnTo>
                <a:lnTo>
                  <a:pt x="0" y="648275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8719271" y="4948029"/>
            <a:ext cx="849457" cy="660453"/>
          </a:xfrm>
          <a:custGeom>
            <a:avLst/>
            <a:gdLst/>
            <a:ahLst/>
            <a:cxnLst/>
            <a:rect r="r" b="b" t="t" l="l"/>
            <a:pathLst>
              <a:path h="660453" w="849457">
                <a:moveTo>
                  <a:pt x="0" y="0"/>
                </a:moveTo>
                <a:lnTo>
                  <a:pt x="849458" y="0"/>
                </a:lnTo>
                <a:lnTo>
                  <a:pt x="849458" y="660453"/>
                </a:lnTo>
                <a:lnTo>
                  <a:pt x="0" y="66045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846906" y="8599919"/>
            <a:ext cx="1150521" cy="1316762"/>
          </a:xfrm>
          <a:custGeom>
            <a:avLst/>
            <a:gdLst/>
            <a:ahLst/>
            <a:cxnLst/>
            <a:rect r="r" b="b" t="t" l="l"/>
            <a:pathLst>
              <a:path h="1316762" w="1150521">
                <a:moveTo>
                  <a:pt x="0" y="0"/>
                </a:moveTo>
                <a:lnTo>
                  <a:pt x="1150520" y="0"/>
                </a:lnTo>
                <a:lnTo>
                  <a:pt x="1150520" y="1316762"/>
                </a:lnTo>
                <a:lnTo>
                  <a:pt x="0" y="1316762"/>
                </a:lnTo>
                <a:lnTo>
                  <a:pt x="0" y="0"/>
                </a:lnTo>
                <a:close/>
              </a:path>
            </a:pathLst>
          </a:custGeom>
          <a:blipFill>
            <a:blip r:embed="rId7"/>
            <a:stretch>
              <a:fillRect l="0" t="0" r="0" b="0"/>
            </a:stretch>
          </a:blipFill>
          <a:ln w="9525" cap="sq">
            <a:solidFill>
              <a:srgbClr val="FFFFFF"/>
            </a:solidFill>
            <a:prstDash val="solid"/>
            <a:miter/>
          </a:ln>
        </p:spPr>
      </p:sp>
      <p:sp>
        <p:nvSpPr>
          <p:cNvPr name="TextBox 6" id="6"/>
          <p:cNvSpPr txBox="true"/>
          <p:nvPr/>
        </p:nvSpPr>
        <p:spPr>
          <a:xfrm rot="0">
            <a:off x="3917164" y="416100"/>
            <a:ext cx="10453673" cy="4558919"/>
          </a:xfrm>
          <a:prstGeom prst="rect">
            <a:avLst/>
          </a:prstGeom>
        </p:spPr>
        <p:txBody>
          <a:bodyPr anchor="t" rtlCol="false" tIns="0" lIns="0" bIns="0" rIns="0">
            <a:spAutoFit/>
          </a:bodyPr>
          <a:lstStyle/>
          <a:p>
            <a:pPr algn="ctr">
              <a:lnSpc>
                <a:spcPts val="9484"/>
              </a:lnSpc>
            </a:pPr>
            <a:r>
              <a:rPr lang="en-US" b="true" sz="6774">
                <a:solidFill>
                  <a:srgbClr val="FFFFFF"/>
                </a:solidFill>
                <a:latin typeface="Proxima Nova Bold"/>
                <a:ea typeface="Proxima Nova Bold"/>
                <a:cs typeface="Proxima Nova Bold"/>
                <a:sym typeface="Proxima Nova Bold"/>
              </a:rPr>
              <a:t>LITTLE ACTS OF LOVE FOR LENT</a:t>
            </a:r>
          </a:p>
        </p:txBody>
      </p:sp>
      <p:sp>
        <p:nvSpPr>
          <p:cNvPr name="TextBox 7" id="7"/>
          <p:cNvSpPr txBox="true"/>
          <p:nvPr/>
        </p:nvSpPr>
        <p:spPr>
          <a:xfrm rot="0">
            <a:off x="5888283" y="8683307"/>
            <a:ext cx="6511433" cy="1035687"/>
          </a:xfrm>
          <a:prstGeom prst="rect">
            <a:avLst/>
          </a:prstGeom>
        </p:spPr>
        <p:txBody>
          <a:bodyPr anchor="t" rtlCol="false" tIns="0" lIns="0" bIns="0" rIns="0">
            <a:spAutoFit/>
          </a:bodyPr>
          <a:lstStyle/>
          <a:p>
            <a:pPr algn="ctr">
              <a:lnSpc>
                <a:spcPts val="8539"/>
              </a:lnSpc>
              <a:spcBef>
                <a:spcPct val="0"/>
              </a:spcBef>
            </a:pPr>
            <a:r>
              <a:rPr lang="en-US" b="true" sz="6099">
                <a:solidFill>
                  <a:srgbClr val="FFFFFF"/>
                </a:solidFill>
                <a:latin typeface="Proxima Nova Bold"/>
                <a:ea typeface="Proxima Nova Bold"/>
                <a:cs typeface="Proxima Nova Bold"/>
                <a:sym typeface="Proxima Nova Bold"/>
              </a:rPr>
              <a:t>WISDOM</a:t>
            </a:r>
          </a:p>
        </p:txBody>
      </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bg>
      <p:bgPr>
        <a:solidFill>
          <a:srgbClr val="FFEA63"/>
        </a:solidFill>
      </p:bgPr>
    </p:bg>
    <p:spTree>
      <p:nvGrpSpPr>
        <p:cNvPr id="1" name=""/>
        <p:cNvGrpSpPr/>
        <p:nvPr/>
      </p:nvGrpSpPr>
      <p:grpSpPr>
        <a:xfrm>
          <a:off x="0" y="0"/>
          <a:ext cx="0" cy="0"/>
          <a:chOff x="0" y="0"/>
          <a:chExt cx="0" cy="0"/>
        </a:xfrm>
      </p:grpSpPr>
      <p:sp>
        <p:nvSpPr>
          <p:cNvPr name="Freeform 2" id="2"/>
          <p:cNvSpPr/>
          <p:nvPr/>
        </p:nvSpPr>
        <p:spPr>
          <a:xfrm flipH="true" flipV="false" rot="0">
            <a:off x="11241434" y="4244188"/>
            <a:ext cx="5542627" cy="8587169"/>
          </a:xfrm>
          <a:custGeom>
            <a:avLst/>
            <a:gdLst/>
            <a:ahLst/>
            <a:cxnLst/>
            <a:rect r="r" b="b" t="t" l="l"/>
            <a:pathLst>
              <a:path h="8587169" w="5542627">
                <a:moveTo>
                  <a:pt x="5542627" y="0"/>
                </a:moveTo>
                <a:lnTo>
                  <a:pt x="0" y="0"/>
                </a:lnTo>
                <a:lnTo>
                  <a:pt x="0" y="8587170"/>
                </a:lnTo>
                <a:lnTo>
                  <a:pt x="5542627" y="8587170"/>
                </a:lnTo>
                <a:lnTo>
                  <a:pt x="5542627" y="0"/>
                </a:lnTo>
                <a:close/>
              </a:path>
            </a:pathLst>
          </a:custGeom>
          <a:blipFill>
            <a:blip r:embed="rId3">
              <a:extLst>
                <a:ext uri="{96DAC541-7B7A-43D3-8B79-37D633B846F1}">
                  <asvg:svgBlip xmlns:asvg="http://schemas.microsoft.com/office/drawing/2016/SVG/main" r:embed="rId4"/>
                </a:ext>
              </a:extLst>
            </a:blip>
            <a:stretch>
              <a:fillRect l="0" t="0" r="0" b="0"/>
            </a:stretch>
          </a:blipFill>
        </p:spPr>
      </p:sp>
      <p:pic>
        <p:nvPicPr>
          <p:cNvPr name="Picture 3" id="3"/>
          <p:cNvPicPr>
            <a:picLocks noChangeAspect="true"/>
          </p:cNvPicPr>
          <p:nvPr/>
        </p:nvPicPr>
        <p:blipFill>
          <a:blip r:embed="rId5"/>
          <a:srcRect l="0" t="0" r="0" b="0"/>
          <a:stretch>
            <a:fillRect/>
          </a:stretch>
        </p:blipFill>
        <p:spPr>
          <a:xfrm flipH="false" flipV="false" rot="-9872428">
            <a:off x="11618287" y="4738661"/>
            <a:ext cx="768317" cy="924490"/>
          </a:xfrm>
          <a:prstGeom prst="rect">
            <a:avLst/>
          </a:prstGeom>
        </p:spPr>
      </p:pic>
      <p:pic>
        <p:nvPicPr>
          <p:cNvPr name="Picture 4" id="4"/>
          <p:cNvPicPr>
            <a:picLocks noChangeAspect="true"/>
          </p:cNvPicPr>
          <p:nvPr/>
        </p:nvPicPr>
        <p:blipFill>
          <a:blip r:embed="rId6"/>
          <a:srcRect l="0" t="0" r="0" b="0"/>
          <a:stretch>
            <a:fillRect/>
          </a:stretch>
        </p:blipFill>
        <p:spPr>
          <a:xfrm flipH="true" flipV="false" rot="2804242">
            <a:off x="15182895" y="3385195"/>
            <a:ext cx="1050555" cy="1050555"/>
          </a:xfrm>
          <a:prstGeom prst="rect">
            <a:avLst/>
          </a:prstGeom>
        </p:spPr>
      </p:pic>
      <p:sp>
        <p:nvSpPr>
          <p:cNvPr name="Freeform 5" id="5"/>
          <p:cNvSpPr/>
          <p:nvPr/>
        </p:nvSpPr>
        <p:spPr>
          <a:xfrm flipH="false" flipV="false" rot="0">
            <a:off x="458254" y="2344599"/>
            <a:ext cx="10056292" cy="6913701"/>
          </a:xfrm>
          <a:custGeom>
            <a:avLst/>
            <a:gdLst/>
            <a:ahLst/>
            <a:cxnLst/>
            <a:rect r="r" b="b" t="t" l="l"/>
            <a:pathLst>
              <a:path h="6913701" w="10056292">
                <a:moveTo>
                  <a:pt x="0" y="0"/>
                </a:moveTo>
                <a:lnTo>
                  <a:pt x="10056292" y="0"/>
                </a:lnTo>
                <a:lnTo>
                  <a:pt x="10056292" y="6913701"/>
                </a:lnTo>
                <a:lnTo>
                  <a:pt x="0" y="691370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6" id="6"/>
          <p:cNvSpPr txBox="true"/>
          <p:nvPr/>
        </p:nvSpPr>
        <p:spPr>
          <a:xfrm rot="0">
            <a:off x="1232871" y="3970995"/>
            <a:ext cx="8842988" cy="681990"/>
          </a:xfrm>
          <a:prstGeom prst="rect">
            <a:avLst/>
          </a:prstGeom>
        </p:spPr>
        <p:txBody>
          <a:bodyPr anchor="t" rtlCol="false" tIns="0" lIns="0" bIns="0" rIns="0">
            <a:spAutoFit/>
          </a:bodyPr>
          <a:lstStyle/>
          <a:p>
            <a:pPr algn="ctr">
              <a:lnSpc>
                <a:spcPts val="5279"/>
              </a:lnSpc>
            </a:pPr>
            <a:r>
              <a:rPr lang="en-US" sz="3999" spc="-163">
                <a:solidFill>
                  <a:srgbClr val="FFFFFF"/>
                </a:solidFill>
                <a:latin typeface="IreneFlorentina"/>
                <a:ea typeface="IreneFlorentina"/>
                <a:cs typeface="IreneFlorentina"/>
                <a:sym typeface="IreneFlorentina"/>
              </a:rPr>
              <a:t>Kindness Chain</a:t>
            </a:r>
          </a:p>
        </p:txBody>
      </p:sp>
      <p:sp>
        <p:nvSpPr>
          <p:cNvPr name="TextBox 7" id="7"/>
          <p:cNvSpPr txBox="true"/>
          <p:nvPr/>
        </p:nvSpPr>
        <p:spPr>
          <a:xfrm rot="0">
            <a:off x="1589036" y="5134231"/>
            <a:ext cx="7794729" cy="1776079"/>
          </a:xfrm>
          <a:prstGeom prst="rect">
            <a:avLst/>
          </a:prstGeom>
        </p:spPr>
        <p:txBody>
          <a:bodyPr anchor="t" rtlCol="false" tIns="0" lIns="0" bIns="0" rIns="0">
            <a:spAutoFit/>
          </a:bodyPr>
          <a:lstStyle/>
          <a:p>
            <a:pPr algn="ctr">
              <a:lnSpc>
                <a:spcPts val="4654"/>
              </a:lnSpc>
            </a:pPr>
            <a:r>
              <a:rPr lang="en-US" sz="3525" spc="-144">
                <a:solidFill>
                  <a:srgbClr val="FFFFFF"/>
                </a:solidFill>
                <a:latin typeface="IreneFlorentina"/>
                <a:ea typeface="IreneFlorentina"/>
                <a:cs typeface="IreneFlorentina"/>
                <a:sym typeface="IreneFlorentina"/>
              </a:rPr>
              <a:t>What are some small acts of love you have done this week?</a:t>
            </a:r>
          </a:p>
        </p:txBody>
      </p:sp>
      <p:sp>
        <p:nvSpPr>
          <p:cNvPr name="Freeform 8" id="8"/>
          <p:cNvSpPr/>
          <p:nvPr/>
        </p:nvSpPr>
        <p:spPr>
          <a:xfrm flipH="false" flipV="false" rot="0">
            <a:off x="0" y="-288665"/>
            <a:ext cx="7315200" cy="2267712"/>
          </a:xfrm>
          <a:custGeom>
            <a:avLst/>
            <a:gdLst/>
            <a:ahLst/>
            <a:cxnLst/>
            <a:rect r="r" b="b" t="t" l="l"/>
            <a:pathLst>
              <a:path h="2267712" w="7315200">
                <a:moveTo>
                  <a:pt x="0" y="0"/>
                </a:moveTo>
                <a:lnTo>
                  <a:pt x="7315200" y="0"/>
                </a:lnTo>
                <a:lnTo>
                  <a:pt x="7315200" y="2267712"/>
                </a:lnTo>
                <a:lnTo>
                  <a:pt x="0" y="226771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9" id="9"/>
          <p:cNvSpPr/>
          <p:nvPr/>
        </p:nvSpPr>
        <p:spPr>
          <a:xfrm flipH="false" flipV="false" rot="0">
            <a:off x="5486400" y="-264030"/>
            <a:ext cx="7315200" cy="2267712"/>
          </a:xfrm>
          <a:custGeom>
            <a:avLst/>
            <a:gdLst/>
            <a:ahLst/>
            <a:cxnLst/>
            <a:rect r="r" b="b" t="t" l="l"/>
            <a:pathLst>
              <a:path h="2267712" w="7315200">
                <a:moveTo>
                  <a:pt x="0" y="0"/>
                </a:moveTo>
                <a:lnTo>
                  <a:pt x="7315200" y="0"/>
                </a:lnTo>
                <a:lnTo>
                  <a:pt x="7315200" y="2267712"/>
                </a:lnTo>
                <a:lnTo>
                  <a:pt x="0" y="226771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10788316" y="-288665"/>
            <a:ext cx="7315200" cy="2267712"/>
          </a:xfrm>
          <a:custGeom>
            <a:avLst/>
            <a:gdLst/>
            <a:ahLst/>
            <a:cxnLst/>
            <a:rect r="r" b="b" t="t" l="l"/>
            <a:pathLst>
              <a:path h="2267712" w="7315200">
                <a:moveTo>
                  <a:pt x="0" y="0"/>
                </a:moveTo>
                <a:lnTo>
                  <a:pt x="7315200" y="0"/>
                </a:lnTo>
                <a:lnTo>
                  <a:pt x="7315200" y="2267712"/>
                </a:lnTo>
                <a:lnTo>
                  <a:pt x="0" y="226771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1" id="11"/>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12" id="12"/>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603" r="0" b="-18063"/>
            </a:stretch>
          </a:blipFill>
        </p:spPr>
      </p:sp>
      <p:sp>
        <p:nvSpPr>
          <p:cNvPr name="Freeform 3" id="3"/>
          <p:cNvSpPr/>
          <p:nvPr/>
        </p:nvSpPr>
        <p:spPr>
          <a:xfrm flipH="false" flipV="false" rot="0">
            <a:off x="8609156" y="3391273"/>
            <a:ext cx="8650144" cy="3176962"/>
          </a:xfrm>
          <a:custGeom>
            <a:avLst/>
            <a:gdLst/>
            <a:ahLst/>
            <a:cxnLst/>
            <a:rect r="r" b="b" t="t" l="l"/>
            <a:pathLst>
              <a:path h="3176962" w="8650144">
                <a:moveTo>
                  <a:pt x="0" y="0"/>
                </a:moveTo>
                <a:lnTo>
                  <a:pt x="8650144" y="0"/>
                </a:lnTo>
                <a:lnTo>
                  <a:pt x="8650144" y="3176962"/>
                </a:lnTo>
                <a:lnTo>
                  <a:pt x="0" y="317696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814291">
            <a:off x="1636990" y="2316454"/>
            <a:ext cx="5884686" cy="5884686"/>
            <a:chOff x="0" y="0"/>
            <a:chExt cx="1624559" cy="1624559"/>
          </a:xfrm>
        </p:grpSpPr>
        <p:sp>
          <p:nvSpPr>
            <p:cNvPr name="Freeform 5" id="5"/>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009DDE"/>
            </a:solidFill>
          </p:spPr>
        </p:sp>
      </p:grpSp>
      <p:grpSp>
        <p:nvGrpSpPr>
          <p:cNvPr name="Group 6" id="6"/>
          <p:cNvGrpSpPr/>
          <p:nvPr/>
        </p:nvGrpSpPr>
        <p:grpSpPr>
          <a:xfrm rot="0">
            <a:off x="1636990" y="2073863"/>
            <a:ext cx="5884686" cy="5884686"/>
            <a:chOff x="0" y="0"/>
            <a:chExt cx="1624559" cy="1624559"/>
          </a:xfrm>
        </p:grpSpPr>
        <p:sp>
          <p:nvSpPr>
            <p:cNvPr name="Freeform 7" id="7"/>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grpSp>
        <p:nvGrpSpPr>
          <p:cNvPr name="Group 8" id="8"/>
          <p:cNvGrpSpPr/>
          <p:nvPr/>
        </p:nvGrpSpPr>
        <p:grpSpPr>
          <a:xfrm rot="0">
            <a:off x="2057466" y="2483417"/>
            <a:ext cx="4736075" cy="4992673"/>
            <a:chOff x="0" y="0"/>
            <a:chExt cx="812800" cy="856837"/>
          </a:xfrm>
        </p:grpSpPr>
        <p:sp>
          <p:nvSpPr>
            <p:cNvPr name="Freeform 9" id="9"/>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6"/>
              <a:stretch>
                <a:fillRect l="-41814" t="0" r="-16410" b="0"/>
              </a:stretch>
            </a:blipFill>
          </p:spPr>
        </p:sp>
      </p:grpSp>
      <p:sp>
        <p:nvSpPr>
          <p:cNvPr name="Freeform 10" id="10"/>
          <p:cNvSpPr/>
          <p:nvPr/>
        </p:nvSpPr>
        <p:spPr>
          <a:xfrm flipH="false" flipV="false" rot="-292193">
            <a:off x="3487158" y="1864832"/>
            <a:ext cx="2184351" cy="731758"/>
          </a:xfrm>
          <a:custGeom>
            <a:avLst/>
            <a:gdLst/>
            <a:ahLst/>
            <a:cxnLst/>
            <a:rect r="r" b="b" t="t" l="l"/>
            <a:pathLst>
              <a:path h="731758" w="2184351">
                <a:moveTo>
                  <a:pt x="0" y="0"/>
                </a:moveTo>
                <a:lnTo>
                  <a:pt x="2184351" y="0"/>
                </a:lnTo>
                <a:lnTo>
                  <a:pt x="2184351" y="731757"/>
                </a:lnTo>
                <a:lnTo>
                  <a:pt x="0" y="731757"/>
                </a:lnTo>
                <a:lnTo>
                  <a:pt x="0" y="0"/>
                </a:lnTo>
                <a:close/>
              </a:path>
            </a:pathLst>
          </a:custGeom>
          <a:blipFill>
            <a:blip r:embed="rId7">
              <a:alphaModFix amt="73000"/>
              <a:extLst>
                <a:ext uri="{96DAC541-7B7A-43D3-8B79-37D633B846F1}">
                  <asvg:svgBlip xmlns:asvg="http://schemas.microsoft.com/office/drawing/2016/SVG/main" r:embed="rId8"/>
                </a:ext>
              </a:extLst>
            </a:blip>
            <a:stretch>
              <a:fillRect l="0" t="0" r="0" b="0"/>
            </a:stretch>
          </a:blipFill>
        </p:spPr>
      </p:sp>
      <p:sp>
        <p:nvSpPr>
          <p:cNvPr name="TextBox 11" id="11"/>
          <p:cNvSpPr txBox="true"/>
          <p:nvPr/>
        </p:nvSpPr>
        <p:spPr>
          <a:xfrm rot="0">
            <a:off x="9389051" y="2445317"/>
            <a:ext cx="6894092" cy="822833"/>
          </a:xfrm>
          <a:prstGeom prst="rect">
            <a:avLst/>
          </a:prstGeom>
        </p:spPr>
        <p:txBody>
          <a:bodyPr anchor="t" rtlCol="false" tIns="0" lIns="0" bIns="0" rIns="0">
            <a:spAutoFit/>
          </a:bodyPr>
          <a:lstStyle/>
          <a:p>
            <a:pPr algn="ctr">
              <a:lnSpc>
                <a:spcPts val="6135"/>
              </a:lnSpc>
              <a:spcBef>
                <a:spcPct val="0"/>
              </a:spcBef>
            </a:pPr>
            <a:r>
              <a:rPr lang="en-US" sz="5199" spc="-228">
                <a:solidFill>
                  <a:srgbClr val="0098D9"/>
                </a:solidFill>
                <a:latin typeface="IreneFlorentina"/>
                <a:ea typeface="IreneFlorentina"/>
                <a:cs typeface="IreneFlorentina"/>
                <a:sym typeface="IreneFlorentina"/>
              </a:rPr>
              <a:t>What is Wisdom?</a:t>
            </a:r>
          </a:p>
        </p:txBody>
      </p:sp>
      <p:sp>
        <p:nvSpPr>
          <p:cNvPr name="TextBox 12" id="12"/>
          <p:cNvSpPr txBox="true"/>
          <p:nvPr/>
        </p:nvSpPr>
        <p:spPr>
          <a:xfrm rot="0">
            <a:off x="9144000" y="3617399"/>
            <a:ext cx="7738607" cy="3848100"/>
          </a:xfrm>
          <a:prstGeom prst="rect">
            <a:avLst/>
          </a:prstGeom>
        </p:spPr>
        <p:txBody>
          <a:bodyPr anchor="t" rtlCol="false" tIns="0" lIns="0" bIns="0" rIns="0">
            <a:spAutoFit/>
          </a:bodyPr>
          <a:lstStyle/>
          <a:p>
            <a:pPr algn="l">
              <a:lnSpc>
                <a:spcPts val="3810"/>
              </a:lnSpc>
            </a:pPr>
            <a:r>
              <a:rPr lang="en-US" sz="3175" spc="73">
                <a:solidFill>
                  <a:srgbClr val="FFFFFF"/>
                </a:solidFill>
                <a:latin typeface="IreneFlorentina"/>
                <a:ea typeface="IreneFlorentina"/>
                <a:cs typeface="IreneFlorentina"/>
                <a:sym typeface="IreneFlorentina"/>
              </a:rPr>
              <a:t>Wisdom is using what you know about God to make good choices.</a:t>
            </a:r>
          </a:p>
          <a:p>
            <a:pPr algn="l">
              <a:lnSpc>
                <a:spcPts val="3810"/>
              </a:lnSpc>
            </a:pPr>
            <a:r>
              <a:rPr lang="en-US" sz="3175" spc="73">
                <a:solidFill>
                  <a:srgbClr val="FFFFFF"/>
                </a:solidFill>
                <a:latin typeface="IreneFlorentina"/>
                <a:ea typeface="IreneFlorentina"/>
                <a:cs typeface="IreneFlorentina"/>
                <a:sym typeface="IreneFlorentina"/>
              </a:rPr>
              <a:t>It is listening to God and thinking carefully before you act.</a:t>
            </a:r>
          </a:p>
          <a:p>
            <a:pPr algn="l">
              <a:lnSpc>
                <a:spcPts val="3810"/>
              </a:lnSpc>
            </a:pPr>
          </a:p>
          <a:p>
            <a:pPr algn="l">
              <a:lnSpc>
                <a:spcPts val="3810"/>
              </a:lnSpc>
              <a:spcBef>
                <a:spcPct val="0"/>
              </a:spcBef>
            </a:pPr>
          </a:p>
        </p:txBody>
      </p:sp>
      <p:sp>
        <p:nvSpPr>
          <p:cNvPr name="TextBox 13" id="13"/>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14" id="14"/>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301" r="0" b="-18364"/>
            </a:stretch>
          </a:blipFill>
        </p:spPr>
      </p:sp>
      <p:grpSp>
        <p:nvGrpSpPr>
          <p:cNvPr name="Group 3" id="3"/>
          <p:cNvGrpSpPr/>
          <p:nvPr/>
        </p:nvGrpSpPr>
        <p:grpSpPr>
          <a:xfrm rot="0">
            <a:off x="618975" y="2592093"/>
            <a:ext cx="5161187" cy="5161187"/>
            <a:chOff x="0" y="0"/>
            <a:chExt cx="1624559" cy="1624559"/>
          </a:xfrm>
        </p:grpSpPr>
        <p:sp>
          <p:nvSpPr>
            <p:cNvPr name="Freeform 4" id="4"/>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sp>
        <p:nvSpPr>
          <p:cNvPr name="Freeform 5" id="5"/>
          <p:cNvSpPr/>
          <p:nvPr/>
        </p:nvSpPr>
        <p:spPr>
          <a:xfrm flipH="false" flipV="false" rot="-292193">
            <a:off x="2243037" y="2254059"/>
            <a:ext cx="1965807" cy="658545"/>
          </a:xfrm>
          <a:custGeom>
            <a:avLst/>
            <a:gdLst/>
            <a:ahLst/>
            <a:cxnLst/>
            <a:rect r="r" b="b" t="t" l="l"/>
            <a:pathLst>
              <a:path h="658545" w="1965807">
                <a:moveTo>
                  <a:pt x="0" y="0"/>
                </a:moveTo>
                <a:lnTo>
                  <a:pt x="1965807" y="0"/>
                </a:lnTo>
                <a:lnTo>
                  <a:pt x="1965807" y="658545"/>
                </a:lnTo>
                <a:lnTo>
                  <a:pt x="0" y="658545"/>
                </a:lnTo>
                <a:lnTo>
                  <a:pt x="0" y="0"/>
                </a:lnTo>
                <a:close/>
              </a:path>
            </a:pathLst>
          </a:custGeom>
          <a:blipFill>
            <a:blip r:embed="rId4">
              <a:alphaModFix amt="73000"/>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267952" y="7867580"/>
            <a:ext cx="5863233" cy="1817370"/>
          </a:xfrm>
          <a:prstGeom prst="rect">
            <a:avLst/>
          </a:prstGeom>
        </p:spPr>
        <p:txBody>
          <a:bodyPr anchor="t" rtlCol="false" tIns="0" lIns="0" bIns="0" rIns="0">
            <a:spAutoFit/>
          </a:bodyPr>
          <a:lstStyle/>
          <a:p>
            <a:pPr algn="ctr">
              <a:lnSpc>
                <a:spcPts val="3540"/>
              </a:lnSpc>
              <a:spcBef>
                <a:spcPct val="0"/>
              </a:spcBef>
            </a:pPr>
            <a:r>
              <a:rPr lang="en-US" sz="3000">
                <a:solidFill>
                  <a:srgbClr val="FFFFFF"/>
                </a:solidFill>
                <a:latin typeface="IreneFlorentina"/>
                <a:ea typeface="IreneFlorentina"/>
                <a:cs typeface="IreneFlorentina"/>
                <a:sym typeface="IreneFlorentina"/>
              </a:rPr>
              <a:t>The wise man built his house on a rock, and it stayed strong in the storm.</a:t>
            </a:r>
          </a:p>
        </p:txBody>
      </p:sp>
      <p:grpSp>
        <p:nvGrpSpPr>
          <p:cNvPr name="Group 7" id="7"/>
          <p:cNvGrpSpPr/>
          <p:nvPr/>
        </p:nvGrpSpPr>
        <p:grpSpPr>
          <a:xfrm rot="0">
            <a:off x="884674" y="3061263"/>
            <a:ext cx="4682533" cy="4414292"/>
            <a:chOff x="0" y="0"/>
            <a:chExt cx="572705" cy="539897"/>
          </a:xfrm>
        </p:grpSpPr>
        <p:sp>
          <p:nvSpPr>
            <p:cNvPr name="Freeform 8" id="8"/>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9" id="9"/>
          <p:cNvGrpSpPr/>
          <p:nvPr/>
        </p:nvGrpSpPr>
        <p:grpSpPr>
          <a:xfrm rot="0">
            <a:off x="6693406" y="2592093"/>
            <a:ext cx="5161187" cy="5161187"/>
            <a:chOff x="0" y="0"/>
            <a:chExt cx="1624559" cy="1624559"/>
          </a:xfrm>
        </p:grpSpPr>
        <p:sp>
          <p:nvSpPr>
            <p:cNvPr name="Freeform 10" id="10"/>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sp>
        <p:nvSpPr>
          <p:cNvPr name="Freeform 11" id="11"/>
          <p:cNvSpPr/>
          <p:nvPr/>
        </p:nvSpPr>
        <p:spPr>
          <a:xfrm flipH="false" flipV="false" rot="-292193">
            <a:off x="8317468" y="2254059"/>
            <a:ext cx="1965807" cy="658545"/>
          </a:xfrm>
          <a:custGeom>
            <a:avLst/>
            <a:gdLst/>
            <a:ahLst/>
            <a:cxnLst/>
            <a:rect r="r" b="b" t="t" l="l"/>
            <a:pathLst>
              <a:path h="658545" w="1965807">
                <a:moveTo>
                  <a:pt x="0" y="0"/>
                </a:moveTo>
                <a:lnTo>
                  <a:pt x="1965807" y="0"/>
                </a:lnTo>
                <a:lnTo>
                  <a:pt x="1965807" y="658545"/>
                </a:lnTo>
                <a:lnTo>
                  <a:pt x="0" y="658545"/>
                </a:lnTo>
                <a:lnTo>
                  <a:pt x="0" y="0"/>
                </a:lnTo>
                <a:close/>
              </a:path>
            </a:pathLst>
          </a:custGeom>
          <a:blipFill>
            <a:blip r:embed="rId4">
              <a:alphaModFix amt="73000"/>
              <a:extLst>
                <a:ext uri="{96DAC541-7B7A-43D3-8B79-37D633B846F1}">
                  <asvg:svgBlip xmlns:asvg="http://schemas.microsoft.com/office/drawing/2016/SVG/main" r:embed="rId5"/>
                </a:ext>
              </a:extLst>
            </a:blip>
            <a:stretch>
              <a:fillRect l="0" t="0" r="0" b="0"/>
            </a:stretch>
          </a:blipFill>
        </p:spPr>
      </p:sp>
      <p:grpSp>
        <p:nvGrpSpPr>
          <p:cNvPr name="Group 12" id="12"/>
          <p:cNvGrpSpPr/>
          <p:nvPr/>
        </p:nvGrpSpPr>
        <p:grpSpPr>
          <a:xfrm rot="0">
            <a:off x="6959105" y="3061263"/>
            <a:ext cx="4682533" cy="4414292"/>
            <a:chOff x="0" y="0"/>
            <a:chExt cx="572705" cy="539897"/>
          </a:xfrm>
        </p:grpSpPr>
        <p:sp>
          <p:nvSpPr>
            <p:cNvPr name="Freeform 13" id="13"/>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14" id="14"/>
          <p:cNvGrpSpPr/>
          <p:nvPr/>
        </p:nvGrpSpPr>
        <p:grpSpPr>
          <a:xfrm rot="0">
            <a:off x="6959105" y="3061263"/>
            <a:ext cx="4682533" cy="4414292"/>
            <a:chOff x="0" y="0"/>
            <a:chExt cx="572705" cy="539897"/>
          </a:xfrm>
        </p:grpSpPr>
        <p:sp>
          <p:nvSpPr>
            <p:cNvPr name="Freeform 15" id="15"/>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sp>
        <p:nvSpPr>
          <p:cNvPr name="TextBox 16" id="16"/>
          <p:cNvSpPr txBox="true"/>
          <p:nvPr/>
        </p:nvSpPr>
        <p:spPr>
          <a:xfrm rot="0">
            <a:off x="7017823" y="7867580"/>
            <a:ext cx="4642580" cy="922020"/>
          </a:xfrm>
          <a:prstGeom prst="rect">
            <a:avLst/>
          </a:prstGeom>
        </p:spPr>
        <p:txBody>
          <a:bodyPr anchor="t" rtlCol="false" tIns="0" lIns="0" bIns="0" rIns="0">
            <a:spAutoFit/>
          </a:bodyPr>
          <a:lstStyle/>
          <a:p>
            <a:pPr algn="ctr">
              <a:lnSpc>
                <a:spcPts val="3540"/>
              </a:lnSpc>
              <a:spcBef>
                <a:spcPct val="0"/>
              </a:spcBef>
            </a:pPr>
            <a:r>
              <a:rPr lang="en-US" sz="3000">
                <a:solidFill>
                  <a:srgbClr val="FFFFFF"/>
                </a:solidFill>
                <a:latin typeface="IreneFlorentina"/>
                <a:ea typeface="IreneFlorentina"/>
                <a:cs typeface="IreneFlorentina"/>
                <a:sym typeface="IreneFlorentina"/>
              </a:rPr>
              <a:t>The foolish man built on sand.</a:t>
            </a:r>
          </a:p>
        </p:txBody>
      </p:sp>
      <p:sp>
        <p:nvSpPr>
          <p:cNvPr name="TextBox 17" id="17"/>
          <p:cNvSpPr txBox="true"/>
          <p:nvPr/>
        </p:nvSpPr>
        <p:spPr>
          <a:xfrm rot="0">
            <a:off x="1416719" y="658607"/>
            <a:ext cx="15454562" cy="822833"/>
          </a:xfrm>
          <a:prstGeom prst="rect">
            <a:avLst/>
          </a:prstGeom>
        </p:spPr>
        <p:txBody>
          <a:bodyPr anchor="t" rtlCol="false" tIns="0" lIns="0" bIns="0" rIns="0">
            <a:spAutoFit/>
          </a:bodyPr>
          <a:lstStyle/>
          <a:p>
            <a:pPr algn="ctr">
              <a:lnSpc>
                <a:spcPts val="6135"/>
              </a:lnSpc>
              <a:spcBef>
                <a:spcPct val="0"/>
              </a:spcBef>
            </a:pPr>
            <a:r>
              <a:rPr lang="en-US" sz="5199" spc="-228">
                <a:solidFill>
                  <a:srgbClr val="FFFFFF"/>
                </a:solidFill>
                <a:latin typeface="IreneFlorentina"/>
                <a:ea typeface="IreneFlorentina"/>
                <a:cs typeface="IreneFlorentina"/>
                <a:sym typeface="IreneFlorentina"/>
              </a:rPr>
              <a:t>The Wise and Foolish Builders</a:t>
            </a:r>
          </a:p>
        </p:txBody>
      </p:sp>
      <p:grpSp>
        <p:nvGrpSpPr>
          <p:cNvPr name="Group 18" id="18"/>
          <p:cNvGrpSpPr/>
          <p:nvPr/>
        </p:nvGrpSpPr>
        <p:grpSpPr>
          <a:xfrm rot="0">
            <a:off x="12464243" y="2592093"/>
            <a:ext cx="5161187" cy="5161187"/>
            <a:chOff x="0" y="0"/>
            <a:chExt cx="1624559" cy="1624559"/>
          </a:xfrm>
        </p:grpSpPr>
        <p:sp>
          <p:nvSpPr>
            <p:cNvPr name="Freeform 19" id="19"/>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sp>
        <p:nvSpPr>
          <p:cNvPr name="Freeform 20" id="20"/>
          <p:cNvSpPr/>
          <p:nvPr/>
        </p:nvSpPr>
        <p:spPr>
          <a:xfrm flipH="false" flipV="false" rot="-292193">
            <a:off x="14088305" y="2254059"/>
            <a:ext cx="1965807" cy="658545"/>
          </a:xfrm>
          <a:custGeom>
            <a:avLst/>
            <a:gdLst/>
            <a:ahLst/>
            <a:cxnLst/>
            <a:rect r="r" b="b" t="t" l="l"/>
            <a:pathLst>
              <a:path h="658545" w="1965807">
                <a:moveTo>
                  <a:pt x="0" y="0"/>
                </a:moveTo>
                <a:lnTo>
                  <a:pt x="1965807" y="0"/>
                </a:lnTo>
                <a:lnTo>
                  <a:pt x="1965807" y="658545"/>
                </a:lnTo>
                <a:lnTo>
                  <a:pt x="0" y="658545"/>
                </a:lnTo>
                <a:lnTo>
                  <a:pt x="0" y="0"/>
                </a:lnTo>
                <a:close/>
              </a:path>
            </a:pathLst>
          </a:custGeom>
          <a:blipFill>
            <a:blip r:embed="rId4">
              <a:alphaModFix amt="73000"/>
              <a:extLst>
                <a:ext uri="{96DAC541-7B7A-43D3-8B79-37D633B846F1}">
                  <asvg:svgBlip xmlns:asvg="http://schemas.microsoft.com/office/drawing/2016/SVG/main" r:embed="rId5"/>
                </a:ext>
              </a:extLst>
            </a:blip>
            <a:stretch>
              <a:fillRect l="0" t="0" r="0" b="0"/>
            </a:stretch>
          </a:blipFill>
        </p:spPr>
      </p:sp>
      <p:grpSp>
        <p:nvGrpSpPr>
          <p:cNvPr name="Group 21" id="21"/>
          <p:cNvGrpSpPr/>
          <p:nvPr/>
        </p:nvGrpSpPr>
        <p:grpSpPr>
          <a:xfrm rot="0">
            <a:off x="12729942" y="3061263"/>
            <a:ext cx="4682533" cy="4414292"/>
            <a:chOff x="0" y="0"/>
            <a:chExt cx="572705" cy="539897"/>
          </a:xfrm>
        </p:grpSpPr>
        <p:sp>
          <p:nvSpPr>
            <p:cNvPr name="Freeform 22" id="22"/>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23" id="23"/>
          <p:cNvGrpSpPr/>
          <p:nvPr/>
        </p:nvGrpSpPr>
        <p:grpSpPr>
          <a:xfrm rot="0">
            <a:off x="884674" y="3061263"/>
            <a:ext cx="4722882" cy="4452330"/>
            <a:chOff x="0" y="0"/>
            <a:chExt cx="572705" cy="539897"/>
          </a:xfrm>
        </p:grpSpPr>
        <p:sp>
          <p:nvSpPr>
            <p:cNvPr name="Freeform 24" id="24"/>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25" id="25"/>
          <p:cNvGrpSpPr/>
          <p:nvPr/>
        </p:nvGrpSpPr>
        <p:grpSpPr>
          <a:xfrm rot="0">
            <a:off x="6959105" y="3043573"/>
            <a:ext cx="4701298" cy="4431982"/>
            <a:chOff x="0" y="0"/>
            <a:chExt cx="572705" cy="539897"/>
          </a:xfrm>
        </p:grpSpPr>
        <p:sp>
          <p:nvSpPr>
            <p:cNvPr name="Freeform 26" id="26"/>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27" id="27"/>
          <p:cNvGrpSpPr/>
          <p:nvPr/>
        </p:nvGrpSpPr>
        <p:grpSpPr>
          <a:xfrm rot="0">
            <a:off x="12729942" y="3092288"/>
            <a:ext cx="4682533" cy="4414292"/>
            <a:chOff x="0" y="0"/>
            <a:chExt cx="572705" cy="539897"/>
          </a:xfrm>
        </p:grpSpPr>
        <p:sp>
          <p:nvSpPr>
            <p:cNvPr name="Freeform 28" id="28"/>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sp>
        <p:nvSpPr>
          <p:cNvPr name="TextBox 29" id="29"/>
          <p:cNvSpPr txBox="true"/>
          <p:nvPr/>
        </p:nvSpPr>
        <p:spPr>
          <a:xfrm rot="0">
            <a:off x="514350" y="1548115"/>
            <a:ext cx="17259300" cy="490340"/>
          </a:xfrm>
          <a:prstGeom prst="rect">
            <a:avLst/>
          </a:prstGeom>
        </p:spPr>
        <p:txBody>
          <a:bodyPr anchor="t" rtlCol="false" tIns="0" lIns="0" bIns="0" rIns="0">
            <a:spAutoFit/>
          </a:bodyPr>
          <a:lstStyle/>
          <a:p>
            <a:pPr algn="ctr">
              <a:lnSpc>
                <a:spcPts val="3948"/>
              </a:lnSpc>
              <a:spcBef>
                <a:spcPct val="0"/>
              </a:spcBef>
            </a:pPr>
            <a:r>
              <a:rPr lang="en-US" sz="2820">
                <a:solidFill>
                  <a:srgbClr val="FFFFFF"/>
                </a:solidFill>
                <a:latin typeface="IreneFlorentina"/>
                <a:ea typeface="IreneFlorentina"/>
                <a:cs typeface="IreneFlorentina"/>
                <a:sym typeface="IreneFlorentina"/>
              </a:rPr>
              <a:t>Think about how the people in this story were making good or bad choices:</a:t>
            </a:r>
          </a:p>
        </p:txBody>
      </p:sp>
      <p:sp>
        <p:nvSpPr>
          <p:cNvPr name="TextBox 30" id="30"/>
          <p:cNvSpPr txBox="true"/>
          <p:nvPr/>
        </p:nvSpPr>
        <p:spPr>
          <a:xfrm rot="0">
            <a:off x="12749919" y="7991405"/>
            <a:ext cx="4642580" cy="1369695"/>
          </a:xfrm>
          <a:prstGeom prst="rect">
            <a:avLst/>
          </a:prstGeom>
        </p:spPr>
        <p:txBody>
          <a:bodyPr anchor="t" rtlCol="false" tIns="0" lIns="0" bIns="0" rIns="0">
            <a:spAutoFit/>
          </a:bodyPr>
          <a:lstStyle/>
          <a:p>
            <a:pPr algn="ctr">
              <a:lnSpc>
                <a:spcPts val="3540"/>
              </a:lnSpc>
              <a:spcBef>
                <a:spcPct val="0"/>
              </a:spcBef>
            </a:pPr>
            <a:r>
              <a:rPr lang="en-US" sz="3000">
                <a:solidFill>
                  <a:srgbClr val="FFFFFF"/>
                </a:solidFill>
                <a:latin typeface="IreneFlorentina"/>
                <a:ea typeface="IreneFlorentina"/>
                <a:cs typeface="IreneFlorentina"/>
                <a:sym typeface="IreneFlorentina"/>
              </a:rPr>
              <a:t>The house on the sand fell down in the storm</a:t>
            </a:r>
          </a:p>
        </p:txBody>
      </p:sp>
      <p:grpSp>
        <p:nvGrpSpPr>
          <p:cNvPr name="Group 31" id="31"/>
          <p:cNvGrpSpPr/>
          <p:nvPr/>
        </p:nvGrpSpPr>
        <p:grpSpPr>
          <a:xfrm rot="0">
            <a:off x="884674" y="3043573"/>
            <a:ext cx="4682533" cy="4414292"/>
            <a:chOff x="0" y="0"/>
            <a:chExt cx="572705" cy="539897"/>
          </a:xfrm>
        </p:grpSpPr>
        <p:sp>
          <p:nvSpPr>
            <p:cNvPr name="Freeform 32" id="32"/>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33" id="33"/>
          <p:cNvGrpSpPr/>
          <p:nvPr/>
        </p:nvGrpSpPr>
        <p:grpSpPr>
          <a:xfrm rot="0">
            <a:off x="6959105" y="3061263"/>
            <a:ext cx="4663768" cy="4396602"/>
            <a:chOff x="0" y="0"/>
            <a:chExt cx="572705" cy="539897"/>
          </a:xfrm>
        </p:grpSpPr>
        <p:sp>
          <p:nvSpPr>
            <p:cNvPr name="Freeform 34" id="34"/>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7"/>
              <a:stretch>
                <a:fillRect l="-24064" t="0" r="-1630" b="0"/>
              </a:stretch>
            </a:blipFill>
          </p:spPr>
        </p:sp>
      </p:grpSp>
      <p:grpSp>
        <p:nvGrpSpPr>
          <p:cNvPr name="Group 35" id="35"/>
          <p:cNvGrpSpPr/>
          <p:nvPr/>
        </p:nvGrpSpPr>
        <p:grpSpPr>
          <a:xfrm rot="0">
            <a:off x="12749919" y="3043573"/>
            <a:ext cx="4701298" cy="4431982"/>
            <a:chOff x="0" y="0"/>
            <a:chExt cx="572705" cy="539897"/>
          </a:xfrm>
        </p:grpSpPr>
        <p:sp>
          <p:nvSpPr>
            <p:cNvPr name="Freeform 36" id="36"/>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8"/>
              <a:stretch>
                <a:fillRect l="-23511" t="0" r="-2183" b="0"/>
              </a:stretch>
            </a:blipFill>
          </p:spPr>
        </p:sp>
      </p:grpSp>
      <p:grpSp>
        <p:nvGrpSpPr>
          <p:cNvPr name="Group 37" id="37"/>
          <p:cNvGrpSpPr/>
          <p:nvPr/>
        </p:nvGrpSpPr>
        <p:grpSpPr>
          <a:xfrm rot="0">
            <a:off x="884674" y="3061263"/>
            <a:ext cx="4741932" cy="4470289"/>
            <a:chOff x="0" y="0"/>
            <a:chExt cx="572705" cy="539897"/>
          </a:xfrm>
        </p:grpSpPr>
        <p:sp>
          <p:nvSpPr>
            <p:cNvPr name="Freeform 38" id="38"/>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9"/>
              <a:stretch>
                <a:fillRect l="-12847" t="0" r="-12847" b="0"/>
              </a:stretch>
            </a:blipFill>
          </p:spPr>
        </p:sp>
      </p:grpSp>
      <p:sp>
        <p:nvSpPr>
          <p:cNvPr name="TextBox 39" id="39"/>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40" id="40"/>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4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sp>
        <p:nvSpPr>
          <p:cNvPr name="Freeform 3" id="3"/>
          <p:cNvSpPr/>
          <p:nvPr/>
        </p:nvSpPr>
        <p:spPr>
          <a:xfrm flipH="false" flipV="false" rot="0">
            <a:off x="11417419" y="3485909"/>
            <a:ext cx="6589227" cy="2420044"/>
          </a:xfrm>
          <a:custGeom>
            <a:avLst/>
            <a:gdLst/>
            <a:ahLst/>
            <a:cxnLst/>
            <a:rect r="r" b="b" t="t" l="l"/>
            <a:pathLst>
              <a:path h="2420044" w="6589227">
                <a:moveTo>
                  <a:pt x="0" y="0"/>
                </a:moveTo>
                <a:lnTo>
                  <a:pt x="6589228" y="0"/>
                </a:lnTo>
                <a:lnTo>
                  <a:pt x="6589228" y="2420043"/>
                </a:lnTo>
                <a:lnTo>
                  <a:pt x="0" y="242004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5" id="5"/>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11782800" y="4318613"/>
            <a:ext cx="5476500" cy="726059"/>
          </a:xfrm>
          <a:prstGeom prst="rect">
            <a:avLst/>
          </a:prstGeom>
        </p:spPr>
        <p:txBody>
          <a:bodyPr anchor="t" rtlCol="false" tIns="0" lIns="0" bIns="0" rIns="0">
            <a:spAutoFit/>
          </a:bodyPr>
          <a:lstStyle/>
          <a:p>
            <a:pPr algn="ctr">
              <a:lnSpc>
                <a:spcPts val="5427"/>
              </a:lnSpc>
            </a:pPr>
            <a:r>
              <a:rPr lang="en-US" sz="4599" spc="-202">
                <a:solidFill>
                  <a:srgbClr val="7B6453"/>
                </a:solidFill>
                <a:latin typeface="IreneFlorentina"/>
                <a:ea typeface="IreneFlorentina"/>
                <a:cs typeface="IreneFlorentina"/>
                <a:sym typeface="IreneFlorentina"/>
              </a:rPr>
              <a:t>Wisdom</a:t>
            </a:r>
          </a:p>
        </p:txBody>
      </p:sp>
      <p:sp>
        <p:nvSpPr>
          <p:cNvPr name="TextBox 7" id="7"/>
          <p:cNvSpPr txBox="true"/>
          <p:nvPr/>
        </p:nvSpPr>
        <p:spPr>
          <a:xfrm rot="0">
            <a:off x="859498" y="4153005"/>
            <a:ext cx="9466362" cy="1028700"/>
          </a:xfrm>
          <a:prstGeom prst="rect">
            <a:avLst/>
          </a:prstGeom>
        </p:spPr>
        <p:txBody>
          <a:bodyPr anchor="t" rtlCol="false" tIns="0" lIns="0" bIns="0" rIns="0">
            <a:spAutoFit/>
          </a:bodyPr>
          <a:lstStyle/>
          <a:p>
            <a:pPr algn="ctr">
              <a:lnSpc>
                <a:spcPts val="7670"/>
              </a:lnSpc>
              <a:spcBef>
                <a:spcPct val="0"/>
              </a:spcBef>
            </a:pPr>
            <a:r>
              <a:rPr lang="en-US" sz="6392" u="sng">
                <a:solidFill>
                  <a:srgbClr val="000000"/>
                </a:solidFill>
                <a:latin typeface="IreneFlorentina"/>
                <a:ea typeface="IreneFlorentina"/>
                <a:cs typeface="IreneFlorentina"/>
                <a:sym typeface="IreneFlorentina"/>
                <a:hlinkClick r:id="rId8" tooltip="https://drive.google.com/file/d/1KcwIDdJ5HmKRIMdy5-PXzqdrEDH7SOO9/view?usp=sharing"/>
              </a:rPr>
              <a:t>Click to View Video</a:t>
            </a:r>
          </a:p>
        </p:txBody>
      </p:sp>
    </p:spTree>
  </p:cSld>
  <p:clrMapOvr>
    <a:masterClrMapping/>
  </p:clrMapOvr>
</p:sld>
</file>

<file path=ppt/slides/slide4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grpSp>
        <p:nvGrpSpPr>
          <p:cNvPr name="Group 3" id="3"/>
          <p:cNvGrpSpPr/>
          <p:nvPr/>
        </p:nvGrpSpPr>
        <p:grpSpPr>
          <a:xfrm rot="0">
            <a:off x="9452660" y="1028700"/>
            <a:ext cx="7806640" cy="8229600"/>
            <a:chOff x="0" y="0"/>
            <a:chExt cx="812800" cy="856837"/>
          </a:xfrm>
        </p:grpSpPr>
        <p:sp>
          <p:nvSpPr>
            <p:cNvPr name="Freeform 4" id="4"/>
            <p:cNvSpPr/>
            <p:nvPr/>
          </p:nvSpPr>
          <p:spPr>
            <a:xfrm flipH="false" flipV="false" rot="0">
              <a:off x="0" y="0"/>
              <a:ext cx="812800" cy="856837"/>
            </a:xfrm>
            <a:custGeom>
              <a:avLst/>
              <a:gdLst/>
              <a:ahLst/>
              <a:cxnLst/>
              <a:rect r="r" b="b" t="t" l="l"/>
              <a:pathLst>
                <a:path h="856837" w="812800">
                  <a:moveTo>
                    <a:pt x="49585" y="0"/>
                  </a:moveTo>
                  <a:lnTo>
                    <a:pt x="763215" y="0"/>
                  </a:lnTo>
                  <a:cubicBezTo>
                    <a:pt x="776365" y="0"/>
                    <a:pt x="788978" y="5224"/>
                    <a:pt x="798277" y="14523"/>
                  </a:cubicBezTo>
                  <a:cubicBezTo>
                    <a:pt x="807576" y="23822"/>
                    <a:pt x="812800" y="36435"/>
                    <a:pt x="812800" y="49585"/>
                  </a:cubicBezTo>
                  <a:lnTo>
                    <a:pt x="812800" y="807252"/>
                  </a:lnTo>
                  <a:cubicBezTo>
                    <a:pt x="812800" y="820402"/>
                    <a:pt x="807576" y="833015"/>
                    <a:pt x="798277" y="842314"/>
                  </a:cubicBezTo>
                  <a:cubicBezTo>
                    <a:pt x="788978" y="851613"/>
                    <a:pt x="776365" y="856837"/>
                    <a:pt x="763215" y="856837"/>
                  </a:cubicBezTo>
                  <a:lnTo>
                    <a:pt x="49585" y="856837"/>
                  </a:lnTo>
                  <a:cubicBezTo>
                    <a:pt x="36435" y="856837"/>
                    <a:pt x="23822" y="851613"/>
                    <a:pt x="14523" y="842314"/>
                  </a:cubicBezTo>
                  <a:cubicBezTo>
                    <a:pt x="5224" y="833015"/>
                    <a:pt x="0" y="820402"/>
                    <a:pt x="0" y="807252"/>
                  </a:cubicBezTo>
                  <a:lnTo>
                    <a:pt x="0" y="49585"/>
                  </a:lnTo>
                  <a:cubicBezTo>
                    <a:pt x="0" y="36435"/>
                    <a:pt x="5224" y="23822"/>
                    <a:pt x="14523" y="14523"/>
                  </a:cubicBezTo>
                  <a:cubicBezTo>
                    <a:pt x="23822" y="5224"/>
                    <a:pt x="36435" y="0"/>
                    <a:pt x="49585" y="0"/>
                  </a:cubicBezTo>
                  <a:close/>
                </a:path>
              </a:pathLst>
            </a:custGeom>
            <a:blipFill>
              <a:blip r:embed="rId4"/>
              <a:stretch>
                <a:fillRect l="-29112" t="0" r="-29112" b="0"/>
              </a:stretch>
            </a:blipFill>
          </p:spPr>
        </p:sp>
      </p:grpSp>
      <p:sp>
        <p:nvSpPr>
          <p:cNvPr name="Freeform 5" id="5"/>
          <p:cNvSpPr/>
          <p:nvPr/>
        </p:nvSpPr>
        <p:spPr>
          <a:xfrm flipH="false" flipV="false" rot="0">
            <a:off x="1028700" y="3807827"/>
            <a:ext cx="7273469" cy="2671347"/>
          </a:xfrm>
          <a:custGeom>
            <a:avLst/>
            <a:gdLst/>
            <a:ahLst/>
            <a:cxnLst/>
            <a:rect r="r" b="b" t="t" l="l"/>
            <a:pathLst>
              <a:path h="2671347" w="7273469">
                <a:moveTo>
                  <a:pt x="0" y="0"/>
                </a:moveTo>
                <a:lnTo>
                  <a:pt x="7273469" y="0"/>
                </a:lnTo>
                <a:lnTo>
                  <a:pt x="7273469" y="2671346"/>
                </a:lnTo>
                <a:lnTo>
                  <a:pt x="0" y="267134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1302648" y="3940804"/>
            <a:ext cx="7841352" cy="967741"/>
          </a:xfrm>
          <a:prstGeom prst="rect">
            <a:avLst/>
          </a:prstGeom>
        </p:spPr>
        <p:txBody>
          <a:bodyPr anchor="t" rtlCol="false" tIns="0" lIns="0" bIns="0" rIns="0">
            <a:spAutoFit/>
          </a:bodyPr>
          <a:lstStyle/>
          <a:p>
            <a:pPr algn="l">
              <a:lnSpc>
                <a:spcPts val="7559"/>
              </a:lnSpc>
            </a:pPr>
            <a:r>
              <a:rPr lang="en-US" sz="5399">
                <a:solidFill>
                  <a:srgbClr val="FFFFFF"/>
                </a:solidFill>
                <a:latin typeface="IreneFlorentina"/>
                <a:ea typeface="IreneFlorentina"/>
                <a:cs typeface="IreneFlorentina"/>
                <a:sym typeface="IreneFlorentina"/>
              </a:rPr>
              <a:t>Jumping the line</a:t>
            </a:r>
          </a:p>
        </p:txBody>
      </p:sp>
      <p:sp>
        <p:nvSpPr>
          <p:cNvPr name="TextBox 7" id="7"/>
          <p:cNvSpPr txBox="true"/>
          <p:nvPr/>
        </p:nvSpPr>
        <p:spPr>
          <a:xfrm rot="0">
            <a:off x="1302648" y="5057775"/>
            <a:ext cx="6130677" cy="1128395"/>
          </a:xfrm>
          <a:prstGeom prst="rect">
            <a:avLst/>
          </a:prstGeom>
        </p:spPr>
        <p:txBody>
          <a:bodyPr anchor="t" rtlCol="false" tIns="0" lIns="0" bIns="0" rIns="0">
            <a:spAutoFit/>
          </a:bodyPr>
          <a:lstStyle/>
          <a:p>
            <a:pPr algn="l">
              <a:lnSpc>
                <a:spcPts val="4480"/>
              </a:lnSpc>
            </a:pPr>
            <a:r>
              <a:rPr lang="en-US" sz="3200">
                <a:solidFill>
                  <a:srgbClr val="FFFFFF"/>
                </a:solidFill>
                <a:latin typeface="IreneFlorentina"/>
                <a:ea typeface="IreneFlorentina"/>
                <a:cs typeface="IreneFlorentina"/>
                <a:sym typeface="IreneFlorentina"/>
              </a:rPr>
              <a:t>Choose between right and wrong!</a:t>
            </a:r>
          </a:p>
        </p:txBody>
      </p:sp>
      <p:sp>
        <p:nvSpPr>
          <p:cNvPr name="TextBox 8" id="8"/>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9" id="9"/>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4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sp>
        <p:nvSpPr>
          <p:cNvPr name="Freeform 3" id="3"/>
          <p:cNvSpPr/>
          <p:nvPr/>
        </p:nvSpPr>
        <p:spPr>
          <a:xfrm flipH="false" flipV="false" rot="0">
            <a:off x="487278" y="3402506"/>
            <a:ext cx="5681846" cy="1051142"/>
          </a:xfrm>
          <a:custGeom>
            <a:avLst/>
            <a:gdLst/>
            <a:ahLst/>
            <a:cxnLst/>
            <a:rect r="r" b="b" t="t" l="l"/>
            <a:pathLst>
              <a:path h="1051142" w="5681846">
                <a:moveTo>
                  <a:pt x="0" y="0"/>
                </a:moveTo>
                <a:lnTo>
                  <a:pt x="5681847" y="0"/>
                </a:lnTo>
                <a:lnTo>
                  <a:pt x="5681847" y="1051141"/>
                </a:lnTo>
                <a:lnTo>
                  <a:pt x="0" y="105114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6324476" y="3402506"/>
            <a:ext cx="5681846" cy="1051142"/>
          </a:xfrm>
          <a:custGeom>
            <a:avLst/>
            <a:gdLst/>
            <a:ahLst/>
            <a:cxnLst/>
            <a:rect r="r" b="b" t="t" l="l"/>
            <a:pathLst>
              <a:path h="1051142" w="5681846">
                <a:moveTo>
                  <a:pt x="0" y="0"/>
                </a:moveTo>
                <a:lnTo>
                  <a:pt x="5681846" y="0"/>
                </a:lnTo>
                <a:lnTo>
                  <a:pt x="5681846" y="1051141"/>
                </a:lnTo>
                <a:lnTo>
                  <a:pt x="0" y="105114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2463522" y="3476040"/>
            <a:ext cx="5154978" cy="953671"/>
          </a:xfrm>
          <a:custGeom>
            <a:avLst/>
            <a:gdLst/>
            <a:ahLst/>
            <a:cxnLst/>
            <a:rect r="r" b="b" t="t" l="l"/>
            <a:pathLst>
              <a:path h="953671" w="5154978">
                <a:moveTo>
                  <a:pt x="0" y="0"/>
                </a:moveTo>
                <a:lnTo>
                  <a:pt x="5154978" y="0"/>
                </a:lnTo>
                <a:lnTo>
                  <a:pt x="5154978" y="953671"/>
                </a:lnTo>
                <a:lnTo>
                  <a:pt x="0" y="95367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6" id="6"/>
          <p:cNvGrpSpPr/>
          <p:nvPr/>
        </p:nvGrpSpPr>
        <p:grpSpPr>
          <a:xfrm rot="5400000">
            <a:off x="6909308" y="4590154"/>
            <a:ext cx="4469384" cy="4866907"/>
            <a:chOff x="0" y="0"/>
            <a:chExt cx="1272668" cy="1385864"/>
          </a:xfrm>
        </p:grpSpPr>
        <p:sp>
          <p:nvSpPr>
            <p:cNvPr name="Freeform 7" id="7"/>
            <p:cNvSpPr/>
            <p:nvPr/>
          </p:nvSpPr>
          <p:spPr>
            <a:xfrm flipH="false" flipV="false" rot="0">
              <a:off x="0" y="0"/>
              <a:ext cx="1272668" cy="1385864"/>
            </a:xfrm>
            <a:custGeom>
              <a:avLst/>
              <a:gdLst/>
              <a:ahLst/>
              <a:cxnLst/>
              <a:rect r="r" b="b" t="t" l="l"/>
              <a:pathLst>
                <a:path h="1385864" w="1272668">
                  <a:moveTo>
                    <a:pt x="1148208" y="1385864"/>
                  </a:moveTo>
                  <a:lnTo>
                    <a:pt x="124460" y="1385864"/>
                  </a:lnTo>
                  <a:cubicBezTo>
                    <a:pt x="55880" y="1385864"/>
                    <a:pt x="0" y="1329984"/>
                    <a:pt x="0" y="1261404"/>
                  </a:cubicBezTo>
                  <a:lnTo>
                    <a:pt x="0" y="124460"/>
                  </a:lnTo>
                  <a:cubicBezTo>
                    <a:pt x="0" y="55880"/>
                    <a:pt x="55880" y="0"/>
                    <a:pt x="124460" y="0"/>
                  </a:cubicBezTo>
                  <a:lnTo>
                    <a:pt x="1148208" y="0"/>
                  </a:lnTo>
                  <a:cubicBezTo>
                    <a:pt x="1216788" y="0"/>
                    <a:pt x="1272668" y="55880"/>
                    <a:pt x="1272668" y="124460"/>
                  </a:cubicBezTo>
                  <a:lnTo>
                    <a:pt x="1272668" y="1261404"/>
                  </a:lnTo>
                  <a:cubicBezTo>
                    <a:pt x="1272668" y="1329984"/>
                    <a:pt x="1216788" y="1385864"/>
                    <a:pt x="1148208" y="1385864"/>
                  </a:cubicBezTo>
                  <a:close/>
                </a:path>
              </a:pathLst>
            </a:custGeom>
            <a:solidFill>
              <a:srgbClr val="FDE5BE"/>
            </a:solidFill>
          </p:spPr>
        </p:sp>
      </p:grpSp>
      <p:grpSp>
        <p:nvGrpSpPr>
          <p:cNvPr name="Group 8" id="8"/>
          <p:cNvGrpSpPr/>
          <p:nvPr/>
        </p:nvGrpSpPr>
        <p:grpSpPr>
          <a:xfrm rot="5400000">
            <a:off x="12794503" y="4590154"/>
            <a:ext cx="4469384" cy="4866907"/>
            <a:chOff x="0" y="0"/>
            <a:chExt cx="1272668" cy="1385864"/>
          </a:xfrm>
        </p:grpSpPr>
        <p:sp>
          <p:nvSpPr>
            <p:cNvPr name="Freeform 9" id="9"/>
            <p:cNvSpPr/>
            <p:nvPr/>
          </p:nvSpPr>
          <p:spPr>
            <a:xfrm flipH="false" flipV="false" rot="0">
              <a:off x="0" y="0"/>
              <a:ext cx="1272668" cy="1385864"/>
            </a:xfrm>
            <a:custGeom>
              <a:avLst/>
              <a:gdLst/>
              <a:ahLst/>
              <a:cxnLst/>
              <a:rect r="r" b="b" t="t" l="l"/>
              <a:pathLst>
                <a:path h="1385864" w="1272668">
                  <a:moveTo>
                    <a:pt x="1148208" y="1385864"/>
                  </a:moveTo>
                  <a:lnTo>
                    <a:pt x="124460" y="1385864"/>
                  </a:lnTo>
                  <a:cubicBezTo>
                    <a:pt x="55880" y="1385864"/>
                    <a:pt x="0" y="1329984"/>
                    <a:pt x="0" y="1261404"/>
                  </a:cubicBezTo>
                  <a:lnTo>
                    <a:pt x="0" y="124460"/>
                  </a:lnTo>
                  <a:cubicBezTo>
                    <a:pt x="0" y="55880"/>
                    <a:pt x="55880" y="0"/>
                    <a:pt x="124460" y="0"/>
                  </a:cubicBezTo>
                  <a:lnTo>
                    <a:pt x="1148208" y="0"/>
                  </a:lnTo>
                  <a:cubicBezTo>
                    <a:pt x="1216788" y="0"/>
                    <a:pt x="1272668" y="55880"/>
                    <a:pt x="1272668" y="124460"/>
                  </a:cubicBezTo>
                  <a:lnTo>
                    <a:pt x="1272668" y="1261404"/>
                  </a:lnTo>
                  <a:cubicBezTo>
                    <a:pt x="1272668" y="1329984"/>
                    <a:pt x="1216788" y="1385864"/>
                    <a:pt x="1148208" y="1385864"/>
                  </a:cubicBezTo>
                  <a:close/>
                </a:path>
              </a:pathLst>
            </a:custGeom>
            <a:solidFill>
              <a:srgbClr val="FFE0CE"/>
            </a:solidFill>
          </p:spPr>
        </p:sp>
      </p:grpSp>
      <p:grpSp>
        <p:nvGrpSpPr>
          <p:cNvPr name="Group 10" id="10"/>
          <p:cNvGrpSpPr/>
          <p:nvPr/>
        </p:nvGrpSpPr>
        <p:grpSpPr>
          <a:xfrm rot="5400000">
            <a:off x="1066912" y="4590154"/>
            <a:ext cx="4469384" cy="4866907"/>
            <a:chOff x="0" y="0"/>
            <a:chExt cx="1272668" cy="1385864"/>
          </a:xfrm>
        </p:grpSpPr>
        <p:sp>
          <p:nvSpPr>
            <p:cNvPr name="Freeform 11" id="11"/>
            <p:cNvSpPr/>
            <p:nvPr/>
          </p:nvSpPr>
          <p:spPr>
            <a:xfrm flipH="false" flipV="false" rot="0">
              <a:off x="0" y="0"/>
              <a:ext cx="1272668" cy="1385864"/>
            </a:xfrm>
            <a:custGeom>
              <a:avLst/>
              <a:gdLst/>
              <a:ahLst/>
              <a:cxnLst/>
              <a:rect r="r" b="b" t="t" l="l"/>
              <a:pathLst>
                <a:path h="1385864" w="1272668">
                  <a:moveTo>
                    <a:pt x="1148208" y="1385864"/>
                  </a:moveTo>
                  <a:lnTo>
                    <a:pt x="124460" y="1385864"/>
                  </a:lnTo>
                  <a:cubicBezTo>
                    <a:pt x="55880" y="1385864"/>
                    <a:pt x="0" y="1329984"/>
                    <a:pt x="0" y="1261404"/>
                  </a:cubicBezTo>
                  <a:lnTo>
                    <a:pt x="0" y="124460"/>
                  </a:lnTo>
                  <a:cubicBezTo>
                    <a:pt x="0" y="55880"/>
                    <a:pt x="55880" y="0"/>
                    <a:pt x="124460" y="0"/>
                  </a:cubicBezTo>
                  <a:lnTo>
                    <a:pt x="1148208" y="0"/>
                  </a:lnTo>
                  <a:cubicBezTo>
                    <a:pt x="1216788" y="0"/>
                    <a:pt x="1272668" y="55880"/>
                    <a:pt x="1272668" y="124460"/>
                  </a:cubicBezTo>
                  <a:lnTo>
                    <a:pt x="1272668" y="1261404"/>
                  </a:lnTo>
                  <a:cubicBezTo>
                    <a:pt x="1272668" y="1329984"/>
                    <a:pt x="1216788" y="1385864"/>
                    <a:pt x="1148208" y="1385864"/>
                  </a:cubicBezTo>
                  <a:close/>
                </a:path>
              </a:pathLst>
            </a:custGeom>
            <a:solidFill>
              <a:srgbClr val="E6F4AD"/>
            </a:solidFill>
          </p:spPr>
        </p:sp>
      </p:grpSp>
      <p:sp>
        <p:nvSpPr>
          <p:cNvPr name="TextBox 12" id="12"/>
          <p:cNvSpPr txBox="true"/>
          <p:nvPr/>
        </p:nvSpPr>
        <p:spPr>
          <a:xfrm rot="0">
            <a:off x="3478966" y="1227234"/>
            <a:ext cx="11044045" cy="1015619"/>
          </a:xfrm>
          <a:prstGeom prst="rect">
            <a:avLst/>
          </a:prstGeom>
        </p:spPr>
        <p:txBody>
          <a:bodyPr anchor="t" rtlCol="false" tIns="0" lIns="0" bIns="0" rIns="0">
            <a:spAutoFit/>
          </a:bodyPr>
          <a:lstStyle/>
          <a:p>
            <a:pPr algn="ctr">
              <a:lnSpc>
                <a:spcPts val="7888"/>
              </a:lnSpc>
            </a:pPr>
            <a:r>
              <a:rPr lang="en-US" sz="6800" spc="414">
                <a:solidFill>
                  <a:srgbClr val="1287D6"/>
                </a:solidFill>
                <a:latin typeface="Lazydog"/>
                <a:ea typeface="Lazydog"/>
                <a:cs typeface="Lazydog"/>
                <a:sym typeface="Lazydog"/>
              </a:rPr>
              <a:t>Take-home invitation</a:t>
            </a:r>
          </a:p>
        </p:txBody>
      </p:sp>
      <p:sp>
        <p:nvSpPr>
          <p:cNvPr name="TextBox 13" id="13"/>
          <p:cNvSpPr txBox="true"/>
          <p:nvPr/>
        </p:nvSpPr>
        <p:spPr>
          <a:xfrm rot="0">
            <a:off x="1370195" y="3552229"/>
            <a:ext cx="3862818" cy="893191"/>
          </a:xfrm>
          <a:prstGeom prst="rect">
            <a:avLst/>
          </a:prstGeom>
        </p:spPr>
        <p:txBody>
          <a:bodyPr anchor="t" rtlCol="false" tIns="0" lIns="0" bIns="0" rIns="0">
            <a:spAutoFit/>
          </a:bodyPr>
          <a:lstStyle/>
          <a:p>
            <a:pPr algn="ctr">
              <a:lnSpc>
                <a:spcPts val="3422"/>
              </a:lnSpc>
            </a:pPr>
            <a:r>
              <a:rPr lang="en-US" sz="2900" spc="-127">
                <a:solidFill>
                  <a:srgbClr val="FDF9DE"/>
                </a:solidFill>
                <a:latin typeface="IreneFlorentina"/>
                <a:ea typeface="IreneFlorentina"/>
                <a:cs typeface="IreneFlorentina"/>
                <a:sym typeface="IreneFlorentina"/>
              </a:rPr>
              <a:t>Think before you speak </a:t>
            </a:r>
          </a:p>
        </p:txBody>
      </p:sp>
      <p:sp>
        <p:nvSpPr>
          <p:cNvPr name="TextBox 14" id="14"/>
          <p:cNvSpPr txBox="true"/>
          <p:nvPr/>
        </p:nvSpPr>
        <p:spPr>
          <a:xfrm rot="0">
            <a:off x="6623172" y="3703867"/>
            <a:ext cx="4793732" cy="503428"/>
          </a:xfrm>
          <a:prstGeom prst="rect">
            <a:avLst/>
          </a:prstGeom>
        </p:spPr>
        <p:txBody>
          <a:bodyPr anchor="t" rtlCol="false" tIns="0" lIns="0" bIns="0" rIns="0">
            <a:spAutoFit/>
          </a:bodyPr>
          <a:lstStyle/>
          <a:p>
            <a:pPr algn="ctr">
              <a:lnSpc>
                <a:spcPts val="3776"/>
              </a:lnSpc>
            </a:pPr>
            <a:r>
              <a:rPr lang="en-US" sz="3200" spc="-140">
                <a:solidFill>
                  <a:srgbClr val="FDF9DE"/>
                </a:solidFill>
                <a:latin typeface="IreneFlorentina"/>
                <a:ea typeface="IreneFlorentina"/>
                <a:cs typeface="IreneFlorentina"/>
                <a:sym typeface="IreneFlorentina"/>
              </a:rPr>
              <a:t>Ask good questions</a:t>
            </a:r>
          </a:p>
        </p:txBody>
      </p:sp>
      <p:sp>
        <p:nvSpPr>
          <p:cNvPr name="TextBox 15" id="15"/>
          <p:cNvSpPr txBox="true"/>
          <p:nvPr/>
        </p:nvSpPr>
        <p:spPr>
          <a:xfrm rot="0">
            <a:off x="12597364" y="3703867"/>
            <a:ext cx="4887295" cy="503428"/>
          </a:xfrm>
          <a:prstGeom prst="rect">
            <a:avLst/>
          </a:prstGeom>
        </p:spPr>
        <p:txBody>
          <a:bodyPr anchor="t" rtlCol="false" tIns="0" lIns="0" bIns="0" rIns="0">
            <a:spAutoFit/>
          </a:bodyPr>
          <a:lstStyle/>
          <a:p>
            <a:pPr algn="ctr">
              <a:lnSpc>
                <a:spcPts val="3776"/>
              </a:lnSpc>
            </a:pPr>
            <a:r>
              <a:rPr lang="en-US" sz="3200" spc="-140">
                <a:solidFill>
                  <a:srgbClr val="FDF9DE"/>
                </a:solidFill>
                <a:latin typeface="IreneFlorentina"/>
                <a:ea typeface="IreneFlorentina"/>
                <a:cs typeface="IreneFlorentina"/>
                <a:sym typeface="IreneFlorentina"/>
              </a:rPr>
              <a:t>Learn from mistakes</a:t>
            </a:r>
          </a:p>
        </p:txBody>
      </p:sp>
      <p:sp>
        <p:nvSpPr>
          <p:cNvPr name="TextBox 16" id="16"/>
          <p:cNvSpPr txBox="true"/>
          <p:nvPr/>
        </p:nvSpPr>
        <p:spPr>
          <a:xfrm rot="0">
            <a:off x="1598161" y="5433618"/>
            <a:ext cx="3406886" cy="2886134"/>
          </a:xfrm>
          <a:prstGeom prst="rect">
            <a:avLst/>
          </a:prstGeom>
        </p:spPr>
        <p:txBody>
          <a:bodyPr anchor="t" rtlCol="false" tIns="0" lIns="0" bIns="0" rIns="0">
            <a:spAutoFit/>
          </a:bodyPr>
          <a:lstStyle/>
          <a:p>
            <a:pPr algn="l">
              <a:lnSpc>
                <a:spcPts val="3755"/>
              </a:lnSpc>
              <a:spcBef>
                <a:spcPct val="0"/>
              </a:spcBef>
            </a:pPr>
            <a:r>
              <a:rPr lang="en-US" sz="3182" spc="-140">
                <a:solidFill>
                  <a:srgbClr val="2DB189"/>
                </a:solidFill>
                <a:latin typeface="IreneFlorentina"/>
                <a:ea typeface="IreneFlorentina"/>
                <a:cs typeface="IreneFlorentina"/>
                <a:sym typeface="IreneFlorentina"/>
              </a:rPr>
              <a:t>Pause for a moment to think if what you're going to say is kind or helpful.</a:t>
            </a:r>
          </a:p>
        </p:txBody>
      </p:sp>
      <p:sp>
        <p:nvSpPr>
          <p:cNvPr name="TextBox 17" id="17"/>
          <p:cNvSpPr txBox="true"/>
          <p:nvPr/>
        </p:nvSpPr>
        <p:spPr>
          <a:xfrm rot="0">
            <a:off x="7219181" y="5670790"/>
            <a:ext cx="3892437" cy="2712720"/>
          </a:xfrm>
          <a:prstGeom prst="rect">
            <a:avLst/>
          </a:prstGeom>
        </p:spPr>
        <p:txBody>
          <a:bodyPr anchor="t" rtlCol="false" tIns="0" lIns="0" bIns="0" rIns="0">
            <a:spAutoFit/>
          </a:bodyPr>
          <a:lstStyle/>
          <a:p>
            <a:pPr algn="l">
              <a:lnSpc>
                <a:spcPts val="3540"/>
              </a:lnSpc>
              <a:spcBef>
                <a:spcPct val="0"/>
              </a:spcBef>
            </a:pPr>
            <a:r>
              <a:rPr lang="en-US" sz="3000" spc="-131">
                <a:solidFill>
                  <a:srgbClr val="EFA54F"/>
                </a:solidFill>
                <a:latin typeface="IreneFlorentina"/>
                <a:ea typeface="IreneFlorentina"/>
                <a:cs typeface="IreneFlorentina"/>
                <a:sym typeface="IreneFlorentina"/>
              </a:rPr>
              <a:t>Ask your teacher or parent how you can learn more about something you’re curious about</a:t>
            </a:r>
          </a:p>
        </p:txBody>
      </p:sp>
      <p:sp>
        <p:nvSpPr>
          <p:cNvPr name="TextBox 18" id="18"/>
          <p:cNvSpPr txBox="true"/>
          <p:nvPr/>
        </p:nvSpPr>
        <p:spPr>
          <a:xfrm rot="0">
            <a:off x="13282429" y="5670790"/>
            <a:ext cx="3672781" cy="2712720"/>
          </a:xfrm>
          <a:prstGeom prst="rect">
            <a:avLst/>
          </a:prstGeom>
        </p:spPr>
        <p:txBody>
          <a:bodyPr anchor="t" rtlCol="false" tIns="0" lIns="0" bIns="0" rIns="0">
            <a:spAutoFit/>
          </a:bodyPr>
          <a:lstStyle/>
          <a:p>
            <a:pPr algn="l">
              <a:lnSpc>
                <a:spcPts val="3540"/>
              </a:lnSpc>
              <a:spcBef>
                <a:spcPct val="0"/>
              </a:spcBef>
            </a:pPr>
            <a:r>
              <a:rPr lang="en-US" sz="3000" spc="-131">
                <a:solidFill>
                  <a:srgbClr val="F9705A"/>
                </a:solidFill>
                <a:latin typeface="IreneFlorentina"/>
                <a:ea typeface="IreneFlorentina"/>
                <a:cs typeface="IreneFlorentina"/>
                <a:sym typeface="IreneFlorentina"/>
              </a:rPr>
              <a:t>If you make a mistake, say sorry and learn how to do better next time.</a:t>
            </a:r>
          </a:p>
        </p:txBody>
      </p:sp>
      <p:sp>
        <p:nvSpPr>
          <p:cNvPr name="Freeform 19" id="19"/>
          <p:cNvSpPr/>
          <p:nvPr/>
        </p:nvSpPr>
        <p:spPr>
          <a:xfrm flipH="false" flipV="false" rot="0">
            <a:off x="14120032" y="1323814"/>
            <a:ext cx="749180" cy="803410"/>
          </a:xfrm>
          <a:custGeom>
            <a:avLst/>
            <a:gdLst/>
            <a:ahLst/>
            <a:cxnLst/>
            <a:rect r="r" b="b" t="t" l="l"/>
            <a:pathLst>
              <a:path h="803410" w="749180">
                <a:moveTo>
                  <a:pt x="0" y="0"/>
                </a:moveTo>
                <a:lnTo>
                  <a:pt x="749180" y="0"/>
                </a:lnTo>
                <a:lnTo>
                  <a:pt x="749180" y="803409"/>
                </a:lnTo>
                <a:lnTo>
                  <a:pt x="0" y="8034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0" id="20"/>
          <p:cNvSpPr/>
          <p:nvPr/>
        </p:nvSpPr>
        <p:spPr>
          <a:xfrm flipH="false" flipV="false" rot="0">
            <a:off x="3075987" y="1323814"/>
            <a:ext cx="749180" cy="803410"/>
          </a:xfrm>
          <a:custGeom>
            <a:avLst/>
            <a:gdLst/>
            <a:ahLst/>
            <a:cxnLst/>
            <a:rect r="r" b="b" t="t" l="l"/>
            <a:pathLst>
              <a:path h="803410" w="749180">
                <a:moveTo>
                  <a:pt x="0" y="0"/>
                </a:moveTo>
                <a:lnTo>
                  <a:pt x="749180" y="0"/>
                </a:lnTo>
                <a:lnTo>
                  <a:pt x="749180" y="803409"/>
                </a:lnTo>
                <a:lnTo>
                  <a:pt x="0" y="8034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21" id="21"/>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22" id="22"/>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grpSp>
        <p:nvGrpSpPr>
          <p:cNvPr name="Group 3" id="3"/>
          <p:cNvGrpSpPr/>
          <p:nvPr/>
        </p:nvGrpSpPr>
        <p:grpSpPr>
          <a:xfrm rot="0">
            <a:off x="8905591" y="899142"/>
            <a:ext cx="8488716" cy="8488716"/>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5601" y="0"/>
                  </a:moveTo>
                  <a:lnTo>
                    <a:pt x="767199" y="0"/>
                  </a:lnTo>
                  <a:cubicBezTo>
                    <a:pt x="792384" y="0"/>
                    <a:pt x="812800" y="20416"/>
                    <a:pt x="812800" y="45601"/>
                  </a:cubicBezTo>
                  <a:lnTo>
                    <a:pt x="812800" y="767199"/>
                  </a:lnTo>
                  <a:cubicBezTo>
                    <a:pt x="812800" y="792384"/>
                    <a:pt x="792384" y="812800"/>
                    <a:pt x="767199" y="812800"/>
                  </a:cubicBezTo>
                  <a:lnTo>
                    <a:pt x="45601" y="812800"/>
                  </a:lnTo>
                  <a:cubicBezTo>
                    <a:pt x="20416" y="812800"/>
                    <a:pt x="0" y="792384"/>
                    <a:pt x="0" y="767199"/>
                  </a:cubicBezTo>
                  <a:lnTo>
                    <a:pt x="0" y="45601"/>
                  </a:lnTo>
                  <a:cubicBezTo>
                    <a:pt x="0" y="20416"/>
                    <a:pt x="20416" y="0"/>
                    <a:pt x="45601" y="0"/>
                  </a:cubicBezTo>
                  <a:close/>
                </a:path>
              </a:pathLst>
            </a:custGeom>
            <a:blipFill>
              <a:blip r:embed="rId4"/>
              <a:stretch>
                <a:fillRect l="-16666" t="0" r="-16666" b="0"/>
              </a:stretch>
            </a:blipFill>
          </p:spPr>
        </p:sp>
      </p:grpSp>
      <p:sp>
        <p:nvSpPr>
          <p:cNvPr name="TextBox 5" id="5"/>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6" id="6"/>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0">
            <a:off x="694292" y="3807827"/>
            <a:ext cx="7273469" cy="2671347"/>
          </a:xfrm>
          <a:custGeom>
            <a:avLst/>
            <a:gdLst/>
            <a:ahLst/>
            <a:cxnLst/>
            <a:rect r="r" b="b" t="t" l="l"/>
            <a:pathLst>
              <a:path h="2671347" w="7273469">
                <a:moveTo>
                  <a:pt x="0" y="0"/>
                </a:moveTo>
                <a:lnTo>
                  <a:pt x="7273468" y="0"/>
                </a:lnTo>
                <a:lnTo>
                  <a:pt x="7273468" y="2671346"/>
                </a:lnTo>
                <a:lnTo>
                  <a:pt x="0" y="267134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8" id="8"/>
          <p:cNvSpPr txBox="true"/>
          <p:nvPr/>
        </p:nvSpPr>
        <p:spPr>
          <a:xfrm rot="0">
            <a:off x="1223819" y="4032250"/>
            <a:ext cx="6704858" cy="2117725"/>
          </a:xfrm>
          <a:prstGeom prst="rect">
            <a:avLst/>
          </a:prstGeom>
        </p:spPr>
        <p:txBody>
          <a:bodyPr anchor="t" rtlCol="false" tIns="0" lIns="0" bIns="0" rIns="0">
            <a:spAutoFit/>
          </a:bodyPr>
          <a:lstStyle/>
          <a:p>
            <a:pPr algn="l">
              <a:lnSpc>
                <a:spcPts val="5599"/>
              </a:lnSpc>
            </a:pPr>
            <a:r>
              <a:rPr lang="en-US" sz="3999">
                <a:solidFill>
                  <a:srgbClr val="FFFFFF"/>
                </a:solidFill>
                <a:latin typeface="IreneFlorentina"/>
                <a:ea typeface="IreneFlorentina"/>
                <a:cs typeface="IreneFlorentina"/>
                <a:sym typeface="IreneFlorentina"/>
              </a:rPr>
              <a:t>How long can you go without food before feeling hungry?</a:t>
            </a:r>
          </a:p>
        </p:txBody>
      </p:sp>
    </p:spTree>
  </p:cSld>
  <p:clrMapOvr>
    <a:masterClrMapping/>
  </p:clrMapOvr>
</p:sld>
</file>

<file path=ppt/slides/slide5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301" r="0" b="-18364"/>
            </a:stretch>
          </a:blipFill>
        </p:spPr>
      </p:sp>
      <p:sp>
        <p:nvSpPr>
          <p:cNvPr name="Freeform 3" id="3"/>
          <p:cNvSpPr/>
          <p:nvPr/>
        </p:nvSpPr>
        <p:spPr>
          <a:xfrm flipH="false" flipV="false" rot="0">
            <a:off x="1374577" y="1150658"/>
            <a:ext cx="15538847" cy="7317384"/>
          </a:xfrm>
          <a:custGeom>
            <a:avLst/>
            <a:gdLst/>
            <a:ahLst/>
            <a:cxnLst/>
            <a:rect r="r" b="b" t="t" l="l"/>
            <a:pathLst>
              <a:path h="7317384" w="15538847">
                <a:moveTo>
                  <a:pt x="0" y="0"/>
                </a:moveTo>
                <a:lnTo>
                  <a:pt x="15538846" y="0"/>
                </a:lnTo>
                <a:lnTo>
                  <a:pt x="15538846" y="7317384"/>
                </a:lnTo>
                <a:lnTo>
                  <a:pt x="0" y="731738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1028700" y="2690931"/>
            <a:ext cx="15300897" cy="3411629"/>
          </a:xfrm>
          <a:prstGeom prst="rect">
            <a:avLst/>
          </a:prstGeom>
        </p:spPr>
        <p:txBody>
          <a:bodyPr anchor="t" rtlCol="false" tIns="0" lIns="0" bIns="0" rIns="0">
            <a:spAutoFit/>
          </a:bodyPr>
          <a:lstStyle/>
          <a:p>
            <a:pPr algn="ctr">
              <a:lnSpc>
                <a:spcPts val="12803"/>
              </a:lnSpc>
            </a:pPr>
            <a:r>
              <a:rPr lang="en-US" sz="12430">
                <a:solidFill>
                  <a:srgbClr val="FFF5DE"/>
                </a:solidFill>
                <a:latin typeface="IreneFlorentina"/>
                <a:ea typeface="IreneFlorentina"/>
                <a:cs typeface="IreneFlorentina"/>
                <a:sym typeface="IreneFlorentina"/>
              </a:rPr>
              <a:t>What did you learn today?</a:t>
            </a:r>
          </a:p>
        </p:txBody>
      </p:sp>
      <p:sp>
        <p:nvSpPr>
          <p:cNvPr name="Freeform 5" id="5"/>
          <p:cNvSpPr/>
          <p:nvPr/>
        </p:nvSpPr>
        <p:spPr>
          <a:xfrm flipH="false" flipV="false" rot="0">
            <a:off x="13010949" y="4707886"/>
            <a:ext cx="5460497" cy="9100828"/>
          </a:xfrm>
          <a:custGeom>
            <a:avLst/>
            <a:gdLst/>
            <a:ahLst/>
            <a:cxnLst/>
            <a:rect r="r" b="b" t="t" l="l"/>
            <a:pathLst>
              <a:path h="9100828" w="5460497">
                <a:moveTo>
                  <a:pt x="0" y="0"/>
                </a:moveTo>
                <a:lnTo>
                  <a:pt x="5460497" y="0"/>
                </a:lnTo>
                <a:lnTo>
                  <a:pt x="5460497" y="9100828"/>
                </a:lnTo>
                <a:lnTo>
                  <a:pt x="0" y="910082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7" id="7"/>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5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4" r="0" b="-18662"/>
            </a:stretch>
          </a:blipFill>
        </p:spPr>
      </p:sp>
      <p:sp>
        <p:nvSpPr>
          <p:cNvPr name="Freeform 3" id="3"/>
          <p:cNvSpPr/>
          <p:nvPr/>
        </p:nvSpPr>
        <p:spPr>
          <a:xfrm flipH="false" flipV="false" rot="0">
            <a:off x="5865740" y="2117160"/>
            <a:ext cx="6556520" cy="6482759"/>
          </a:xfrm>
          <a:custGeom>
            <a:avLst/>
            <a:gdLst/>
            <a:ahLst/>
            <a:cxnLst/>
            <a:rect r="r" b="b" t="t" l="l"/>
            <a:pathLst>
              <a:path h="6482759" w="6556520">
                <a:moveTo>
                  <a:pt x="0" y="0"/>
                </a:moveTo>
                <a:lnTo>
                  <a:pt x="6556520" y="0"/>
                </a:lnTo>
                <a:lnTo>
                  <a:pt x="6556520" y="6482759"/>
                </a:lnTo>
                <a:lnTo>
                  <a:pt x="0" y="648275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8719271" y="4948029"/>
            <a:ext cx="849457" cy="660453"/>
          </a:xfrm>
          <a:custGeom>
            <a:avLst/>
            <a:gdLst/>
            <a:ahLst/>
            <a:cxnLst/>
            <a:rect r="r" b="b" t="t" l="l"/>
            <a:pathLst>
              <a:path h="660453" w="849457">
                <a:moveTo>
                  <a:pt x="0" y="0"/>
                </a:moveTo>
                <a:lnTo>
                  <a:pt x="849458" y="0"/>
                </a:lnTo>
                <a:lnTo>
                  <a:pt x="849458" y="660453"/>
                </a:lnTo>
                <a:lnTo>
                  <a:pt x="0" y="66045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846906" y="8599919"/>
            <a:ext cx="1150521" cy="1316762"/>
          </a:xfrm>
          <a:custGeom>
            <a:avLst/>
            <a:gdLst/>
            <a:ahLst/>
            <a:cxnLst/>
            <a:rect r="r" b="b" t="t" l="l"/>
            <a:pathLst>
              <a:path h="1316762" w="1150521">
                <a:moveTo>
                  <a:pt x="0" y="0"/>
                </a:moveTo>
                <a:lnTo>
                  <a:pt x="1150520" y="0"/>
                </a:lnTo>
                <a:lnTo>
                  <a:pt x="1150520" y="1316762"/>
                </a:lnTo>
                <a:lnTo>
                  <a:pt x="0" y="1316762"/>
                </a:lnTo>
                <a:lnTo>
                  <a:pt x="0" y="0"/>
                </a:lnTo>
                <a:close/>
              </a:path>
            </a:pathLst>
          </a:custGeom>
          <a:blipFill>
            <a:blip r:embed="rId7"/>
            <a:stretch>
              <a:fillRect l="0" t="0" r="0" b="0"/>
            </a:stretch>
          </a:blipFill>
          <a:ln w="9525" cap="sq">
            <a:solidFill>
              <a:srgbClr val="FFFFFF"/>
            </a:solidFill>
            <a:prstDash val="solid"/>
            <a:miter/>
          </a:ln>
        </p:spPr>
      </p:sp>
      <p:sp>
        <p:nvSpPr>
          <p:cNvPr name="TextBox 6" id="6"/>
          <p:cNvSpPr txBox="true"/>
          <p:nvPr/>
        </p:nvSpPr>
        <p:spPr>
          <a:xfrm rot="0">
            <a:off x="3917164" y="416100"/>
            <a:ext cx="10453673" cy="4558919"/>
          </a:xfrm>
          <a:prstGeom prst="rect">
            <a:avLst/>
          </a:prstGeom>
        </p:spPr>
        <p:txBody>
          <a:bodyPr anchor="t" rtlCol="false" tIns="0" lIns="0" bIns="0" rIns="0">
            <a:spAutoFit/>
          </a:bodyPr>
          <a:lstStyle/>
          <a:p>
            <a:pPr algn="ctr">
              <a:lnSpc>
                <a:spcPts val="9484"/>
              </a:lnSpc>
            </a:pPr>
            <a:r>
              <a:rPr lang="en-US" b="true" sz="6774">
                <a:solidFill>
                  <a:srgbClr val="FFFFFF"/>
                </a:solidFill>
                <a:latin typeface="Proxima Nova Bold"/>
                <a:ea typeface="Proxima Nova Bold"/>
                <a:cs typeface="Proxima Nova Bold"/>
                <a:sym typeface="Proxima Nova Bold"/>
              </a:rPr>
              <a:t>LITTLE ACTS OF LOVE FOR LENT</a:t>
            </a:r>
          </a:p>
        </p:txBody>
      </p:sp>
      <p:sp>
        <p:nvSpPr>
          <p:cNvPr name="TextBox 7" id="7"/>
          <p:cNvSpPr txBox="true"/>
          <p:nvPr/>
        </p:nvSpPr>
        <p:spPr>
          <a:xfrm rot="0">
            <a:off x="5888283" y="8683307"/>
            <a:ext cx="6511433" cy="1035687"/>
          </a:xfrm>
          <a:prstGeom prst="rect">
            <a:avLst/>
          </a:prstGeom>
        </p:spPr>
        <p:txBody>
          <a:bodyPr anchor="t" rtlCol="false" tIns="0" lIns="0" bIns="0" rIns="0">
            <a:spAutoFit/>
          </a:bodyPr>
          <a:lstStyle/>
          <a:p>
            <a:pPr algn="ctr">
              <a:lnSpc>
                <a:spcPts val="8539"/>
              </a:lnSpc>
              <a:spcBef>
                <a:spcPct val="0"/>
              </a:spcBef>
            </a:pPr>
            <a:r>
              <a:rPr lang="en-US" b="true" sz="6099">
                <a:solidFill>
                  <a:srgbClr val="FFFFFF"/>
                </a:solidFill>
                <a:latin typeface="Proxima Nova Bold"/>
                <a:ea typeface="Proxima Nova Bold"/>
                <a:cs typeface="Proxima Nova Bold"/>
                <a:sym typeface="Proxima Nova Bold"/>
              </a:rPr>
              <a:t>CHARITY</a:t>
            </a:r>
          </a:p>
        </p:txBody>
      </p:sp>
    </p:spTree>
  </p:cSld>
  <p:clrMapOvr>
    <a:masterClrMapping/>
  </p:clrMapOvr>
</p:sld>
</file>

<file path=ppt/slides/slide52.xml><?xml version="1.0" encoding="utf-8"?>
<p:sld xmlns:p="http://schemas.openxmlformats.org/presentationml/2006/main" xmlns:a="http://schemas.openxmlformats.org/drawingml/2006/main" xmlns:r="http://schemas.openxmlformats.org/officeDocument/2006/relationships">
  <p:cSld>
    <p:bg>
      <p:bgPr>
        <a:solidFill>
          <a:srgbClr val="FFEA63"/>
        </a:solidFill>
      </p:bgPr>
    </p:bg>
    <p:spTree>
      <p:nvGrpSpPr>
        <p:cNvPr id="1" name=""/>
        <p:cNvGrpSpPr/>
        <p:nvPr/>
      </p:nvGrpSpPr>
      <p:grpSpPr>
        <a:xfrm>
          <a:off x="0" y="0"/>
          <a:ext cx="0" cy="0"/>
          <a:chOff x="0" y="0"/>
          <a:chExt cx="0" cy="0"/>
        </a:xfrm>
      </p:grpSpPr>
      <p:sp>
        <p:nvSpPr>
          <p:cNvPr name="Freeform 2" id="2"/>
          <p:cNvSpPr/>
          <p:nvPr/>
        </p:nvSpPr>
        <p:spPr>
          <a:xfrm flipH="true" flipV="false" rot="0">
            <a:off x="11508972" y="3476706"/>
            <a:ext cx="5542627" cy="8587169"/>
          </a:xfrm>
          <a:custGeom>
            <a:avLst/>
            <a:gdLst/>
            <a:ahLst/>
            <a:cxnLst/>
            <a:rect r="r" b="b" t="t" l="l"/>
            <a:pathLst>
              <a:path h="8587169" w="5542627">
                <a:moveTo>
                  <a:pt x="5542627" y="0"/>
                </a:moveTo>
                <a:lnTo>
                  <a:pt x="0" y="0"/>
                </a:lnTo>
                <a:lnTo>
                  <a:pt x="0" y="8587170"/>
                </a:lnTo>
                <a:lnTo>
                  <a:pt x="5542627" y="8587170"/>
                </a:lnTo>
                <a:lnTo>
                  <a:pt x="5542627" y="0"/>
                </a:lnTo>
                <a:close/>
              </a:path>
            </a:pathLst>
          </a:custGeom>
          <a:blipFill>
            <a:blip r:embed="rId3">
              <a:extLst>
                <a:ext uri="{96DAC541-7B7A-43D3-8B79-37D633B846F1}">
                  <asvg:svgBlip xmlns:asvg="http://schemas.microsoft.com/office/drawing/2016/SVG/main" r:embed="rId4"/>
                </a:ext>
              </a:extLst>
            </a:blip>
            <a:stretch>
              <a:fillRect l="0" t="0" r="0" b="0"/>
            </a:stretch>
          </a:blipFill>
        </p:spPr>
      </p:sp>
      <p:pic>
        <p:nvPicPr>
          <p:cNvPr name="Picture 3" id="3"/>
          <p:cNvPicPr>
            <a:picLocks noChangeAspect="true"/>
          </p:cNvPicPr>
          <p:nvPr/>
        </p:nvPicPr>
        <p:blipFill>
          <a:blip r:embed="rId5"/>
          <a:srcRect l="0" t="0" r="0" b="0"/>
          <a:stretch>
            <a:fillRect/>
          </a:stretch>
        </p:blipFill>
        <p:spPr>
          <a:xfrm flipH="false" flipV="false" rot="-9872428">
            <a:off x="11618287" y="4738661"/>
            <a:ext cx="768317" cy="924490"/>
          </a:xfrm>
          <a:prstGeom prst="rect">
            <a:avLst/>
          </a:prstGeom>
        </p:spPr>
      </p:pic>
      <p:pic>
        <p:nvPicPr>
          <p:cNvPr name="Picture 4" id="4"/>
          <p:cNvPicPr>
            <a:picLocks noChangeAspect="true"/>
          </p:cNvPicPr>
          <p:nvPr/>
        </p:nvPicPr>
        <p:blipFill>
          <a:blip r:embed="rId6"/>
          <a:srcRect l="0" t="0" r="0" b="0"/>
          <a:stretch>
            <a:fillRect/>
          </a:stretch>
        </p:blipFill>
        <p:spPr>
          <a:xfrm flipH="true" flipV="false" rot="2804242">
            <a:off x="15182895" y="3385195"/>
            <a:ext cx="1050555" cy="1050555"/>
          </a:xfrm>
          <a:prstGeom prst="rect">
            <a:avLst/>
          </a:prstGeom>
        </p:spPr>
      </p:pic>
      <p:sp>
        <p:nvSpPr>
          <p:cNvPr name="Freeform 5" id="5"/>
          <p:cNvSpPr/>
          <p:nvPr/>
        </p:nvSpPr>
        <p:spPr>
          <a:xfrm flipH="false" flipV="false" rot="0">
            <a:off x="458254" y="2344599"/>
            <a:ext cx="10056292" cy="6913701"/>
          </a:xfrm>
          <a:custGeom>
            <a:avLst/>
            <a:gdLst/>
            <a:ahLst/>
            <a:cxnLst/>
            <a:rect r="r" b="b" t="t" l="l"/>
            <a:pathLst>
              <a:path h="6913701" w="10056292">
                <a:moveTo>
                  <a:pt x="0" y="0"/>
                </a:moveTo>
                <a:lnTo>
                  <a:pt x="10056292" y="0"/>
                </a:lnTo>
                <a:lnTo>
                  <a:pt x="10056292" y="6913701"/>
                </a:lnTo>
                <a:lnTo>
                  <a:pt x="0" y="691370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6" id="6"/>
          <p:cNvSpPr txBox="true"/>
          <p:nvPr/>
        </p:nvSpPr>
        <p:spPr>
          <a:xfrm rot="0">
            <a:off x="1232871" y="3970995"/>
            <a:ext cx="8842988" cy="681990"/>
          </a:xfrm>
          <a:prstGeom prst="rect">
            <a:avLst/>
          </a:prstGeom>
        </p:spPr>
        <p:txBody>
          <a:bodyPr anchor="t" rtlCol="false" tIns="0" lIns="0" bIns="0" rIns="0">
            <a:spAutoFit/>
          </a:bodyPr>
          <a:lstStyle/>
          <a:p>
            <a:pPr algn="ctr">
              <a:lnSpc>
                <a:spcPts val="5279"/>
              </a:lnSpc>
            </a:pPr>
            <a:r>
              <a:rPr lang="en-US" sz="3999" spc="-163">
                <a:solidFill>
                  <a:srgbClr val="FFFFFF"/>
                </a:solidFill>
                <a:latin typeface="IreneFlorentina"/>
                <a:ea typeface="IreneFlorentina"/>
                <a:cs typeface="IreneFlorentina"/>
                <a:sym typeface="IreneFlorentina"/>
              </a:rPr>
              <a:t>Kindness Chain</a:t>
            </a:r>
          </a:p>
        </p:txBody>
      </p:sp>
      <p:sp>
        <p:nvSpPr>
          <p:cNvPr name="TextBox 7" id="7"/>
          <p:cNvSpPr txBox="true"/>
          <p:nvPr/>
        </p:nvSpPr>
        <p:spPr>
          <a:xfrm rot="0">
            <a:off x="1589036" y="5134231"/>
            <a:ext cx="7794729" cy="1776079"/>
          </a:xfrm>
          <a:prstGeom prst="rect">
            <a:avLst/>
          </a:prstGeom>
        </p:spPr>
        <p:txBody>
          <a:bodyPr anchor="t" rtlCol="false" tIns="0" lIns="0" bIns="0" rIns="0">
            <a:spAutoFit/>
          </a:bodyPr>
          <a:lstStyle/>
          <a:p>
            <a:pPr algn="ctr">
              <a:lnSpc>
                <a:spcPts val="4654"/>
              </a:lnSpc>
            </a:pPr>
            <a:r>
              <a:rPr lang="en-US" sz="3525" spc="-144">
                <a:solidFill>
                  <a:srgbClr val="FFFFFF"/>
                </a:solidFill>
                <a:latin typeface="IreneFlorentina"/>
                <a:ea typeface="IreneFlorentina"/>
                <a:cs typeface="IreneFlorentina"/>
                <a:sym typeface="IreneFlorentina"/>
              </a:rPr>
              <a:t>What are some small acts of love you have done this week?</a:t>
            </a:r>
          </a:p>
        </p:txBody>
      </p:sp>
      <p:sp>
        <p:nvSpPr>
          <p:cNvPr name="Freeform 8" id="8"/>
          <p:cNvSpPr/>
          <p:nvPr/>
        </p:nvSpPr>
        <p:spPr>
          <a:xfrm flipH="false" flipV="false" rot="0">
            <a:off x="0" y="-288665"/>
            <a:ext cx="7315200" cy="2267712"/>
          </a:xfrm>
          <a:custGeom>
            <a:avLst/>
            <a:gdLst/>
            <a:ahLst/>
            <a:cxnLst/>
            <a:rect r="r" b="b" t="t" l="l"/>
            <a:pathLst>
              <a:path h="2267712" w="7315200">
                <a:moveTo>
                  <a:pt x="0" y="0"/>
                </a:moveTo>
                <a:lnTo>
                  <a:pt x="7315200" y="0"/>
                </a:lnTo>
                <a:lnTo>
                  <a:pt x="7315200" y="2267712"/>
                </a:lnTo>
                <a:lnTo>
                  <a:pt x="0" y="226771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9" id="9"/>
          <p:cNvSpPr/>
          <p:nvPr/>
        </p:nvSpPr>
        <p:spPr>
          <a:xfrm flipH="false" flipV="false" rot="0">
            <a:off x="5486400" y="-264030"/>
            <a:ext cx="7315200" cy="2267712"/>
          </a:xfrm>
          <a:custGeom>
            <a:avLst/>
            <a:gdLst/>
            <a:ahLst/>
            <a:cxnLst/>
            <a:rect r="r" b="b" t="t" l="l"/>
            <a:pathLst>
              <a:path h="2267712" w="7315200">
                <a:moveTo>
                  <a:pt x="0" y="0"/>
                </a:moveTo>
                <a:lnTo>
                  <a:pt x="7315200" y="0"/>
                </a:lnTo>
                <a:lnTo>
                  <a:pt x="7315200" y="2267712"/>
                </a:lnTo>
                <a:lnTo>
                  <a:pt x="0" y="226771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10788316" y="-288665"/>
            <a:ext cx="7315200" cy="2267712"/>
          </a:xfrm>
          <a:custGeom>
            <a:avLst/>
            <a:gdLst/>
            <a:ahLst/>
            <a:cxnLst/>
            <a:rect r="r" b="b" t="t" l="l"/>
            <a:pathLst>
              <a:path h="2267712" w="7315200">
                <a:moveTo>
                  <a:pt x="0" y="0"/>
                </a:moveTo>
                <a:lnTo>
                  <a:pt x="7315200" y="0"/>
                </a:lnTo>
                <a:lnTo>
                  <a:pt x="7315200" y="2267712"/>
                </a:lnTo>
                <a:lnTo>
                  <a:pt x="0" y="226771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1" id="11"/>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12" id="12"/>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Tree>
  </p:cSld>
  <p:clrMapOvr>
    <a:masterClrMapping/>
  </p:clrMapOvr>
</p:sld>
</file>

<file path=ppt/slides/slide5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603" r="0" b="-18063"/>
            </a:stretch>
          </a:blipFill>
        </p:spPr>
      </p:sp>
      <p:sp>
        <p:nvSpPr>
          <p:cNvPr name="Freeform 3" id="3"/>
          <p:cNvSpPr/>
          <p:nvPr/>
        </p:nvSpPr>
        <p:spPr>
          <a:xfrm flipH="false" flipV="false" rot="0">
            <a:off x="8609156" y="4299128"/>
            <a:ext cx="8650144" cy="3176962"/>
          </a:xfrm>
          <a:custGeom>
            <a:avLst/>
            <a:gdLst/>
            <a:ahLst/>
            <a:cxnLst/>
            <a:rect r="r" b="b" t="t" l="l"/>
            <a:pathLst>
              <a:path h="3176962" w="8650144">
                <a:moveTo>
                  <a:pt x="0" y="0"/>
                </a:moveTo>
                <a:lnTo>
                  <a:pt x="8650144" y="0"/>
                </a:lnTo>
                <a:lnTo>
                  <a:pt x="8650144" y="3176962"/>
                </a:lnTo>
                <a:lnTo>
                  <a:pt x="0" y="317696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9389051" y="2322337"/>
            <a:ext cx="6894092" cy="1594358"/>
          </a:xfrm>
          <a:prstGeom prst="rect">
            <a:avLst/>
          </a:prstGeom>
        </p:spPr>
        <p:txBody>
          <a:bodyPr anchor="t" rtlCol="false" tIns="0" lIns="0" bIns="0" rIns="0">
            <a:spAutoFit/>
          </a:bodyPr>
          <a:lstStyle/>
          <a:p>
            <a:pPr algn="ctr">
              <a:lnSpc>
                <a:spcPts val="6135"/>
              </a:lnSpc>
            </a:pPr>
            <a:r>
              <a:rPr lang="en-US" sz="5199" spc="-228">
                <a:solidFill>
                  <a:srgbClr val="0098D9"/>
                </a:solidFill>
                <a:latin typeface="IreneFlorentina"/>
                <a:ea typeface="IreneFlorentina"/>
                <a:cs typeface="IreneFlorentina"/>
                <a:sym typeface="IreneFlorentina"/>
              </a:rPr>
              <a:t>What is Charity</a:t>
            </a:r>
          </a:p>
          <a:p>
            <a:pPr algn="ctr">
              <a:lnSpc>
                <a:spcPts val="6135"/>
              </a:lnSpc>
              <a:spcBef>
                <a:spcPct val="0"/>
              </a:spcBef>
            </a:pPr>
            <a:r>
              <a:rPr lang="en-US" sz="5199" spc="-228">
                <a:solidFill>
                  <a:srgbClr val="0098D9"/>
                </a:solidFill>
                <a:latin typeface="IreneFlorentina"/>
                <a:ea typeface="IreneFlorentina"/>
                <a:cs typeface="IreneFlorentina"/>
                <a:sym typeface="IreneFlorentina"/>
              </a:rPr>
              <a:t>(God’s Love)?</a:t>
            </a:r>
          </a:p>
        </p:txBody>
      </p:sp>
      <p:sp>
        <p:nvSpPr>
          <p:cNvPr name="TextBox 5" id="5"/>
          <p:cNvSpPr txBox="true"/>
          <p:nvPr/>
        </p:nvSpPr>
        <p:spPr>
          <a:xfrm rot="0">
            <a:off x="9059211" y="5038237"/>
            <a:ext cx="7553772" cy="2314575"/>
          </a:xfrm>
          <a:prstGeom prst="rect">
            <a:avLst/>
          </a:prstGeom>
        </p:spPr>
        <p:txBody>
          <a:bodyPr anchor="t" rtlCol="false" tIns="0" lIns="0" bIns="0" rIns="0">
            <a:spAutoFit/>
          </a:bodyPr>
          <a:lstStyle/>
          <a:p>
            <a:pPr algn="ctr">
              <a:lnSpc>
                <a:spcPts val="4560"/>
              </a:lnSpc>
            </a:pPr>
            <a:r>
              <a:rPr lang="en-US" sz="3800" spc="87">
                <a:solidFill>
                  <a:srgbClr val="FFFFFF"/>
                </a:solidFill>
                <a:latin typeface="IreneFlorentina"/>
                <a:ea typeface="IreneFlorentina"/>
                <a:cs typeface="IreneFlorentina"/>
                <a:sym typeface="IreneFlorentina"/>
              </a:rPr>
              <a:t>Charity means loving God and others by being kind and helping them.</a:t>
            </a:r>
          </a:p>
          <a:p>
            <a:pPr algn="ctr">
              <a:lnSpc>
                <a:spcPts val="4560"/>
              </a:lnSpc>
              <a:spcBef>
                <a:spcPct val="0"/>
              </a:spcBef>
            </a:pPr>
          </a:p>
        </p:txBody>
      </p:sp>
      <p:grpSp>
        <p:nvGrpSpPr>
          <p:cNvPr name="Group 6" id="6"/>
          <p:cNvGrpSpPr/>
          <p:nvPr/>
        </p:nvGrpSpPr>
        <p:grpSpPr>
          <a:xfrm rot="-814291">
            <a:off x="1636990" y="2316454"/>
            <a:ext cx="5884686" cy="5884686"/>
            <a:chOff x="0" y="0"/>
            <a:chExt cx="1624559" cy="1624559"/>
          </a:xfrm>
        </p:grpSpPr>
        <p:sp>
          <p:nvSpPr>
            <p:cNvPr name="Freeform 7" id="7"/>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009DDE"/>
            </a:solidFill>
          </p:spPr>
        </p:sp>
      </p:grpSp>
      <p:grpSp>
        <p:nvGrpSpPr>
          <p:cNvPr name="Group 8" id="8"/>
          <p:cNvGrpSpPr/>
          <p:nvPr/>
        </p:nvGrpSpPr>
        <p:grpSpPr>
          <a:xfrm rot="0">
            <a:off x="1636990" y="2073863"/>
            <a:ext cx="5884686" cy="5884686"/>
            <a:chOff x="0" y="0"/>
            <a:chExt cx="1624559" cy="1624559"/>
          </a:xfrm>
        </p:grpSpPr>
        <p:sp>
          <p:nvSpPr>
            <p:cNvPr name="Freeform 9" id="9"/>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grpSp>
        <p:nvGrpSpPr>
          <p:cNvPr name="Group 10" id="10"/>
          <p:cNvGrpSpPr/>
          <p:nvPr/>
        </p:nvGrpSpPr>
        <p:grpSpPr>
          <a:xfrm rot="0">
            <a:off x="2057466" y="2483417"/>
            <a:ext cx="4736075" cy="4992673"/>
            <a:chOff x="0" y="0"/>
            <a:chExt cx="812800" cy="856837"/>
          </a:xfrm>
        </p:grpSpPr>
        <p:sp>
          <p:nvSpPr>
            <p:cNvPr name="Freeform 11" id="11"/>
            <p:cNvSpPr/>
            <p:nvPr/>
          </p:nvSpPr>
          <p:spPr>
            <a:xfrm flipH="false" flipV="false" rot="0">
              <a:off x="0" y="0"/>
              <a:ext cx="812800" cy="856837"/>
            </a:xfrm>
            <a:custGeom>
              <a:avLst/>
              <a:gdLst/>
              <a:ahLst/>
              <a:cxnLst/>
              <a:rect r="r" b="b" t="t" l="l"/>
              <a:pathLst>
                <a:path h="856837" w="812800">
                  <a:moveTo>
                    <a:pt x="0" y="0"/>
                  </a:moveTo>
                  <a:lnTo>
                    <a:pt x="812800" y="0"/>
                  </a:lnTo>
                  <a:lnTo>
                    <a:pt x="812800" y="856837"/>
                  </a:lnTo>
                  <a:lnTo>
                    <a:pt x="0" y="856837"/>
                  </a:lnTo>
                  <a:close/>
                </a:path>
              </a:pathLst>
            </a:custGeom>
            <a:blipFill>
              <a:blip r:embed="rId6"/>
              <a:stretch>
                <a:fillRect l="-29261" t="0" r="-29261" b="0"/>
              </a:stretch>
            </a:blipFill>
          </p:spPr>
        </p:sp>
      </p:grpSp>
      <p:sp>
        <p:nvSpPr>
          <p:cNvPr name="Freeform 12" id="12"/>
          <p:cNvSpPr/>
          <p:nvPr/>
        </p:nvSpPr>
        <p:spPr>
          <a:xfrm flipH="false" flipV="false" rot="-292193">
            <a:off x="3487158" y="1864832"/>
            <a:ext cx="2184351" cy="731758"/>
          </a:xfrm>
          <a:custGeom>
            <a:avLst/>
            <a:gdLst/>
            <a:ahLst/>
            <a:cxnLst/>
            <a:rect r="r" b="b" t="t" l="l"/>
            <a:pathLst>
              <a:path h="731758" w="2184351">
                <a:moveTo>
                  <a:pt x="0" y="0"/>
                </a:moveTo>
                <a:lnTo>
                  <a:pt x="2184351" y="0"/>
                </a:lnTo>
                <a:lnTo>
                  <a:pt x="2184351" y="731757"/>
                </a:lnTo>
                <a:lnTo>
                  <a:pt x="0" y="731757"/>
                </a:lnTo>
                <a:lnTo>
                  <a:pt x="0" y="0"/>
                </a:lnTo>
                <a:close/>
              </a:path>
            </a:pathLst>
          </a:custGeom>
          <a:blipFill>
            <a:blip r:embed="rId7">
              <a:alphaModFix amt="73000"/>
              <a:extLst>
                <a:ext uri="{96DAC541-7B7A-43D3-8B79-37D633B846F1}">
                  <asvg:svgBlip xmlns:asvg="http://schemas.microsoft.com/office/drawing/2016/SVG/main" r:embed="rId8"/>
                </a:ext>
              </a:extLst>
            </a:blip>
            <a:stretch>
              <a:fillRect l="0" t="0" r="0" b="0"/>
            </a:stretch>
          </a:blipFill>
        </p:spPr>
      </p:sp>
      <p:sp>
        <p:nvSpPr>
          <p:cNvPr name="TextBox 13" id="13"/>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14" id="14"/>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5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301" r="0" b="-18364"/>
            </a:stretch>
          </a:blipFill>
        </p:spPr>
      </p:sp>
      <p:grpSp>
        <p:nvGrpSpPr>
          <p:cNvPr name="Group 3" id="3"/>
          <p:cNvGrpSpPr/>
          <p:nvPr/>
        </p:nvGrpSpPr>
        <p:grpSpPr>
          <a:xfrm rot="0">
            <a:off x="618975" y="2592093"/>
            <a:ext cx="5161187" cy="5161187"/>
            <a:chOff x="0" y="0"/>
            <a:chExt cx="1624559" cy="1624559"/>
          </a:xfrm>
        </p:grpSpPr>
        <p:sp>
          <p:nvSpPr>
            <p:cNvPr name="Freeform 4" id="4"/>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sp>
        <p:nvSpPr>
          <p:cNvPr name="Freeform 5" id="5"/>
          <p:cNvSpPr/>
          <p:nvPr/>
        </p:nvSpPr>
        <p:spPr>
          <a:xfrm flipH="false" flipV="false" rot="-292193">
            <a:off x="2243037" y="2254059"/>
            <a:ext cx="1965807" cy="658545"/>
          </a:xfrm>
          <a:custGeom>
            <a:avLst/>
            <a:gdLst/>
            <a:ahLst/>
            <a:cxnLst/>
            <a:rect r="r" b="b" t="t" l="l"/>
            <a:pathLst>
              <a:path h="658545" w="1965807">
                <a:moveTo>
                  <a:pt x="0" y="0"/>
                </a:moveTo>
                <a:lnTo>
                  <a:pt x="1965807" y="0"/>
                </a:lnTo>
                <a:lnTo>
                  <a:pt x="1965807" y="658545"/>
                </a:lnTo>
                <a:lnTo>
                  <a:pt x="0" y="658545"/>
                </a:lnTo>
                <a:lnTo>
                  <a:pt x="0" y="0"/>
                </a:lnTo>
                <a:close/>
              </a:path>
            </a:pathLst>
          </a:custGeom>
          <a:blipFill>
            <a:blip r:embed="rId4">
              <a:alphaModFix amt="73000"/>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267952" y="7867580"/>
            <a:ext cx="5863233" cy="922020"/>
          </a:xfrm>
          <a:prstGeom prst="rect">
            <a:avLst/>
          </a:prstGeom>
        </p:spPr>
        <p:txBody>
          <a:bodyPr anchor="t" rtlCol="false" tIns="0" lIns="0" bIns="0" rIns="0">
            <a:spAutoFit/>
          </a:bodyPr>
          <a:lstStyle/>
          <a:p>
            <a:pPr algn="ctr">
              <a:lnSpc>
                <a:spcPts val="3540"/>
              </a:lnSpc>
              <a:spcBef>
                <a:spcPct val="0"/>
              </a:spcBef>
            </a:pPr>
            <a:r>
              <a:rPr lang="en-US" sz="3000">
                <a:solidFill>
                  <a:srgbClr val="FFFFFF"/>
                </a:solidFill>
                <a:latin typeface="IreneFlorentina"/>
                <a:ea typeface="IreneFlorentina"/>
                <a:cs typeface="IreneFlorentina"/>
                <a:sym typeface="IreneFlorentina"/>
              </a:rPr>
              <a:t>Others were mean to this man.</a:t>
            </a:r>
          </a:p>
        </p:txBody>
      </p:sp>
      <p:grpSp>
        <p:nvGrpSpPr>
          <p:cNvPr name="Group 7" id="7"/>
          <p:cNvGrpSpPr/>
          <p:nvPr/>
        </p:nvGrpSpPr>
        <p:grpSpPr>
          <a:xfrm rot="0">
            <a:off x="884674" y="3061263"/>
            <a:ext cx="4682533" cy="4414292"/>
            <a:chOff x="0" y="0"/>
            <a:chExt cx="572705" cy="539897"/>
          </a:xfrm>
        </p:grpSpPr>
        <p:sp>
          <p:nvSpPr>
            <p:cNvPr name="Freeform 8" id="8"/>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9" id="9"/>
          <p:cNvGrpSpPr/>
          <p:nvPr/>
        </p:nvGrpSpPr>
        <p:grpSpPr>
          <a:xfrm rot="0">
            <a:off x="6693406" y="2592093"/>
            <a:ext cx="5161187" cy="5161187"/>
            <a:chOff x="0" y="0"/>
            <a:chExt cx="1624559" cy="1624559"/>
          </a:xfrm>
        </p:grpSpPr>
        <p:sp>
          <p:nvSpPr>
            <p:cNvPr name="Freeform 10" id="10"/>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sp>
        <p:nvSpPr>
          <p:cNvPr name="Freeform 11" id="11"/>
          <p:cNvSpPr/>
          <p:nvPr/>
        </p:nvSpPr>
        <p:spPr>
          <a:xfrm flipH="false" flipV="false" rot="-292193">
            <a:off x="8317468" y="2254059"/>
            <a:ext cx="1965807" cy="658545"/>
          </a:xfrm>
          <a:custGeom>
            <a:avLst/>
            <a:gdLst/>
            <a:ahLst/>
            <a:cxnLst/>
            <a:rect r="r" b="b" t="t" l="l"/>
            <a:pathLst>
              <a:path h="658545" w="1965807">
                <a:moveTo>
                  <a:pt x="0" y="0"/>
                </a:moveTo>
                <a:lnTo>
                  <a:pt x="1965807" y="0"/>
                </a:lnTo>
                <a:lnTo>
                  <a:pt x="1965807" y="658545"/>
                </a:lnTo>
                <a:lnTo>
                  <a:pt x="0" y="658545"/>
                </a:lnTo>
                <a:lnTo>
                  <a:pt x="0" y="0"/>
                </a:lnTo>
                <a:close/>
              </a:path>
            </a:pathLst>
          </a:custGeom>
          <a:blipFill>
            <a:blip r:embed="rId4">
              <a:alphaModFix amt="73000"/>
              <a:extLst>
                <a:ext uri="{96DAC541-7B7A-43D3-8B79-37D633B846F1}">
                  <asvg:svgBlip xmlns:asvg="http://schemas.microsoft.com/office/drawing/2016/SVG/main" r:embed="rId5"/>
                </a:ext>
              </a:extLst>
            </a:blip>
            <a:stretch>
              <a:fillRect l="0" t="0" r="0" b="0"/>
            </a:stretch>
          </a:blipFill>
        </p:spPr>
      </p:sp>
      <p:grpSp>
        <p:nvGrpSpPr>
          <p:cNvPr name="Group 12" id="12"/>
          <p:cNvGrpSpPr/>
          <p:nvPr/>
        </p:nvGrpSpPr>
        <p:grpSpPr>
          <a:xfrm rot="0">
            <a:off x="6959105" y="3061263"/>
            <a:ext cx="4682533" cy="4414292"/>
            <a:chOff x="0" y="0"/>
            <a:chExt cx="572705" cy="539897"/>
          </a:xfrm>
        </p:grpSpPr>
        <p:sp>
          <p:nvSpPr>
            <p:cNvPr name="Freeform 13" id="13"/>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14" id="14"/>
          <p:cNvGrpSpPr/>
          <p:nvPr/>
        </p:nvGrpSpPr>
        <p:grpSpPr>
          <a:xfrm rot="0">
            <a:off x="6959105" y="3061263"/>
            <a:ext cx="4682533" cy="4414292"/>
            <a:chOff x="0" y="0"/>
            <a:chExt cx="572705" cy="539897"/>
          </a:xfrm>
        </p:grpSpPr>
        <p:sp>
          <p:nvSpPr>
            <p:cNvPr name="Freeform 15" id="15"/>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sp>
        <p:nvSpPr>
          <p:cNvPr name="TextBox 16" id="16"/>
          <p:cNvSpPr txBox="true"/>
          <p:nvPr/>
        </p:nvSpPr>
        <p:spPr>
          <a:xfrm rot="0">
            <a:off x="7017823" y="7867580"/>
            <a:ext cx="4642580" cy="1369695"/>
          </a:xfrm>
          <a:prstGeom prst="rect">
            <a:avLst/>
          </a:prstGeom>
        </p:spPr>
        <p:txBody>
          <a:bodyPr anchor="t" rtlCol="false" tIns="0" lIns="0" bIns="0" rIns="0">
            <a:spAutoFit/>
          </a:bodyPr>
          <a:lstStyle/>
          <a:p>
            <a:pPr algn="ctr">
              <a:lnSpc>
                <a:spcPts val="3540"/>
              </a:lnSpc>
              <a:spcBef>
                <a:spcPct val="0"/>
              </a:spcBef>
            </a:pPr>
            <a:r>
              <a:rPr lang="en-US" sz="3000">
                <a:solidFill>
                  <a:srgbClr val="FFFFFF"/>
                </a:solidFill>
                <a:latin typeface="IreneFlorentina"/>
                <a:ea typeface="IreneFlorentina"/>
                <a:cs typeface="IreneFlorentina"/>
                <a:sym typeface="IreneFlorentina"/>
              </a:rPr>
              <a:t>People kept passing him by without helping him.</a:t>
            </a:r>
          </a:p>
        </p:txBody>
      </p:sp>
      <p:sp>
        <p:nvSpPr>
          <p:cNvPr name="TextBox 17" id="17"/>
          <p:cNvSpPr txBox="true"/>
          <p:nvPr/>
        </p:nvSpPr>
        <p:spPr>
          <a:xfrm rot="0">
            <a:off x="1416719" y="658607"/>
            <a:ext cx="15454562" cy="822833"/>
          </a:xfrm>
          <a:prstGeom prst="rect">
            <a:avLst/>
          </a:prstGeom>
        </p:spPr>
        <p:txBody>
          <a:bodyPr anchor="t" rtlCol="false" tIns="0" lIns="0" bIns="0" rIns="0">
            <a:spAutoFit/>
          </a:bodyPr>
          <a:lstStyle/>
          <a:p>
            <a:pPr algn="ctr">
              <a:lnSpc>
                <a:spcPts val="6135"/>
              </a:lnSpc>
              <a:spcBef>
                <a:spcPct val="0"/>
              </a:spcBef>
            </a:pPr>
            <a:r>
              <a:rPr lang="en-US" sz="5199" spc="-228">
                <a:solidFill>
                  <a:srgbClr val="FFFFFF"/>
                </a:solidFill>
                <a:latin typeface="IreneFlorentina"/>
                <a:ea typeface="IreneFlorentina"/>
                <a:cs typeface="IreneFlorentina"/>
                <a:sym typeface="IreneFlorentina"/>
              </a:rPr>
              <a:t>Bible Story: The Good Samaritan</a:t>
            </a:r>
          </a:p>
        </p:txBody>
      </p:sp>
      <p:grpSp>
        <p:nvGrpSpPr>
          <p:cNvPr name="Group 18" id="18"/>
          <p:cNvGrpSpPr/>
          <p:nvPr/>
        </p:nvGrpSpPr>
        <p:grpSpPr>
          <a:xfrm rot="0">
            <a:off x="12464243" y="2592093"/>
            <a:ext cx="5161187" cy="5161187"/>
            <a:chOff x="0" y="0"/>
            <a:chExt cx="1624559" cy="1624559"/>
          </a:xfrm>
        </p:grpSpPr>
        <p:sp>
          <p:nvSpPr>
            <p:cNvPr name="Freeform 19" id="19"/>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sp>
        <p:nvSpPr>
          <p:cNvPr name="Freeform 20" id="20"/>
          <p:cNvSpPr/>
          <p:nvPr/>
        </p:nvSpPr>
        <p:spPr>
          <a:xfrm flipH="false" flipV="false" rot="-292193">
            <a:off x="14088305" y="2254059"/>
            <a:ext cx="1965807" cy="658545"/>
          </a:xfrm>
          <a:custGeom>
            <a:avLst/>
            <a:gdLst/>
            <a:ahLst/>
            <a:cxnLst/>
            <a:rect r="r" b="b" t="t" l="l"/>
            <a:pathLst>
              <a:path h="658545" w="1965807">
                <a:moveTo>
                  <a:pt x="0" y="0"/>
                </a:moveTo>
                <a:lnTo>
                  <a:pt x="1965807" y="0"/>
                </a:lnTo>
                <a:lnTo>
                  <a:pt x="1965807" y="658545"/>
                </a:lnTo>
                <a:lnTo>
                  <a:pt x="0" y="658545"/>
                </a:lnTo>
                <a:lnTo>
                  <a:pt x="0" y="0"/>
                </a:lnTo>
                <a:close/>
              </a:path>
            </a:pathLst>
          </a:custGeom>
          <a:blipFill>
            <a:blip r:embed="rId4">
              <a:alphaModFix amt="73000"/>
              <a:extLst>
                <a:ext uri="{96DAC541-7B7A-43D3-8B79-37D633B846F1}">
                  <asvg:svgBlip xmlns:asvg="http://schemas.microsoft.com/office/drawing/2016/SVG/main" r:embed="rId5"/>
                </a:ext>
              </a:extLst>
            </a:blip>
            <a:stretch>
              <a:fillRect l="0" t="0" r="0" b="0"/>
            </a:stretch>
          </a:blipFill>
        </p:spPr>
      </p:sp>
      <p:grpSp>
        <p:nvGrpSpPr>
          <p:cNvPr name="Group 21" id="21"/>
          <p:cNvGrpSpPr/>
          <p:nvPr/>
        </p:nvGrpSpPr>
        <p:grpSpPr>
          <a:xfrm rot="0">
            <a:off x="12729942" y="3061263"/>
            <a:ext cx="4682533" cy="4414292"/>
            <a:chOff x="0" y="0"/>
            <a:chExt cx="572705" cy="539897"/>
          </a:xfrm>
        </p:grpSpPr>
        <p:sp>
          <p:nvSpPr>
            <p:cNvPr name="Freeform 22" id="22"/>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23" id="23"/>
          <p:cNvGrpSpPr/>
          <p:nvPr/>
        </p:nvGrpSpPr>
        <p:grpSpPr>
          <a:xfrm rot="0">
            <a:off x="884674" y="3061263"/>
            <a:ext cx="4722882" cy="4452330"/>
            <a:chOff x="0" y="0"/>
            <a:chExt cx="572705" cy="539897"/>
          </a:xfrm>
        </p:grpSpPr>
        <p:sp>
          <p:nvSpPr>
            <p:cNvPr name="Freeform 24" id="24"/>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25" id="25"/>
          <p:cNvGrpSpPr/>
          <p:nvPr/>
        </p:nvGrpSpPr>
        <p:grpSpPr>
          <a:xfrm rot="0">
            <a:off x="6959105" y="3043573"/>
            <a:ext cx="4701298" cy="4431982"/>
            <a:chOff x="0" y="0"/>
            <a:chExt cx="572705" cy="539897"/>
          </a:xfrm>
        </p:grpSpPr>
        <p:sp>
          <p:nvSpPr>
            <p:cNvPr name="Freeform 26" id="26"/>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sp>
        <p:nvSpPr>
          <p:cNvPr name="TextBox 27" id="27"/>
          <p:cNvSpPr txBox="true"/>
          <p:nvPr/>
        </p:nvSpPr>
        <p:spPr>
          <a:xfrm rot="0">
            <a:off x="257175" y="1548115"/>
            <a:ext cx="17773650" cy="490340"/>
          </a:xfrm>
          <a:prstGeom prst="rect">
            <a:avLst/>
          </a:prstGeom>
        </p:spPr>
        <p:txBody>
          <a:bodyPr anchor="t" rtlCol="false" tIns="0" lIns="0" bIns="0" rIns="0">
            <a:spAutoFit/>
          </a:bodyPr>
          <a:lstStyle/>
          <a:p>
            <a:pPr algn="ctr">
              <a:lnSpc>
                <a:spcPts val="3948"/>
              </a:lnSpc>
              <a:spcBef>
                <a:spcPct val="0"/>
              </a:spcBef>
            </a:pPr>
            <a:r>
              <a:rPr lang="en-US" sz="2820">
                <a:solidFill>
                  <a:srgbClr val="FFFFFF"/>
                </a:solidFill>
                <a:latin typeface="IreneFlorentina"/>
                <a:ea typeface="IreneFlorentina"/>
                <a:cs typeface="IreneFlorentina"/>
                <a:sym typeface="IreneFlorentina"/>
              </a:rPr>
              <a:t>A story about how one man showed love to someone who was having a bad day.</a:t>
            </a:r>
          </a:p>
        </p:txBody>
      </p:sp>
      <p:sp>
        <p:nvSpPr>
          <p:cNvPr name="TextBox 28" id="28"/>
          <p:cNvSpPr txBox="true"/>
          <p:nvPr/>
        </p:nvSpPr>
        <p:spPr>
          <a:xfrm rot="0">
            <a:off x="12749919" y="7991405"/>
            <a:ext cx="4642580" cy="1369695"/>
          </a:xfrm>
          <a:prstGeom prst="rect">
            <a:avLst/>
          </a:prstGeom>
        </p:spPr>
        <p:txBody>
          <a:bodyPr anchor="t" rtlCol="false" tIns="0" lIns="0" bIns="0" rIns="0">
            <a:spAutoFit/>
          </a:bodyPr>
          <a:lstStyle/>
          <a:p>
            <a:pPr algn="ctr">
              <a:lnSpc>
                <a:spcPts val="3540"/>
              </a:lnSpc>
              <a:spcBef>
                <a:spcPct val="0"/>
              </a:spcBef>
            </a:pPr>
            <a:r>
              <a:rPr lang="en-US" sz="3000">
                <a:solidFill>
                  <a:srgbClr val="FFFFFF"/>
                </a:solidFill>
                <a:latin typeface="IreneFlorentina"/>
                <a:ea typeface="IreneFlorentina"/>
                <a:cs typeface="IreneFlorentina"/>
                <a:sym typeface="IreneFlorentina"/>
              </a:rPr>
              <a:t>The Samaritan helped him get better!</a:t>
            </a:r>
          </a:p>
        </p:txBody>
      </p:sp>
      <p:grpSp>
        <p:nvGrpSpPr>
          <p:cNvPr name="Group 29" id="29"/>
          <p:cNvGrpSpPr/>
          <p:nvPr/>
        </p:nvGrpSpPr>
        <p:grpSpPr>
          <a:xfrm rot="0">
            <a:off x="884674" y="3043573"/>
            <a:ext cx="4682533" cy="4414292"/>
            <a:chOff x="0" y="0"/>
            <a:chExt cx="572705" cy="539897"/>
          </a:xfrm>
        </p:grpSpPr>
        <p:sp>
          <p:nvSpPr>
            <p:cNvPr name="Freeform 30" id="30"/>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31" id="31"/>
          <p:cNvGrpSpPr/>
          <p:nvPr/>
        </p:nvGrpSpPr>
        <p:grpSpPr>
          <a:xfrm rot="0">
            <a:off x="6959105" y="3061263"/>
            <a:ext cx="4663768" cy="4396602"/>
            <a:chOff x="0" y="0"/>
            <a:chExt cx="572705" cy="539897"/>
          </a:xfrm>
        </p:grpSpPr>
        <p:sp>
          <p:nvSpPr>
            <p:cNvPr name="Freeform 32" id="32"/>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33" id="33"/>
          <p:cNvGrpSpPr/>
          <p:nvPr/>
        </p:nvGrpSpPr>
        <p:grpSpPr>
          <a:xfrm rot="0">
            <a:off x="12749919" y="3043573"/>
            <a:ext cx="4701298" cy="4431982"/>
            <a:chOff x="0" y="0"/>
            <a:chExt cx="572705" cy="539897"/>
          </a:xfrm>
        </p:grpSpPr>
        <p:sp>
          <p:nvSpPr>
            <p:cNvPr name="Freeform 34" id="34"/>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35" id="35"/>
          <p:cNvGrpSpPr/>
          <p:nvPr/>
        </p:nvGrpSpPr>
        <p:grpSpPr>
          <a:xfrm rot="0">
            <a:off x="884674" y="3061263"/>
            <a:ext cx="4741932" cy="4470289"/>
            <a:chOff x="0" y="0"/>
            <a:chExt cx="572705" cy="539897"/>
          </a:xfrm>
        </p:grpSpPr>
        <p:sp>
          <p:nvSpPr>
            <p:cNvPr name="Freeform 36" id="36"/>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6"/>
              <a:stretch>
                <a:fillRect l="-111130" t="0" r="-153053" b="-50547"/>
              </a:stretch>
            </a:blipFill>
          </p:spPr>
        </p:sp>
      </p:grpSp>
      <p:grpSp>
        <p:nvGrpSpPr>
          <p:cNvPr name="Group 37" id="37"/>
          <p:cNvGrpSpPr/>
          <p:nvPr/>
        </p:nvGrpSpPr>
        <p:grpSpPr>
          <a:xfrm rot="0">
            <a:off x="884674" y="2994857"/>
            <a:ext cx="4722882" cy="4536694"/>
            <a:chOff x="0" y="0"/>
            <a:chExt cx="572705" cy="550127"/>
          </a:xfrm>
        </p:grpSpPr>
        <p:sp>
          <p:nvSpPr>
            <p:cNvPr name="Freeform 38" id="38"/>
            <p:cNvSpPr/>
            <p:nvPr/>
          </p:nvSpPr>
          <p:spPr>
            <a:xfrm flipH="false" flipV="false" rot="0">
              <a:off x="0" y="0"/>
              <a:ext cx="572705" cy="550127"/>
            </a:xfrm>
            <a:custGeom>
              <a:avLst/>
              <a:gdLst/>
              <a:ahLst/>
              <a:cxnLst/>
              <a:rect r="r" b="b" t="t" l="l"/>
              <a:pathLst>
                <a:path h="550127" w="572705">
                  <a:moveTo>
                    <a:pt x="0" y="0"/>
                  </a:moveTo>
                  <a:lnTo>
                    <a:pt x="572705" y="0"/>
                  </a:lnTo>
                  <a:lnTo>
                    <a:pt x="572705" y="550127"/>
                  </a:lnTo>
                  <a:lnTo>
                    <a:pt x="0" y="550127"/>
                  </a:lnTo>
                  <a:close/>
                </a:path>
              </a:pathLst>
            </a:custGeom>
            <a:blipFill>
              <a:blip r:embed="rId7"/>
              <a:stretch>
                <a:fillRect l="-18905" t="0" r="-9171" b="0"/>
              </a:stretch>
            </a:blipFill>
          </p:spPr>
        </p:sp>
      </p:grpSp>
      <p:grpSp>
        <p:nvGrpSpPr>
          <p:cNvPr name="Group 39" id="39"/>
          <p:cNvGrpSpPr/>
          <p:nvPr/>
        </p:nvGrpSpPr>
        <p:grpSpPr>
          <a:xfrm rot="0">
            <a:off x="6959105" y="3043573"/>
            <a:ext cx="4663768" cy="4431982"/>
            <a:chOff x="0" y="0"/>
            <a:chExt cx="522519" cy="496551"/>
          </a:xfrm>
        </p:grpSpPr>
        <p:sp>
          <p:nvSpPr>
            <p:cNvPr name="Freeform 40" id="40"/>
            <p:cNvSpPr/>
            <p:nvPr/>
          </p:nvSpPr>
          <p:spPr>
            <a:xfrm flipH="false" flipV="false" rot="0">
              <a:off x="0" y="0"/>
              <a:ext cx="522519" cy="496551"/>
            </a:xfrm>
            <a:custGeom>
              <a:avLst/>
              <a:gdLst/>
              <a:ahLst/>
              <a:cxnLst/>
              <a:rect r="r" b="b" t="t" l="l"/>
              <a:pathLst>
                <a:path h="496551" w="522519">
                  <a:moveTo>
                    <a:pt x="0" y="0"/>
                  </a:moveTo>
                  <a:lnTo>
                    <a:pt x="522519" y="0"/>
                  </a:lnTo>
                  <a:lnTo>
                    <a:pt x="522519" y="496551"/>
                  </a:lnTo>
                  <a:lnTo>
                    <a:pt x="0" y="496551"/>
                  </a:lnTo>
                  <a:close/>
                </a:path>
              </a:pathLst>
            </a:custGeom>
            <a:blipFill>
              <a:blip r:embed="rId8"/>
              <a:stretch>
                <a:fillRect l="-13353" t="0" r="-13353" b="0"/>
              </a:stretch>
            </a:blipFill>
          </p:spPr>
        </p:sp>
      </p:grpSp>
      <p:grpSp>
        <p:nvGrpSpPr>
          <p:cNvPr name="Group 41" id="41"/>
          <p:cNvGrpSpPr/>
          <p:nvPr/>
        </p:nvGrpSpPr>
        <p:grpSpPr>
          <a:xfrm rot="0">
            <a:off x="12768993" y="3080428"/>
            <a:ext cx="4643482" cy="4395127"/>
            <a:chOff x="0" y="0"/>
            <a:chExt cx="567966" cy="537589"/>
          </a:xfrm>
        </p:grpSpPr>
        <p:sp>
          <p:nvSpPr>
            <p:cNvPr name="Freeform 42" id="42"/>
            <p:cNvSpPr/>
            <p:nvPr/>
          </p:nvSpPr>
          <p:spPr>
            <a:xfrm flipH="false" flipV="false" rot="0">
              <a:off x="0" y="0"/>
              <a:ext cx="567966" cy="537589"/>
            </a:xfrm>
            <a:custGeom>
              <a:avLst/>
              <a:gdLst/>
              <a:ahLst/>
              <a:cxnLst/>
              <a:rect r="r" b="b" t="t" l="l"/>
              <a:pathLst>
                <a:path h="537589" w="567966">
                  <a:moveTo>
                    <a:pt x="0" y="0"/>
                  </a:moveTo>
                  <a:lnTo>
                    <a:pt x="567966" y="0"/>
                  </a:lnTo>
                  <a:lnTo>
                    <a:pt x="567966" y="537589"/>
                  </a:lnTo>
                  <a:lnTo>
                    <a:pt x="0" y="537589"/>
                  </a:lnTo>
                  <a:close/>
                </a:path>
              </a:pathLst>
            </a:custGeom>
            <a:blipFill>
              <a:blip r:embed="rId9"/>
              <a:stretch>
                <a:fillRect l="-13101" t="0" r="-13101" b="0"/>
              </a:stretch>
            </a:blipFill>
          </p:spPr>
        </p:sp>
      </p:grpSp>
      <p:sp>
        <p:nvSpPr>
          <p:cNvPr name="TextBox 43" id="43"/>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44" id="44"/>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5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sp>
        <p:nvSpPr>
          <p:cNvPr name="Freeform 3" id="3"/>
          <p:cNvSpPr/>
          <p:nvPr/>
        </p:nvSpPr>
        <p:spPr>
          <a:xfrm flipH="false" flipV="false" rot="0">
            <a:off x="11553897" y="5143500"/>
            <a:ext cx="6252346" cy="2296316"/>
          </a:xfrm>
          <a:custGeom>
            <a:avLst/>
            <a:gdLst/>
            <a:ahLst/>
            <a:cxnLst/>
            <a:rect r="r" b="b" t="t" l="l"/>
            <a:pathLst>
              <a:path h="2296316" w="6252346">
                <a:moveTo>
                  <a:pt x="0" y="0"/>
                </a:moveTo>
                <a:lnTo>
                  <a:pt x="6252346" y="0"/>
                </a:lnTo>
                <a:lnTo>
                  <a:pt x="6252346" y="2296316"/>
                </a:lnTo>
                <a:lnTo>
                  <a:pt x="0" y="229631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1553897" y="3298252"/>
            <a:ext cx="6252346" cy="2296316"/>
          </a:xfrm>
          <a:custGeom>
            <a:avLst/>
            <a:gdLst/>
            <a:ahLst/>
            <a:cxnLst/>
            <a:rect r="r" b="b" t="t" l="l"/>
            <a:pathLst>
              <a:path h="2296316" w="6252346">
                <a:moveTo>
                  <a:pt x="0" y="0"/>
                </a:moveTo>
                <a:lnTo>
                  <a:pt x="6252346" y="0"/>
                </a:lnTo>
                <a:lnTo>
                  <a:pt x="6252346" y="2296316"/>
                </a:lnTo>
                <a:lnTo>
                  <a:pt x="0" y="229631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6" id="6"/>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7" id="7"/>
          <p:cNvSpPr txBox="true"/>
          <p:nvPr/>
        </p:nvSpPr>
        <p:spPr>
          <a:xfrm rot="0">
            <a:off x="11941819" y="4026892"/>
            <a:ext cx="5476500" cy="2783459"/>
          </a:xfrm>
          <a:prstGeom prst="rect">
            <a:avLst/>
          </a:prstGeom>
        </p:spPr>
        <p:txBody>
          <a:bodyPr anchor="t" rtlCol="false" tIns="0" lIns="0" bIns="0" rIns="0">
            <a:spAutoFit/>
          </a:bodyPr>
          <a:lstStyle/>
          <a:p>
            <a:pPr algn="ctr">
              <a:lnSpc>
                <a:spcPts val="5427"/>
              </a:lnSpc>
            </a:pPr>
            <a:r>
              <a:rPr lang="en-US" sz="4599" spc="-202">
                <a:solidFill>
                  <a:srgbClr val="7B6453"/>
                </a:solidFill>
                <a:latin typeface="IreneFlorentina"/>
                <a:ea typeface="IreneFlorentina"/>
                <a:cs typeface="IreneFlorentina"/>
                <a:sym typeface="IreneFlorentina"/>
              </a:rPr>
              <a:t>How can you be like Charlie and share your love with others?</a:t>
            </a:r>
          </a:p>
        </p:txBody>
      </p:sp>
      <p:sp>
        <p:nvSpPr>
          <p:cNvPr name="TextBox 8" id="8"/>
          <p:cNvSpPr txBox="true"/>
          <p:nvPr/>
        </p:nvSpPr>
        <p:spPr>
          <a:xfrm rot="0">
            <a:off x="1028700" y="4889984"/>
            <a:ext cx="9466362" cy="1028700"/>
          </a:xfrm>
          <a:prstGeom prst="rect">
            <a:avLst/>
          </a:prstGeom>
        </p:spPr>
        <p:txBody>
          <a:bodyPr anchor="t" rtlCol="false" tIns="0" lIns="0" bIns="0" rIns="0">
            <a:spAutoFit/>
          </a:bodyPr>
          <a:lstStyle/>
          <a:p>
            <a:pPr algn="ctr">
              <a:lnSpc>
                <a:spcPts val="7670"/>
              </a:lnSpc>
              <a:spcBef>
                <a:spcPct val="0"/>
              </a:spcBef>
            </a:pPr>
            <a:r>
              <a:rPr lang="en-US" sz="6392" u="sng">
                <a:solidFill>
                  <a:srgbClr val="000000"/>
                </a:solidFill>
                <a:latin typeface="IreneFlorentina"/>
                <a:ea typeface="IreneFlorentina"/>
                <a:cs typeface="IreneFlorentina"/>
                <a:sym typeface="IreneFlorentina"/>
                <a:hlinkClick r:id="rId8" tooltip="https://drive.google.com/file/d/1HzcfPSzZaM9dn1lS-aAmsXKbdfRvxg7A/view?usp=share_link"/>
              </a:rPr>
              <a:t>Click to View Video</a:t>
            </a:r>
          </a:p>
        </p:txBody>
      </p:sp>
    </p:spTree>
  </p:cSld>
  <p:clrMapOvr>
    <a:masterClrMapping/>
  </p:clrMapOvr>
</p:sld>
</file>

<file path=ppt/slides/slide5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sp>
        <p:nvSpPr>
          <p:cNvPr name="Freeform 3" id="3"/>
          <p:cNvSpPr/>
          <p:nvPr/>
        </p:nvSpPr>
        <p:spPr>
          <a:xfrm flipH="true" flipV="false" rot="0">
            <a:off x="11241434" y="2820509"/>
            <a:ext cx="6461548" cy="10010849"/>
          </a:xfrm>
          <a:custGeom>
            <a:avLst/>
            <a:gdLst/>
            <a:ahLst/>
            <a:cxnLst/>
            <a:rect r="r" b="b" t="t" l="l"/>
            <a:pathLst>
              <a:path h="10010849" w="6461548">
                <a:moveTo>
                  <a:pt x="6461548" y="0"/>
                </a:moveTo>
                <a:lnTo>
                  <a:pt x="0" y="0"/>
                </a:lnTo>
                <a:lnTo>
                  <a:pt x="0" y="10010849"/>
                </a:lnTo>
                <a:lnTo>
                  <a:pt x="6461548" y="10010849"/>
                </a:lnTo>
                <a:lnTo>
                  <a:pt x="6461548" y="0"/>
                </a:lnTo>
                <a:close/>
              </a:path>
            </a:pathLst>
          </a:custGeom>
          <a:blipFill>
            <a:blip r:embed="rId4">
              <a:extLst>
                <a:ext uri="{96DAC541-7B7A-43D3-8B79-37D633B846F1}">
                  <asvg:svgBlip xmlns:asvg="http://schemas.microsoft.com/office/drawing/2016/SVG/main" r:embed="rId5"/>
                </a:ext>
              </a:extLst>
            </a:blip>
            <a:stretch>
              <a:fillRect l="0" t="0" r="0" b="0"/>
            </a:stretch>
          </a:blipFill>
        </p:spPr>
      </p:sp>
      <p:pic>
        <p:nvPicPr>
          <p:cNvPr name="Picture 4" id="4"/>
          <p:cNvPicPr>
            <a:picLocks noChangeAspect="true"/>
          </p:cNvPicPr>
          <p:nvPr/>
        </p:nvPicPr>
        <p:blipFill>
          <a:blip r:embed="rId6"/>
          <a:srcRect l="0" t="0" r="0" b="0"/>
          <a:stretch>
            <a:fillRect/>
          </a:stretch>
        </p:blipFill>
        <p:spPr>
          <a:xfrm flipH="true" flipV="false" rot="1634707">
            <a:off x="11838623" y="4127708"/>
            <a:ext cx="1050555" cy="1050555"/>
          </a:xfrm>
          <a:prstGeom prst="rect">
            <a:avLst/>
          </a:prstGeom>
        </p:spPr>
      </p:pic>
      <p:sp>
        <p:nvSpPr>
          <p:cNvPr name="Freeform 5" id="5"/>
          <p:cNvSpPr/>
          <p:nvPr/>
        </p:nvSpPr>
        <p:spPr>
          <a:xfrm flipH="false" flipV="false" rot="-844065">
            <a:off x="1120466" y="2274348"/>
            <a:ext cx="5936553" cy="6172219"/>
          </a:xfrm>
          <a:custGeom>
            <a:avLst/>
            <a:gdLst/>
            <a:ahLst/>
            <a:cxnLst/>
            <a:rect r="r" b="b" t="t" l="l"/>
            <a:pathLst>
              <a:path h="6172219" w="5936553">
                <a:moveTo>
                  <a:pt x="0" y="0"/>
                </a:moveTo>
                <a:lnTo>
                  <a:pt x="5936552" y="0"/>
                </a:lnTo>
                <a:lnTo>
                  <a:pt x="5936552" y="6172219"/>
                </a:lnTo>
                <a:lnTo>
                  <a:pt x="0" y="617221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6" id="6"/>
          <p:cNvSpPr txBox="true"/>
          <p:nvPr/>
        </p:nvSpPr>
        <p:spPr>
          <a:xfrm rot="0">
            <a:off x="7550534" y="2009802"/>
            <a:ext cx="5001480" cy="3908933"/>
          </a:xfrm>
          <a:prstGeom prst="rect">
            <a:avLst/>
          </a:prstGeom>
        </p:spPr>
        <p:txBody>
          <a:bodyPr anchor="t" rtlCol="false" tIns="0" lIns="0" bIns="0" rIns="0">
            <a:spAutoFit/>
          </a:bodyPr>
          <a:lstStyle/>
          <a:p>
            <a:pPr algn="ctr">
              <a:lnSpc>
                <a:spcPts val="6135"/>
              </a:lnSpc>
            </a:pPr>
            <a:r>
              <a:rPr lang="en-US" sz="5199" spc="-228">
                <a:solidFill>
                  <a:srgbClr val="FF7275"/>
                </a:solidFill>
                <a:latin typeface="IreneFlorentina"/>
                <a:ea typeface="IreneFlorentina"/>
                <a:cs typeface="IreneFlorentina"/>
                <a:sym typeface="IreneFlorentina"/>
              </a:rPr>
              <a:t>DRAW A PICTURE OR WRITE A THANK YOU CARD</a:t>
            </a:r>
          </a:p>
        </p:txBody>
      </p:sp>
      <p:sp>
        <p:nvSpPr>
          <p:cNvPr name="TextBox 7" id="7"/>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8" id="8"/>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5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sp>
        <p:nvSpPr>
          <p:cNvPr name="Freeform 3" id="3"/>
          <p:cNvSpPr/>
          <p:nvPr/>
        </p:nvSpPr>
        <p:spPr>
          <a:xfrm flipH="false" flipV="false" rot="0">
            <a:off x="487278" y="3402506"/>
            <a:ext cx="5681846" cy="1051142"/>
          </a:xfrm>
          <a:custGeom>
            <a:avLst/>
            <a:gdLst/>
            <a:ahLst/>
            <a:cxnLst/>
            <a:rect r="r" b="b" t="t" l="l"/>
            <a:pathLst>
              <a:path h="1051142" w="5681846">
                <a:moveTo>
                  <a:pt x="0" y="0"/>
                </a:moveTo>
                <a:lnTo>
                  <a:pt x="5681847" y="0"/>
                </a:lnTo>
                <a:lnTo>
                  <a:pt x="5681847" y="1051141"/>
                </a:lnTo>
                <a:lnTo>
                  <a:pt x="0" y="105114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6324476" y="3402506"/>
            <a:ext cx="5681846" cy="1051142"/>
          </a:xfrm>
          <a:custGeom>
            <a:avLst/>
            <a:gdLst/>
            <a:ahLst/>
            <a:cxnLst/>
            <a:rect r="r" b="b" t="t" l="l"/>
            <a:pathLst>
              <a:path h="1051142" w="5681846">
                <a:moveTo>
                  <a:pt x="0" y="0"/>
                </a:moveTo>
                <a:lnTo>
                  <a:pt x="5681846" y="0"/>
                </a:lnTo>
                <a:lnTo>
                  <a:pt x="5681846" y="1051141"/>
                </a:lnTo>
                <a:lnTo>
                  <a:pt x="0" y="105114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2463522" y="3476040"/>
            <a:ext cx="5154978" cy="953671"/>
          </a:xfrm>
          <a:custGeom>
            <a:avLst/>
            <a:gdLst/>
            <a:ahLst/>
            <a:cxnLst/>
            <a:rect r="r" b="b" t="t" l="l"/>
            <a:pathLst>
              <a:path h="953671" w="5154978">
                <a:moveTo>
                  <a:pt x="0" y="0"/>
                </a:moveTo>
                <a:lnTo>
                  <a:pt x="5154978" y="0"/>
                </a:lnTo>
                <a:lnTo>
                  <a:pt x="5154978" y="953671"/>
                </a:lnTo>
                <a:lnTo>
                  <a:pt x="0" y="95367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6" id="6"/>
          <p:cNvGrpSpPr/>
          <p:nvPr/>
        </p:nvGrpSpPr>
        <p:grpSpPr>
          <a:xfrm rot="5400000">
            <a:off x="6909308" y="4590154"/>
            <a:ext cx="4469384" cy="4866907"/>
            <a:chOff x="0" y="0"/>
            <a:chExt cx="1272668" cy="1385864"/>
          </a:xfrm>
        </p:grpSpPr>
        <p:sp>
          <p:nvSpPr>
            <p:cNvPr name="Freeform 7" id="7"/>
            <p:cNvSpPr/>
            <p:nvPr/>
          </p:nvSpPr>
          <p:spPr>
            <a:xfrm flipH="false" flipV="false" rot="0">
              <a:off x="0" y="0"/>
              <a:ext cx="1272668" cy="1385864"/>
            </a:xfrm>
            <a:custGeom>
              <a:avLst/>
              <a:gdLst/>
              <a:ahLst/>
              <a:cxnLst/>
              <a:rect r="r" b="b" t="t" l="l"/>
              <a:pathLst>
                <a:path h="1385864" w="1272668">
                  <a:moveTo>
                    <a:pt x="1148208" y="1385864"/>
                  </a:moveTo>
                  <a:lnTo>
                    <a:pt x="124460" y="1385864"/>
                  </a:lnTo>
                  <a:cubicBezTo>
                    <a:pt x="55880" y="1385864"/>
                    <a:pt x="0" y="1329984"/>
                    <a:pt x="0" y="1261404"/>
                  </a:cubicBezTo>
                  <a:lnTo>
                    <a:pt x="0" y="124460"/>
                  </a:lnTo>
                  <a:cubicBezTo>
                    <a:pt x="0" y="55880"/>
                    <a:pt x="55880" y="0"/>
                    <a:pt x="124460" y="0"/>
                  </a:cubicBezTo>
                  <a:lnTo>
                    <a:pt x="1148208" y="0"/>
                  </a:lnTo>
                  <a:cubicBezTo>
                    <a:pt x="1216788" y="0"/>
                    <a:pt x="1272668" y="55880"/>
                    <a:pt x="1272668" y="124460"/>
                  </a:cubicBezTo>
                  <a:lnTo>
                    <a:pt x="1272668" y="1261404"/>
                  </a:lnTo>
                  <a:cubicBezTo>
                    <a:pt x="1272668" y="1329984"/>
                    <a:pt x="1216788" y="1385864"/>
                    <a:pt x="1148208" y="1385864"/>
                  </a:cubicBezTo>
                  <a:close/>
                </a:path>
              </a:pathLst>
            </a:custGeom>
            <a:solidFill>
              <a:srgbClr val="FDE5BE"/>
            </a:solidFill>
          </p:spPr>
        </p:sp>
      </p:grpSp>
      <p:grpSp>
        <p:nvGrpSpPr>
          <p:cNvPr name="Group 8" id="8"/>
          <p:cNvGrpSpPr/>
          <p:nvPr/>
        </p:nvGrpSpPr>
        <p:grpSpPr>
          <a:xfrm rot="5400000">
            <a:off x="12794503" y="4590154"/>
            <a:ext cx="4469384" cy="4866907"/>
            <a:chOff x="0" y="0"/>
            <a:chExt cx="1272668" cy="1385864"/>
          </a:xfrm>
        </p:grpSpPr>
        <p:sp>
          <p:nvSpPr>
            <p:cNvPr name="Freeform 9" id="9"/>
            <p:cNvSpPr/>
            <p:nvPr/>
          </p:nvSpPr>
          <p:spPr>
            <a:xfrm flipH="false" flipV="false" rot="0">
              <a:off x="0" y="0"/>
              <a:ext cx="1272668" cy="1385864"/>
            </a:xfrm>
            <a:custGeom>
              <a:avLst/>
              <a:gdLst/>
              <a:ahLst/>
              <a:cxnLst/>
              <a:rect r="r" b="b" t="t" l="l"/>
              <a:pathLst>
                <a:path h="1385864" w="1272668">
                  <a:moveTo>
                    <a:pt x="1148208" y="1385864"/>
                  </a:moveTo>
                  <a:lnTo>
                    <a:pt x="124460" y="1385864"/>
                  </a:lnTo>
                  <a:cubicBezTo>
                    <a:pt x="55880" y="1385864"/>
                    <a:pt x="0" y="1329984"/>
                    <a:pt x="0" y="1261404"/>
                  </a:cubicBezTo>
                  <a:lnTo>
                    <a:pt x="0" y="124460"/>
                  </a:lnTo>
                  <a:cubicBezTo>
                    <a:pt x="0" y="55880"/>
                    <a:pt x="55880" y="0"/>
                    <a:pt x="124460" y="0"/>
                  </a:cubicBezTo>
                  <a:lnTo>
                    <a:pt x="1148208" y="0"/>
                  </a:lnTo>
                  <a:cubicBezTo>
                    <a:pt x="1216788" y="0"/>
                    <a:pt x="1272668" y="55880"/>
                    <a:pt x="1272668" y="124460"/>
                  </a:cubicBezTo>
                  <a:lnTo>
                    <a:pt x="1272668" y="1261404"/>
                  </a:lnTo>
                  <a:cubicBezTo>
                    <a:pt x="1272668" y="1329984"/>
                    <a:pt x="1216788" y="1385864"/>
                    <a:pt x="1148208" y="1385864"/>
                  </a:cubicBezTo>
                  <a:close/>
                </a:path>
              </a:pathLst>
            </a:custGeom>
            <a:solidFill>
              <a:srgbClr val="FFE0CE"/>
            </a:solidFill>
          </p:spPr>
        </p:sp>
      </p:grpSp>
      <p:grpSp>
        <p:nvGrpSpPr>
          <p:cNvPr name="Group 10" id="10"/>
          <p:cNvGrpSpPr/>
          <p:nvPr/>
        </p:nvGrpSpPr>
        <p:grpSpPr>
          <a:xfrm rot="5400000">
            <a:off x="1066912" y="4590154"/>
            <a:ext cx="4469384" cy="4866907"/>
            <a:chOff x="0" y="0"/>
            <a:chExt cx="1272668" cy="1385864"/>
          </a:xfrm>
        </p:grpSpPr>
        <p:sp>
          <p:nvSpPr>
            <p:cNvPr name="Freeform 11" id="11"/>
            <p:cNvSpPr/>
            <p:nvPr/>
          </p:nvSpPr>
          <p:spPr>
            <a:xfrm flipH="false" flipV="false" rot="0">
              <a:off x="0" y="0"/>
              <a:ext cx="1272668" cy="1385864"/>
            </a:xfrm>
            <a:custGeom>
              <a:avLst/>
              <a:gdLst/>
              <a:ahLst/>
              <a:cxnLst/>
              <a:rect r="r" b="b" t="t" l="l"/>
              <a:pathLst>
                <a:path h="1385864" w="1272668">
                  <a:moveTo>
                    <a:pt x="1148208" y="1385864"/>
                  </a:moveTo>
                  <a:lnTo>
                    <a:pt x="124460" y="1385864"/>
                  </a:lnTo>
                  <a:cubicBezTo>
                    <a:pt x="55880" y="1385864"/>
                    <a:pt x="0" y="1329984"/>
                    <a:pt x="0" y="1261404"/>
                  </a:cubicBezTo>
                  <a:lnTo>
                    <a:pt x="0" y="124460"/>
                  </a:lnTo>
                  <a:cubicBezTo>
                    <a:pt x="0" y="55880"/>
                    <a:pt x="55880" y="0"/>
                    <a:pt x="124460" y="0"/>
                  </a:cubicBezTo>
                  <a:lnTo>
                    <a:pt x="1148208" y="0"/>
                  </a:lnTo>
                  <a:cubicBezTo>
                    <a:pt x="1216788" y="0"/>
                    <a:pt x="1272668" y="55880"/>
                    <a:pt x="1272668" y="124460"/>
                  </a:cubicBezTo>
                  <a:lnTo>
                    <a:pt x="1272668" y="1261404"/>
                  </a:lnTo>
                  <a:cubicBezTo>
                    <a:pt x="1272668" y="1329984"/>
                    <a:pt x="1216788" y="1385864"/>
                    <a:pt x="1148208" y="1385864"/>
                  </a:cubicBezTo>
                  <a:close/>
                </a:path>
              </a:pathLst>
            </a:custGeom>
            <a:solidFill>
              <a:srgbClr val="E6F4AD"/>
            </a:solidFill>
          </p:spPr>
        </p:sp>
      </p:grpSp>
      <p:sp>
        <p:nvSpPr>
          <p:cNvPr name="TextBox 12" id="12"/>
          <p:cNvSpPr txBox="true"/>
          <p:nvPr/>
        </p:nvSpPr>
        <p:spPr>
          <a:xfrm rot="0">
            <a:off x="3517203" y="1227234"/>
            <a:ext cx="11044045" cy="1015619"/>
          </a:xfrm>
          <a:prstGeom prst="rect">
            <a:avLst/>
          </a:prstGeom>
        </p:spPr>
        <p:txBody>
          <a:bodyPr anchor="t" rtlCol="false" tIns="0" lIns="0" bIns="0" rIns="0">
            <a:spAutoFit/>
          </a:bodyPr>
          <a:lstStyle/>
          <a:p>
            <a:pPr algn="ctr">
              <a:lnSpc>
                <a:spcPts val="7888"/>
              </a:lnSpc>
            </a:pPr>
            <a:r>
              <a:rPr lang="en-US" sz="6800" spc="414">
                <a:solidFill>
                  <a:srgbClr val="009DDE"/>
                </a:solidFill>
                <a:latin typeface="Lazydog"/>
                <a:ea typeface="Lazydog"/>
                <a:cs typeface="Lazydog"/>
                <a:sym typeface="Lazydog"/>
              </a:rPr>
              <a:t>Take-home invitation</a:t>
            </a:r>
          </a:p>
        </p:txBody>
      </p:sp>
      <p:sp>
        <p:nvSpPr>
          <p:cNvPr name="TextBox 13" id="13"/>
          <p:cNvSpPr txBox="true"/>
          <p:nvPr/>
        </p:nvSpPr>
        <p:spPr>
          <a:xfrm rot="0">
            <a:off x="1119738" y="3531627"/>
            <a:ext cx="4363731" cy="922020"/>
          </a:xfrm>
          <a:prstGeom prst="rect">
            <a:avLst/>
          </a:prstGeom>
        </p:spPr>
        <p:txBody>
          <a:bodyPr anchor="t" rtlCol="false" tIns="0" lIns="0" bIns="0" rIns="0">
            <a:spAutoFit/>
          </a:bodyPr>
          <a:lstStyle/>
          <a:p>
            <a:pPr algn="ctr">
              <a:lnSpc>
                <a:spcPts val="3540"/>
              </a:lnSpc>
            </a:pPr>
            <a:r>
              <a:rPr lang="en-US" sz="3000" spc="-131">
                <a:solidFill>
                  <a:srgbClr val="FDF9DE"/>
                </a:solidFill>
                <a:latin typeface="IreneFlorentina"/>
                <a:ea typeface="IreneFlorentina"/>
                <a:cs typeface="IreneFlorentina"/>
                <a:sym typeface="IreneFlorentina"/>
              </a:rPr>
              <a:t>Give something away</a:t>
            </a:r>
          </a:p>
        </p:txBody>
      </p:sp>
      <p:sp>
        <p:nvSpPr>
          <p:cNvPr name="TextBox 14" id="14"/>
          <p:cNvSpPr txBox="true"/>
          <p:nvPr/>
        </p:nvSpPr>
        <p:spPr>
          <a:xfrm rot="0">
            <a:off x="6623172" y="3703867"/>
            <a:ext cx="4793732" cy="503428"/>
          </a:xfrm>
          <a:prstGeom prst="rect">
            <a:avLst/>
          </a:prstGeom>
        </p:spPr>
        <p:txBody>
          <a:bodyPr anchor="t" rtlCol="false" tIns="0" lIns="0" bIns="0" rIns="0">
            <a:spAutoFit/>
          </a:bodyPr>
          <a:lstStyle/>
          <a:p>
            <a:pPr algn="ctr">
              <a:lnSpc>
                <a:spcPts val="3776"/>
              </a:lnSpc>
            </a:pPr>
            <a:r>
              <a:rPr lang="en-US" sz="3200" spc="-140">
                <a:solidFill>
                  <a:srgbClr val="FDF9DE"/>
                </a:solidFill>
                <a:latin typeface="IreneFlorentina"/>
                <a:ea typeface="IreneFlorentina"/>
                <a:cs typeface="IreneFlorentina"/>
                <a:sym typeface="IreneFlorentina"/>
              </a:rPr>
              <a:t>Help a neighbor</a:t>
            </a:r>
          </a:p>
        </p:txBody>
      </p:sp>
      <p:sp>
        <p:nvSpPr>
          <p:cNvPr name="TextBox 15" id="15"/>
          <p:cNvSpPr txBox="true"/>
          <p:nvPr/>
        </p:nvSpPr>
        <p:spPr>
          <a:xfrm rot="0">
            <a:off x="12597364" y="3703867"/>
            <a:ext cx="4865285" cy="450955"/>
          </a:xfrm>
          <a:prstGeom prst="rect">
            <a:avLst/>
          </a:prstGeom>
        </p:spPr>
        <p:txBody>
          <a:bodyPr anchor="t" rtlCol="false" tIns="0" lIns="0" bIns="0" rIns="0">
            <a:spAutoFit/>
          </a:bodyPr>
          <a:lstStyle/>
          <a:p>
            <a:pPr algn="ctr">
              <a:lnSpc>
                <a:spcPts val="3366"/>
              </a:lnSpc>
            </a:pPr>
            <a:r>
              <a:rPr lang="en-US" sz="2853" spc="-125">
                <a:solidFill>
                  <a:srgbClr val="FDF9DE"/>
                </a:solidFill>
                <a:latin typeface="IreneFlorentina"/>
                <a:ea typeface="IreneFlorentina"/>
                <a:cs typeface="IreneFlorentina"/>
                <a:sym typeface="IreneFlorentina"/>
              </a:rPr>
              <a:t>Think about your chain!</a:t>
            </a:r>
          </a:p>
        </p:txBody>
      </p:sp>
      <p:sp>
        <p:nvSpPr>
          <p:cNvPr name="TextBox 16" id="16"/>
          <p:cNvSpPr txBox="true"/>
          <p:nvPr/>
        </p:nvSpPr>
        <p:spPr>
          <a:xfrm rot="0">
            <a:off x="1598161" y="5433618"/>
            <a:ext cx="3406886" cy="2886134"/>
          </a:xfrm>
          <a:prstGeom prst="rect">
            <a:avLst/>
          </a:prstGeom>
        </p:spPr>
        <p:txBody>
          <a:bodyPr anchor="t" rtlCol="false" tIns="0" lIns="0" bIns="0" rIns="0">
            <a:spAutoFit/>
          </a:bodyPr>
          <a:lstStyle/>
          <a:p>
            <a:pPr algn="l">
              <a:lnSpc>
                <a:spcPts val="3755"/>
              </a:lnSpc>
              <a:spcBef>
                <a:spcPct val="0"/>
              </a:spcBef>
            </a:pPr>
            <a:r>
              <a:rPr lang="en-US" sz="3182" spc="-140">
                <a:solidFill>
                  <a:srgbClr val="2DB189"/>
                </a:solidFill>
                <a:latin typeface="IreneFlorentina"/>
                <a:ea typeface="IreneFlorentina"/>
                <a:cs typeface="IreneFlorentina"/>
                <a:sym typeface="IreneFlorentina"/>
              </a:rPr>
              <a:t>Choose a toy or book you can give to someone who might enjoy it like you did!</a:t>
            </a:r>
          </a:p>
        </p:txBody>
      </p:sp>
      <p:sp>
        <p:nvSpPr>
          <p:cNvPr name="TextBox 17" id="17"/>
          <p:cNvSpPr txBox="true"/>
          <p:nvPr/>
        </p:nvSpPr>
        <p:spPr>
          <a:xfrm rot="0">
            <a:off x="7219181" y="5670790"/>
            <a:ext cx="3892437" cy="2265045"/>
          </a:xfrm>
          <a:prstGeom prst="rect">
            <a:avLst/>
          </a:prstGeom>
        </p:spPr>
        <p:txBody>
          <a:bodyPr anchor="t" rtlCol="false" tIns="0" lIns="0" bIns="0" rIns="0">
            <a:spAutoFit/>
          </a:bodyPr>
          <a:lstStyle/>
          <a:p>
            <a:pPr algn="l">
              <a:lnSpc>
                <a:spcPts val="3540"/>
              </a:lnSpc>
              <a:spcBef>
                <a:spcPct val="0"/>
              </a:spcBef>
            </a:pPr>
            <a:r>
              <a:rPr lang="en-US" sz="3000" spc="-131">
                <a:solidFill>
                  <a:srgbClr val="EFA54F"/>
                </a:solidFill>
                <a:latin typeface="IreneFlorentina"/>
                <a:ea typeface="IreneFlorentina"/>
                <a:cs typeface="IreneFlorentina"/>
                <a:sym typeface="IreneFlorentina"/>
              </a:rPr>
              <a:t>Think about the people you live by. How can you help them more this week?</a:t>
            </a:r>
          </a:p>
        </p:txBody>
      </p:sp>
      <p:sp>
        <p:nvSpPr>
          <p:cNvPr name="TextBox 18" id="18"/>
          <p:cNvSpPr txBox="true"/>
          <p:nvPr/>
        </p:nvSpPr>
        <p:spPr>
          <a:xfrm rot="0">
            <a:off x="13282429" y="5443143"/>
            <a:ext cx="3672781" cy="3160395"/>
          </a:xfrm>
          <a:prstGeom prst="rect">
            <a:avLst/>
          </a:prstGeom>
        </p:spPr>
        <p:txBody>
          <a:bodyPr anchor="t" rtlCol="false" tIns="0" lIns="0" bIns="0" rIns="0">
            <a:spAutoFit/>
          </a:bodyPr>
          <a:lstStyle/>
          <a:p>
            <a:pPr algn="l">
              <a:lnSpc>
                <a:spcPts val="3540"/>
              </a:lnSpc>
              <a:spcBef>
                <a:spcPct val="0"/>
              </a:spcBef>
            </a:pPr>
            <a:r>
              <a:rPr lang="en-US" sz="3000" spc="-131">
                <a:solidFill>
                  <a:srgbClr val="F9705A"/>
                </a:solidFill>
                <a:latin typeface="IreneFlorentina"/>
                <a:ea typeface="IreneFlorentina"/>
                <a:cs typeface="IreneFlorentina"/>
                <a:sym typeface="IreneFlorentina"/>
              </a:rPr>
              <a:t>Remember the good things you do this week so you can add them to your Lent chain next time!</a:t>
            </a:r>
          </a:p>
        </p:txBody>
      </p:sp>
      <p:sp>
        <p:nvSpPr>
          <p:cNvPr name="Freeform 19" id="19"/>
          <p:cNvSpPr/>
          <p:nvPr/>
        </p:nvSpPr>
        <p:spPr>
          <a:xfrm flipH="false" flipV="false" rot="0">
            <a:off x="14120032" y="1323814"/>
            <a:ext cx="749180" cy="803410"/>
          </a:xfrm>
          <a:custGeom>
            <a:avLst/>
            <a:gdLst/>
            <a:ahLst/>
            <a:cxnLst/>
            <a:rect r="r" b="b" t="t" l="l"/>
            <a:pathLst>
              <a:path h="803410" w="749180">
                <a:moveTo>
                  <a:pt x="0" y="0"/>
                </a:moveTo>
                <a:lnTo>
                  <a:pt x="749180" y="0"/>
                </a:lnTo>
                <a:lnTo>
                  <a:pt x="749180" y="803409"/>
                </a:lnTo>
                <a:lnTo>
                  <a:pt x="0" y="8034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0" id="20"/>
          <p:cNvSpPr/>
          <p:nvPr/>
        </p:nvSpPr>
        <p:spPr>
          <a:xfrm flipH="false" flipV="false" rot="0">
            <a:off x="3075987" y="1323814"/>
            <a:ext cx="749180" cy="803410"/>
          </a:xfrm>
          <a:custGeom>
            <a:avLst/>
            <a:gdLst/>
            <a:ahLst/>
            <a:cxnLst/>
            <a:rect r="r" b="b" t="t" l="l"/>
            <a:pathLst>
              <a:path h="803410" w="749180">
                <a:moveTo>
                  <a:pt x="0" y="0"/>
                </a:moveTo>
                <a:lnTo>
                  <a:pt x="749180" y="0"/>
                </a:lnTo>
                <a:lnTo>
                  <a:pt x="749180" y="803409"/>
                </a:lnTo>
                <a:lnTo>
                  <a:pt x="0" y="8034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21" id="21"/>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22" id="22"/>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5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301" r="0" b="-18364"/>
            </a:stretch>
          </a:blipFill>
        </p:spPr>
      </p:sp>
      <p:sp>
        <p:nvSpPr>
          <p:cNvPr name="Freeform 3" id="3"/>
          <p:cNvSpPr/>
          <p:nvPr/>
        </p:nvSpPr>
        <p:spPr>
          <a:xfrm flipH="false" flipV="false" rot="0">
            <a:off x="1374577" y="1150658"/>
            <a:ext cx="15538847" cy="7317384"/>
          </a:xfrm>
          <a:custGeom>
            <a:avLst/>
            <a:gdLst/>
            <a:ahLst/>
            <a:cxnLst/>
            <a:rect r="r" b="b" t="t" l="l"/>
            <a:pathLst>
              <a:path h="7317384" w="15538847">
                <a:moveTo>
                  <a:pt x="0" y="0"/>
                </a:moveTo>
                <a:lnTo>
                  <a:pt x="15538846" y="0"/>
                </a:lnTo>
                <a:lnTo>
                  <a:pt x="15538846" y="7317384"/>
                </a:lnTo>
                <a:lnTo>
                  <a:pt x="0" y="731738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1028700" y="2690931"/>
            <a:ext cx="15300897" cy="3411629"/>
          </a:xfrm>
          <a:prstGeom prst="rect">
            <a:avLst/>
          </a:prstGeom>
        </p:spPr>
        <p:txBody>
          <a:bodyPr anchor="t" rtlCol="false" tIns="0" lIns="0" bIns="0" rIns="0">
            <a:spAutoFit/>
          </a:bodyPr>
          <a:lstStyle/>
          <a:p>
            <a:pPr algn="ctr">
              <a:lnSpc>
                <a:spcPts val="12803"/>
              </a:lnSpc>
            </a:pPr>
            <a:r>
              <a:rPr lang="en-US" sz="12430">
                <a:solidFill>
                  <a:srgbClr val="FFF5DE"/>
                </a:solidFill>
                <a:latin typeface="IreneFlorentina"/>
                <a:ea typeface="IreneFlorentina"/>
                <a:cs typeface="IreneFlorentina"/>
                <a:sym typeface="IreneFlorentina"/>
              </a:rPr>
              <a:t>What did you learn today?</a:t>
            </a:r>
          </a:p>
        </p:txBody>
      </p:sp>
      <p:sp>
        <p:nvSpPr>
          <p:cNvPr name="Freeform 5" id="5"/>
          <p:cNvSpPr/>
          <p:nvPr/>
        </p:nvSpPr>
        <p:spPr>
          <a:xfrm flipH="false" flipV="false" rot="0">
            <a:off x="13010949" y="4707886"/>
            <a:ext cx="5460497" cy="9100828"/>
          </a:xfrm>
          <a:custGeom>
            <a:avLst/>
            <a:gdLst/>
            <a:ahLst/>
            <a:cxnLst/>
            <a:rect r="r" b="b" t="t" l="l"/>
            <a:pathLst>
              <a:path h="9100828" w="5460497">
                <a:moveTo>
                  <a:pt x="0" y="0"/>
                </a:moveTo>
                <a:lnTo>
                  <a:pt x="5460497" y="0"/>
                </a:lnTo>
                <a:lnTo>
                  <a:pt x="5460497" y="9100828"/>
                </a:lnTo>
                <a:lnTo>
                  <a:pt x="0" y="910082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6" id="6"/>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7" id="7"/>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5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4" r="0" b="-18662"/>
            </a:stretch>
          </a:blipFill>
        </p:spPr>
      </p:sp>
      <p:sp>
        <p:nvSpPr>
          <p:cNvPr name="Freeform 3" id="3"/>
          <p:cNvSpPr/>
          <p:nvPr/>
        </p:nvSpPr>
        <p:spPr>
          <a:xfrm flipH="false" flipV="false" rot="0">
            <a:off x="5865740" y="2117160"/>
            <a:ext cx="6556520" cy="6482759"/>
          </a:xfrm>
          <a:custGeom>
            <a:avLst/>
            <a:gdLst/>
            <a:ahLst/>
            <a:cxnLst/>
            <a:rect r="r" b="b" t="t" l="l"/>
            <a:pathLst>
              <a:path h="6482759" w="6556520">
                <a:moveTo>
                  <a:pt x="0" y="0"/>
                </a:moveTo>
                <a:lnTo>
                  <a:pt x="6556520" y="0"/>
                </a:lnTo>
                <a:lnTo>
                  <a:pt x="6556520" y="6482759"/>
                </a:lnTo>
                <a:lnTo>
                  <a:pt x="0" y="648275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8719271" y="4948029"/>
            <a:ext cx="849457" cy="660453"/>
          </a:xfrm>
          <a:custGeom>
            <a:avLst/>
            <a:gdLst/>
            <a:ahLst/>
            <a:cxnLst/>
            <a:rect r="r" b="b" t="t" l="l"/>
            <a:pathLst>
              <a:path h="660453" w="849457">
                <a:moveTo>
                  <a:pt x="0" y="0"/>
                </a:moveTo>
                <a:lnTo>
                  <a:pt x="849458" y="0"/>
                </a:lnTo>
                <a:lnTo>
                  <a:pt x="849458" y="660453"/>
                </a:lnTo>
                <a:lnTo>
                  <a:pt x="0" y="66045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6846906" y="8599919"/>
            <a:ext cx="1150521" cy="1316762"/>
          </a:xfrm>
          <a:custGeom>
            <a:avLst/>
            <a:gdLst/>
            <a:ahLst/>
            <a:cxnLst/>
            <a:rect r="r" b="b" t="t" l="l"/>
            <a:pathLst>
              <a:path h="1316762" w="1150521">
                <a:moveTo>
                  <a:pt x="0" y="0"/>
                </a:moveTo>
                <a:lnTo>
                  <a:pt x="1150520" y="0"/>
                </a:lnTo>
                <a:lnTo>
                  <a:pt x="1150520" y="1316762"/>
                </a:lnTo>
                <a:lnTo>
                  <a:pt x="0" y="1316762"/>
                </a:lnTo>
                <a:lnTo>
                  <a:pt x="0" y="0"/>
                </a:lnTo>
                <a:close/>
              </a:path>
            </a:pathLst>
          </a:custGeom>
          <a:blipFill>
            <a:blip r:embed="rId7"/>
            <a:stretch>
              <a:fillRect l="0" t="0" r="0" b="0"/>
            </a:stretch>
          </a:blipFill>
          <a:ln w="9525" cap="sq">
            <a:solidFill>
              <a:srgbClr val="FFFFFF"/>
            </a:solidFill>
            <a:prstDash val="solid"/>
            <a:miter/>
          </a:ln>
        </p:spPr>
      </p:sp>
      <p:sp>
        <p:nvSpPr>
          <p:cNvPr name="TextBox 6" id="6"/>
          <p:cNvSpPr txBox="true"/>
          <p:nvPr/>
        </p:nvSpPr>
        <p:spPr>
          <a:xfrm rot="0">
            <a:off x="3917164" y="416100"/>
            <a:ext cx="10453673" cy="4558919"/>
          </a:xfrm>
          <a:prstGeom prst="rect">
            <a:avLst/>
          </a:prstGeom>
        </p:spPr>
        <p:txBody>
          <a:bodyPr anchor="t" rtlCol="false" tIns="0" lIns="0" bIns="0" rIns="0">
            <a:spAutoFit/>
          </a:bodyPr>
          <a:lstStyle/>
          <a:p>
            <a:pPr algn="ctr">
              <a:lnSpc>
                <a:spcPts val="9484"/>
              </a:lnSpc>
            </a:pPr>
            <a:r>
              <a:rPr lang="en-US" b="true" sz="6774">
                <a:solidFill>
                  <a:srgbClr val="FFFFFF"/>
                </a:solidFill>
                <a:latin typeface="Proxima Nova Bold"/>
                <a:ea typeface="Proxima Nova Bold"/>
                <a:cs typeface="Proxima Nova Bold"/>
                <a:sym typeface="Proxima Nova Bold"/>
              </a:rPr>
              <a:t>LITTLE ACTS OF LOVE FOR LENT</a:t>
            </a:r>
          </a:p>
        </p:txBody>
      </p:sp>
      <p:sp>
        <p:nvSpPr>
          <p:cNvPr name="TextBox 7" id="7"/>
          <p:cNvSpPr txBox="true"/>
          <p:nvPr/>
        </p:nvSpPr>
        <p:spPr>
          <a:xfrm rot="0">
            <a:off x="4791880" y="8683307"/>
            <a:ext cx="8704239" cy="1035687"/>
          </a:xfrm>
          <a:prstGeom prst="rect">
            <a:avLst/>
          </a:prstGeom>
        </p:spPr>
        <p:txBody>
          <a:bodyPr anchor="t" rtlCol="false" tIns="0" lIns="0" bIns="0" rIns="0">
            <a:spAutoFit/>
          </a:bodyPr>
          <a:lstStyle/>
          <a:p>
            <a:pPr algn="ctr">
              <a:lnSpc>
                <a:spcPts val="8539"/>
              </a:lnSpc>
              <a:spcBef>
                <a:spcPct val="0"/>
              </a:spcBef>
            </a:pPr>
            <a:r>
              <a:rPr lang="en-US" b="true" sz="6099">
                <a:solidFill>
                  <a:srgbClr val="FFFFFF"/>
                </a:solidFill>
                <a:latin typeface="Proxima Nova Bold"/>
                <a:ea typeface="Proxima Nova Bold"/>
                <a:cs typeface="Proxima Nova Bold"/>
                <a:sym typeface="Proxima Nova Bold"/>
              </a:rPr>
              <a:t>REFLECTION LESSON</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grpSp>
        <p:nvGrpSpPr>
          <p:cNvPr name="Group 3" id="3"/>
          <p:cNvGrpSpPr/>
          <p:nvPr/>
        </p:nvGrpSpPr>
        <p:grpSpPr>
          <a:xfrm rot="0">
            <a:off x="796402" y="846760"/>
            <a:ext cx="8593480" cy="8593480"/>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5045" y="0"/>
                  </a:moveTo>
                  <a:lnTo>
                    <a:pt x="767755" y="0"/>
                  </a:lnTo>
                  <a:cubicBezTo>
                    <a:pt x="779701" y="0"/>
                    <a:pt x="791159" y="4746"/>
                    <a:pt x="799607" y="13193"/>
                  </a:cubicBezTo>
                  <a:cubicBezTo>
                    <a:pt x="808054" y="21641"/>
                    <a:pt x="812800" y="33099"/>
                    <a:pt x="812800" y="45045"/>
                  </a:cubicBezTo>
                  <a:lnTo>
                    <a:pt x="812800" y="767755"/>
                  </a:lnTo>
                  <a:cubicBezTo>
                    <a:pt x="812800" y="779701"/>
                    <a:pt x="808054" y="791159"/>
                    <a:pt x="799607" y="799607"/>
                  </a:cubicBezTo>
                  <a:cubicBezTo>
                    <a:pt x="791159" y="808054"/>
                    <a:pt x="779701" y="812800"/>
                    <a:pt x="767755" y="812800"/>
                  </a:cubicBezTo>
                  <a:lnTo>
                    <a:pt x="45045" y="812800"/>
                  </a:lnTo>
                  <a:cubicBezTo>
                    <a:pt x="33099" y="812800"/>
                    <a:pt x="21641" y="808054"/>
                    <a:pt x="13193" y="799607"/>
                  </a:cubicBezTo>
                  <a:cubicBezTo>
                    <a:pt x="4746" y="791159"/>
                    <a:pt x="0" y="779701"/>
                    <a:pt x="0" y="767755"/>
                  </a:cubicBezTo>
                  <a:lnTo>
                    <a:pt x="0" y="45045"/>
                  </a:lnTo>
                  <a:cubicBezTo>
                    <a:pt x="0" y="33099"/>
                    <a:pt x="4746" y="21641"/>
                    <a:pt x="13193" y="13193"/>
                  </a:cubicBezTo>
                  <a:cubicBezTo>
                    <a:pt x="21641" y="4746"/>
                    <a:pt x="33099" y="0"/>
                    <a:pt x="45045" y="0"/>
                  </a:cubicBezTo>
                  <a:close/>
                </a:path>
              </a:pathLst>
            </a:custGeom>
            <a:blipFill>
              <a:blip r:embed="rId4"/>
              <a:stretch>
                <a:fillRect l="-16555" t="0" r="-16555" b="0"/>
              </a:stretch>
            </a:blipFill>
          </p:spPr>
        </p:sp>
      </p:grpSp>
      <p:sp>
        <p:nvSpPr>
          <p:cNvPr name="Freeform 5" id="5"/>
          <p:cNvSpPr/>
          <p:nvPr/>
        </p:nvSpPr>
        <p:spPr>
          <a:xfrm flipH="false" flipV="false" rot="0">
            <a:off x="10231667" y="3807827"/>
            <a:ext cx="7273469" cy="2671347"/>
          </a:xfrm>
          <a:custGeom>
            <a:avLst/>
            <a:gdLst/>
            <a:ahLst/>
            <a:cxnLst/>
            <a:rect r="r" b="b" t="t" l="l"/>
            <a:pathLst>
              <a:path h="2671347" w="7273469">
                <a:moveTo>
                  <a:pt x="0" y="0"/>
                </a:moveTo>
                <a:lnTo>
                  <a:pt x="7273468" y="0"/>
                </a:lnTo>
                <a:lnTo>
                  <a:pt x="7273468" y="2671346"/>
                </a:lnTo>
                <a:lnTo>
                  <a:pt x="0" y="267134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10248286" y="4615271"/>
            <a:ext cx="7011014" cy="708025"/>
          </a:xfrm>
          <a:prstGeom prst="rect">
            <a:avLst/>
          </a:prstGeom>
        </p:spPr>
        <p:txBody>
          <a:bodyPr anchor="t" rtlCol="false" tIns="0" lIns="0" bIns="0" rIns="0">
            <a:spAutoFit/>
          </a:bodyPr>
          <a:lstStyle/>
          <a:p>
            <a:pPr algn="ctr">
              <a:lnSpc>
                <a:spcPts val="5599"/>
              </a:lnSpc>
            </a:pPr>
            <a:r>
              <a:rPr lang="en-US" sz="3999">
                <a:solidFill>
                  <a:srgbClr val="FFFFFF"/>
                </a:solidFill>
                <a:latin typeface="IreneFlorentina"/>
                <a:ea typeface="IreneFlorentina"/>
                <a:cs typeface="IreneFlorentina"/>
                <a:sym typeface="IreneFlorentina"/>
              </a:rPr>
              <a:t>You can be like Jesus</a:t>
            </a:r>
          </a:p>
        </p:txBody>
      </p:sp>
      <p:sp>
        <p:nvSpPr>
          <p:cNvPr name="TextBox 7" id="7"/>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8" id="8"/>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60.xml><?xml version="1.0" encoding="utf-8"?>
<p:sld xmlns:p="http://schemas.openxmlformats.org/presentationml/2006/main" xmlns:a="http://schemas.openxmlformats.org/drawingml/2006/main" xmlns:r="http://schemas.openxmlformats.org/officeDocument/2006/relationships">
  <p:cSld>
    <p:bg>
      <p:bgPr>
        <a:solidFill>
          <a:srgbClr val="FFEA63"/>
        </a:solidFill>
      </p:bgPr>
    </p:bg>
    <p:spTree>
      <p:nvGrpSpPr>
        <p:cNvPr id="1" name=""/>
        <p:cNvGrpSpPr/>
        <p:nvPr/>
      </p:nvGrpSpPr>
      <p:grpSpPr>
        <a:xfrm>
          <a:off x="0" y="0"/>
          <a:ext cx="0" cy="0"/>
          <a:chOff x="0" y="0"/>
          <a:chExt cx="0" cy="0"/>
        </a:xfrm>
      </p:grpSpPr>
      <p:sp>
        <p:nvSpPr>
          <p:cNvPr name="Freeform 2" id="2"/>
          <p:cNvSpPr/>
          <p:nvPr/>
        </p:nvSpPr>
        <p:spPr>
          <a:xfrm flipH="true" flipV="false" rot="0">
            <a:off x="11241434" y="4244188"/>
            <a:ext cx="5542627" cy="8587169"/>
          </a:xfrm>
          <a:custGeom>
            <a:avLst/>
            <a:gdLst/>
            <a:ahLst/>
            <a:cxnLst/>
            <a:rect r="r" b="b" t="t" l="l"/>
            <a:pathLst>
              <a:path h="8587169" w="5542627">
                <a:moveTo>
                  <a:pt x="5542627" y="0"/>
                </a:moveTo>
                <a:lnTo>
                  <a:pt x="0" y="0"/>
                </a:lnTo>
                <a:lnTo>
                  <a:pt x="0" y="8587170"/>
                </a:lnTo>
                <a:lnTo>
                  <a:pt x="5542627" y="8587170"/>
                </a:lnTo>
                <a:lnTo>
                  <a:pt x="5542627" y="0"/>
                </a:lnTo>
                <a:close/>
              </a:path>
            </a:pathLst>
          </a:custGeom>
          <a:blipFill>
            <a:blip r:embed="rId3">
              <a:extLst>
                <a:ext uri="{96DAC541-7B7A-43D3-8B79-37D633B846F1}">
                  <asvg:svgBlip xmlns:asvg="http://schemas.microsoft.com/office/drawing/2016/SVG/main" r:embed="rId4"/>
                </a:ext>
              </a:extLst>
            </a:blip>
            <a:stretch>
              <a:fillRect l="0" t="0" r="0" b="0"/>
            </a:stretch>
          </a:blipFill>
        </p:spPr>
      </p:sp>
      <p:pic>
        <p:nvPicPr>
          <p:cNvPr name="Picture 3" id="3"/>
          <p:cNvPicPr>
            <a:picLocks noChangeAspect="true"/>
          </p:cNvPicPr>
          <p:nvPr/>
        </p:nvPicPr>
        <p:blipFill>
          <a:blip r:embed="rId5"/>
          <a:srcRect l="0" t="0" r="0" b="0"/>
          <a:stretch>
            <a:fillRect/>
          </a:stretch>
        </p:blipFill>
        <p:spPr>
          <a:xfrm flipH="false" flipV="false" rot="-9872428">
            <a:off x="11618287" y="4738661"/>
            <a:ext cx="768317" cy="924490"/>
          </a:xfrm>
          <a:prstGeom prst="rect">
            <a:avLst/>
          </a:prstGeom>
        </p:spPr>
      </p:pic>
      <p:pic>
        <p:nvPicPr>
          <p:cNvPr name="Picture 4" id="4"/>
          <p:cNvPicPr>
            <a:picLocks noChangeAspect="true"/>
          </p:cNvPicPr>
          <p:nvPr/>
        </p:nvPicPr>
        <p:blipFill>
          <a:blip r:embed="rId6"/>
          <a:srcRect l="0" t="0" r="0" b="0"/>
          <a:stretch>
            <a:fillRect/>
          </a:stretch>
        </p:blipFill>
        <p:spPr>
          <a:xfrm flipH="true" flipV="false" rot="2804242">
            <a:off x="15182895" y="3385195"/>
            <a:ext cx="1050555" cy="1050555"/>
          </a:xfrm>
          <a:prstGeom prst="rect">
            <a:avLst/>
          </a:prstGeom>
        </p:spPr>
      </p:pic>
      <p:sp>
        <p:nvSpPr>
          <p:cNvPr name="Freeform 5" id="5"/>
          <p:cNvSpPr/>
          <p:nvPr/>
        </p:nvSpPr>
        <p:spPr>
          <a:xfrm flipH="false" flipV="false" rot="0">
            <a:off x="458254" y="2344599"/>
            <a:ext cx="10056292" cy="6913701"/>
          </a:xfrm>
          <a:custGeom>
            <a:avLst/>
            <a:gdLst/>
            <a:ahLst/>
            <a:cxnLst/>
            <a:rect r="r" b="b" t="t" l="l"/>
            <a:pathLst>
              <a:path h="6913701" w="10056292">
                <a:moveTo>
                  <a:pt x="0" y="0"/>
                </a:moveTo>
                <a:lnTo>
                  <a:pt x="10056292" y="0"/>
                </a:lnTo>
                <a:lnTo>
                  <a:pt x="10056292" y="6913701"/>
                </a:lnTo>
                <a:lnTo>
                  <a:pt x="0" y="691370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6" id="6"/>
          <p:cNvSpPr txBox="true"/>
          <p:nvPr/>
        </p:nvSpPr>
        <p:spPr>
          <a:xfrm rot="0">
            <a:off x="1232871" y="3970995"/>
            <a:ext cx="8842988" cy="681990"/>
          </a:xfrm>
          <a:prstGeom prst="rect">
            <a:avLst/>
          </a:prstGeom>
        </p:spPr>
        <p:txBody>
          <a:bodyPr anchor="t" rtlCol="false" tIns="0" lIns="0" bIns="0" rIns="0">
            <a:spAutoFit/>
          </a:bodyPr>
          <a:lstStyle/>
          <a:p>
            <a:pPr algn="ctr">
              <a:lnSpc>
                <a:spcPts val="5279"/>
              </a:lnSpc>
            </a:pPr>
            <a:r>
              <a:rPr lang="en-US" sz="3999" spc="-163">
                <a:solidFill>
                  <a:srgbClr val="FFFFFF"/>
                </a:solidFill>
                <a:latin typeface="IreneFlorentina"/>
                <a:ea typeface="IreneFlorentina"/>
                <a:cs typeface="IreneFlorentina"/>
                <a:sym typeface="IreneFlorentina"/>
              </a:rPr>
              <a:t>Kindness Chain</a:t>
            </a:r>
          </a:p>
        </p:txBody>
      </p:sp>
      <p:sp>
        <p:nvSpPr>
          <p:cNvPr name="TextBox 7" id="7"/>
          <p:cNvSpPr txBox="true"/>
          <p:nvPr/>
        </p:nvSpPr>
        <p:spPr>
          <a:xfrm rot="0">
            <a:off x="1589036" y="5134231"/>
            <a:ext cx="7794729" cy="1776079"/>
          </a:xfrm>
          <a:prstGeom prst="rect">
            <a:avLst/>
          </a:prstGeom>
        </p:spPr>
        <p:txBody>
          <a:bodyPr anchor="t" rtlCol="false" tIns="0" lIns="0" bIns="0" rIns="0">
            <a:spAutoFit/>
          </a:bodyPr>
          <a:lstStyle/>
          <a:p>
            <a:pPr algn="ctr">
              <a:lnSpc>
                <a:spcPts val="4654"/>
              </a:lnSpc>
            </a:pPr>
            <a:r>
              <a:rPr lang="en-US" sz="3525" spc="-144">
                <a:solidFill>
                  <a:srgbClr val="FFFFFF"/>
                </a:solidFill>
                <a:latin typeface="IreneFlorentina"/>
                <a:ea typeface="IreneFlorentina"/>
                <a:cs typeface="IreneFlorentina"/>
                <a:sym typeface="IreneFlorentina"/>
              </a:rPr>
              <a:t>What are some small acts of love you have done this week?</a:t>
            </a:r>
          </a:p>
        </p:txBody>
      </p:sp>
      <p:sp>
        <p:nvSpPr>
          <p:cNvPr name="Freeform 8" id="8"/>
          <p:cNvSpPr/>
          <p:nvPr/>
        </p:nvSpPr>
        <p:spPr>
          <a:xfrm flipH="false" flipV="false" rot="0">
            <a:off x="0" y="-288665"/>
            <a:ext cx="7315200" cy="2267712"/>
          </a:xfrm>
          <a:custGeom>
            <a:avLst/>
            <a:gdLst/>
            <a:ahLst/>
            <a:cxnLst/>
            <a:rect r="r" b="b" t="t" l="l"/>
            <a:pathLst>
              <a:path h="2267712" w="7315200">
                <a:moveTo>
                  <a:pt x="0" y="0"/>
                </a:moveTo>
                <a:lnTo>
                  <a:pt x="7315200" y="0"/>
                </a:lnTo>
                <a:lnTo>
                  <a:pt x="7315200" y="2267712"/>
                </a:lnTo>
                <a:lnTo>
                  <a:pt x="0" y="226771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9" id="9"/>
          <p:cNvSpPr/>
          <p:nvPr/>
        </p:nvSpPr>
        <p:spPr>
          <a:xfrm flipH="false" flipV="false" rot="0">
            <a:off x="5486400" y="-264030"/>
            <a:ext cx="7315200" cy="2267712"/>
          </a:xfrm>
          <a:custGeom>
            <a:avLst/>
            <a:gdLst/>
            <a:ahLst/>
            <a:cxnLst/>
            <a:rect r="r" b="b" t="t" l="l"/>
            <a:pathLst>
              <a:path h="2267712" w="7315200">
                <a:moveTo>
                  <a:pt x="0" y="0"/>
                </a:moveTo>
                <a:lnTo>
                  <a:pt x="7315200" y="0"/>
                </a:lnTo>
                <a:lnTo>
                  <a:pt x="7315200" y="2267712"/>
                </a:lnTo>
                <a:lnTo>
                  <a:pt x="0" y="226771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10788316" y="-288665"/>
            <a:ext cx="7315200" cy="2267712"/>
          </a:xfrm>
          <a:custGeom>
            <a:avLst/>
            <a:gdLst/>
            <a:ahLst/>
            <a:cxnLst/>
            <a:rect r="r" b="b" t="t" l="l"/>
            <a:pathLst>
              <a:path h="2267712" w="7315200">
                <a:moveTo>
                  <a:pt x="0" y="0"/>
                </a:moveTo>
                <a:lnTo>
                  <a:pt x="7315200" y="0"/>
                </a:lnTo>
                <a:lnTo>
                  <a:pt x="7315200" y="2267712"/>
                </a:lnTo>
                <a:lnTo>
                  <a:pt x="0" y="226771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1" id="11"/>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12" id="12"/>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Tree>
  </p:cSld>
  <p:clrMapOvr>
    <a:masterClrMapping/>
  </p:clrMapOvr>
</p:sld>
</file>

<file path=ppt/slides/slide6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sp>
        <p:nvSpPr>
          <p:cNvPr name="Freeform 3" id="3"/>
          <p:cNvSpPr/>
          <p:nvPr/>
        </p:nvSpPr>
        <p:spPr>
          <a:xfrm flipH="true" flipV="false" rot="0">
            <a:off x="1720453" y="1404255"/>
            <a:ext cx="14847093" cy="6991631"/>
          </a:xfrm>
          <a:custGeom>
            <a:avLst/>
            <a:gdLst/>
            <a:ahLst/>
            <a:cxnLst/>
            <a:rect r="r" b="b" t="t" l="l"/>
            <a:pathLst>
              <a:path h="6991631" w="14847093">
                <a:moveTo>
                  <a:pt x="14847094" y="0"/>
                </a:moveTo>
                <a:lnTo>
                  <a:pt x="0" y="0"/>
                </a:lnTo>
                <a:lnTo>
                  <a:pt x="0" y="6991631"/>
                </a:lnTo>
                <a:lnTo>
                  <a:pt x="14847094" y="6991631"/>
                </a:lnTo>
                <a:lnTo>
                  <a:pt x="14847094"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348930" y="4957221"/>
            <a:ext cx="4616863" cy="6208496"/>
          </a:xfrm>
          <a:custGeom>
            <a:avLst/>
            <a:gdLst/>
            <a:ahLst/>
            <a:cxnLst/>
            <a:rect r="r" b="b" t="t" l="l"/>
            <a:pathLst>
              <a:path h="6208496" w="4616863">
                <a:moveTo>
                  <a:pt x="0" y="0"/>
                </a:moveTo>
                <a:lnTo>
                  <a:pt x="4616864" y="0"/>
                </a:lnTo>
                <a:lnTo>
                  <a:pt x="4616864" y="6208496"/>
                </a:lnTo>
                <a:lnTo>
                  <a:pt x="0" y="62084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5" id="5"/>
          <p:cNvSpPr txBox="true"/>
          <p:nvPr/>
        </p:nvSpPr>
        <p:spPr>
          <a:xfrm rot="0">
            <a:off x="2115636" y="2640649"/>
            <a:ext cx="13682678" cy="2623370"/>
          </a:xfrm>
          <a:prstGeom prst="rect">
            <a:avLst/>
          </a:prstGeom>
        </p:spPr>
        <p:txBody>
          <a:bodyPr anchor="t" rtlCol="false" tIns="0" lIns="0" bIns="0" rIns="0">
            <a:spAutoFit/>
          </a:bodyPr>
          <a:lstStyle/>
          <a:p>
            <a:pPr algn="ctr">
              <a:lnSpc>
                <a:spcPts val="20595"/>
              </a:lnSpc>
            </a:pPr>
            <a:r>
              <a:rPr lang="en-US" sz="14711">
                <a:solidFill>
                  <a:srgbClr val="FFFFFF"/>
                </a:solidFill>
                <a:latin typeface="IreneFlorentina"/>
                <a:ea typeface="IreneFlorentina"/>
                <a:cs typeface="IreneFlorentina"/>
                <a:sym typeface="IreneFlorentina"/>
              </a:rPr>
              <a:t>Let’s Share!</a:t>
            </a:r>
          </a:p>
        </p:txBody>
      </p:sp>
      <p:sp>
        <p:nvSpPr>
          <p:cNvPr name="TextBox 6" id="6"/>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7" id="7"/>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6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sp>
        <p:nvSpPr>
          <p:cNvPr name="Freeform 3" id="3"/>
          <p:cNvSpPr/>
          <p:nvPr/>
        </p:nvSpPr>
        <p:spPr>
          <a:xfrm flipH="false" flipV="false" rot="0">
            <a:off x="11553897" y="5143500"/>
            <a:ext cx="6252346" cy="2296316"/>
          </a:xfrm>
          <a:custGeom>
            <a:avLst/>
            <a:gdLst/>
            <a:ahLst/>
            <a:cxnLst/>
            <a:rect r="r" b="b" t="t" l="l"/>
            <a:pathLst>
              <a:path h="2296316" w="6252346">
                <a:moveTo>
                  <a:pt x="0" y="0"/>
                </a:moveTo>
                <a:lnTo>
                  <a:pt x="6252346" y="0"/>
                </a:lnTo>
                <a:lnTo>
                  <a:pt x="6252346" y="2296316"/>
                </a:lnTo>
                <a:lnTo>
                  <a:pt x="0" y="229631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1553897" y="3298252"/>
            <a:ext cx="6252346" cy="2296316"/>
          </a:xfrm>
          <a:custGeom>
            <a:avLst/>
            <a:gdLst/>
            <a:ahLst/>
            <a:cxnLst/>
            <a:rect r="r" b="b" t="t" l="l"/>
            <a:pathLst>
              <a:path h="2296316" w="6252346">
                <a:moveTo>
                  <a:pt x="0" y="0"/>
                </a:moveTo>
                <a:lnTo>
                  <a:pt x="6252346" y="0"/>
                </a:lnTo>
                <a:lnTo>
                  <a:pt x="6252346" y="2296316"/>
                </a:lnTo>
                <a:lnTo>
                  <a:pt x="0" y="229631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6" id="6"/>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7" id="7"/>
          <p:cNvSpPr txBox="true"/>
          <p:nvPr/>
        </p:nvSpPr>
        <p:spPr>
          <a:xfrm rot="0">
            <a:off x="11941819" y="4188551"/>
            <a:ext cx="5476500" cy="2783459"/>
          </a:xfrm>
          <a:prstGeom prst="rect">
            <a:avLst/>
          </a:prstGeom>
        </p:spPr>
        <p:txBody>
          <a:bodyPr anchor="t" rtlCol="false" tIns="0" lIns="0" bIns="0" rIns="0">
            <a:spAutoFit/>
          </a:bodyPr>
          <a:lstStyle/>
          <a:p>
            <a:pPr algn="ctr">
              <a:lnSpc>
                <a:spcPts val="5427"/>
              </a:lnSpc>
            </a:pPr>
            <a:r>
              <a:rPr lang="en-US" sz="4599" spc="-202">
                <a:solidFill>
                  <a:srgbClr val="7B6453"/>
                </a:solidFill>
                <a:latin typeface="IreneFlorentina"/>
                <a:ea typeface="IreneFlorentina"/>
                <a:cs typeface="IreneFlorentina"/>
                <a:sym typeface="IreneFlorentina"/>
              </a:rPr>
              <a:t>Being kind is something you can do the whole year!</a:t>
            </a:r>
          </a:p>
        </p:txBody>
      </p:sp>
      <p:sp>
        <p:nvSpPr>
          <p:cNvPr name="TextBox 8" id="8"/>
          <p:cNvSpPr txBox="true"/>
          <p:nvPr/>
        </p:nvSpPr>
        <p:spPr>
          <a:xfrm rot="0">
            <a:off x="908251" y="5051643"/>
            <a:ext cx="9466362" cy="1028700"/>
          </a:xfrm>
          <a:prstGeom prst="rect">
            <a:avLst/>
          </a:prstGeom>
        </p:spPr>
        <p:txBody>
          <a:bodyPr anchor="t" rtlCol="false" tIns="0" lIns="0" bIns="0" rIns="0">
            <a:spAutoFit/>
          </a:bodyPr>
          <a:lstStyle/>
          <a:p>
            <a:pPr algn="ctr">
              <a:lnSpc>
                <a:spcPts val="7670"/>
              </a:lnSpc>
              <a:spcBef>
                <a:spcPct val="0"/>
              </a:spcBef>
            </a:pPr>
            <a:r>
              <a:rPr lang="en-US" sz="6392" u="sng">
                <a:solidFill>
                  <a:srgbClr val="000000"/>
                </a:solidFill>
                <a:latin typeface="IreneFlorentina"/>
                <a:ea typeface="IreneFlorentina"/>
                <a:cs typeface="IreneFlorentina"/>
                <a:sym typeface="IreneFlorentina"/>
                <a:hlinkClick r:id="rId8" tooltip="https://drive.google.com/file/d/1TX2V6H3vw6mX8l04vz0IEd68v7xSM0RC/view?usp=sharing"/>
              </a:rPr>
              <a:t>Click to View Video</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grpSp>
        <p:nvGrpSpPr>
          <p:cNvPr name="Group 3" id="3"/>
          <p:cNvGrpSpPr/>
          <p:nvPr/>
        </p:nvGrpSpPr>
        <p:grpSpPr>
          <a:xfrm rot="0">
            <a:off x="8973117" y="1028700"/>
            <a:ext cx="8286183" cy="8229600"/>
            <a:chOff x="0" y="0"/>
            <a:chExt cx="862728" cy="856837"/>
          </a:xfrm>
        </p:grpSpPr>
        <p:sp>
          <p:nvSpPr>
            <p:cNvPr name="Freeform 4" id="4"/>
            <p:cNvSpPr/>
            <p:nvPr/>
          </p:nvSpPr>
          <p:spPr>
            <a:xfrm flipH="false" flipV="false" rot="0">
              <a:off x="0" y="0"/>
              <a:ext cx="862728" cy="856837"/>
            </a:xfrm>
            <a:custGeom>
              <a:avLst/>
              <a:gdLst/>
              <a:ahLst/>
              <a:cxnLst/>
              <a:rect r="r" b="b" t="t" l="l"/>
              <a:pathLst>
                <a:path h="856837" w="862728">
                  <a:moveTo>
                    <a:pt x="63534" y="0"/>
                  </a:moveTo>
                  <a:lnTo>
                    <a:pt x="799195" y="0"/>
                  </a:lnTo>
                  <a:cubicBezTo>
                    <a:pt x="816045" y="0"/>
                    <a:pt x="832205" y="6694"/>
                    <a:pt x="844120" y="18609"/>
                  </a:cubicBezTo>
                  <a:cubicBezTo>
                    <a:pt x="856035" y="30523"/>
                    <a:pt x="862728" y="46683"/>
                    <a:pt x="862728" y="63534"/>
                  </a:cubicBezTo>
                  <a:lnTo>
                    <a:pt x="862728" y="793304"/>
                  </a:lnTo>
                  <a:cubicBezTo>
                    <a:pt x="862728" y="828392"/>
                    <a:pt x="834283" y="856837"/>
                    <a:pt x="799195" y="856837"/>
                  </a:cubicBezTo>
                  <a:lnTo>
                    <a:pt x="63534" y="856837"/>
                  </a:lnTo>
                  <a:cubicBezTo>
                    <a:pt x="46683" y="856837"/>
                    <a:pt x="30523" y="850143"/>
                    <a:pt x="18609" y="838228"/>
                  </a:cubicBezTo>
                  <a:cubicBezTo>
                    <a:pt x="6694" y="826314"/>
                    <a:pt x="0" y="810154"/>
                    <a:pt x="0" y="793304"/>
                  </a:cubicBezTo>
                  <a:lnTo>
                    <a:pt x="0" y="63534"/>
                  </a:lnTo>
                  <a:cubicBezTo>
                    <a:pt x="0" y="46683"/>
                    <a:pt x="6694" y="30523"/>
                    <a:pt x="18609" y="18609"/>
                  </a:cubicBezTo>
                  <a:cubicBezTo>
                    <a:pt x="30523" y="6694"/>
                    <a:pt x="46683" y="0"/>
                    <a:pt x="63534" y="0"/>
                  </a:cubicBezTo>
                  <a:close/>
                </a:path>
              </a:pathLst>
            </a:custGeom>
            <a:blipFill>
              <a:blip r:embed="rId4"/>
              <a:stretch>
                <a:fillRect l="-16211" t="0" r="-16211" b="0"/>
              </a:stretch>
            </a:blipFill>
          </p:spPr>
        </p:sp>
      </p:grpSp>
      <p:sp>
        <p:nvSpPr>
          <p:cNvPr name="Freeform 5" id="5"/>
          <p:cNvSpPr/>
          <p:nvPr/>
        </p:nvSpPr>
        <p:spPr>
          <a:xfrm flipH="false" flipV="false" rot="0">
            <a:off x="987535" y="3807827"/>
            <a:ext cx="7273469" cy="2671347"/>
          </a:xfrm>
          <a:custGeom>
            <a:avLst/>
            <a:gdLst/>
            <a:ahLst/>
            <a:cxnLst/>
            <a:rect r="r" b="b" t="t" l="l"/>
            <a:pathLst>
              <a:path h="2671347" w="7273469">
                <a:moveTo>
                  <a:pt x="0" y="0"/>
                </a:moveTo>
                <a:lnTo>
                  <a:pt x="7273469" y="0"/>
                </a:lnTo>
                <a:lnTo>
                  <a:pt x="7273469" y="2671346"/>
                </a:lnTo>
                <a:lnTo>
                  <a:pt x="0" y="267134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1438010" y="4516387"/>
            <a:ext cx="6372519" cy="1412875"/>
          </a:xfrm>
          <a:prstGeom prst="rect">
            <a:avLst/>
          </a:prstGeom>
        </p:spPr>
        <p:txBody>
          <a:bodyPr anchor="t" rtlCol="false" tIns="0" lIns="0" bIns="0" rIns="0">
            <a:spAutoFit/>
          </a:bodyPr>
          <a:lstStyle/>
          <a:p>
            <a:pPr algn="ctr">
              <a:lnSpc>
                <a:spcPts val="5599"/>
              </a:lnSpc>
            </a:pPr>
            <a:r>
              <a:rPr lang="en-US" sz="3999">
                <a:solidFill>
                  <a:srgbClr val="FFFFFF"/>
                </a:solidFill>
                <a:latin typeface="IreneFlorentina"/>
                <a:ea typeface="IreneFlorentina"/>
                <a:cs typeface="IreneFlorentina"/>
                <a:sym typeface="IreneFlorentina"/>
              </a:rPr>
              <a:t>How can you be like Jesus?</a:t>
            </a:r>
          </a:p>
        </p:txBody>
      </p:sp>
      <p:sp>
        <p:nvSpPr>
          <p:cNvPr name="TextBox 7" id="7"/>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8" id="8"/>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4" r="0" b="-18662"/>
            </a:stretch>
          </a:blipFill>
        </p:spPr>
      </p:sp>
      <p:sp>
        <p:nvSpPr>
          <p:cNvPr name="TextBox 3" id="3"/>
          <p:cNvSpPr txBox="true"/>
          <p:nvPr/>
        </p:nvSpPr>
        <p:spPr>
          <a:xfrm rot="0">
            <a:off x="14808447" y="9727605"/>
            <a:ext cx="3009454" cy="361950"/>
          </a:xfrm>
          <a:prstGeom prst="rect">
            <a:avLst/>
          </a:prstGeom>
        </p:spPr>
        <p:txBody>
          <a:bodyPr anchor="t" rtlCol="false" tIns="0" lIns="0" bIns="0" rIns="0">
            <a:spAutoFit/>
          </a:bodyPr>
          <a:lstStyle/>
          <a:p>
            <a:pPr algn="ctr">
              <a:lnSpc>
                <a:spcPts val="2520"/>
              </a:lnSpc>
              <a:spcBef>
                <a:spcPct val="0"/>
              </a:spcBef>
            </a:pPr>
            <a:r>
              <a:rPr lang="en-US" sz="2100">
                <a:solidFill>
                  <a:srgbClr val="FFFFFF"/>
                </a:solidFill>
                <a:latin typeface="Arial MT Pro"/>
                <a:ea typeface="Arial MT Pro"/>
                <a:cs typeface="Arial MT Pro"/>
                <a:sym typeface="Arial MT Pro"/>
              </a:rPr>
              <a:t>Little Acts of Love for Len</a:t>
            </a:r>
          </a:p>
        </p:txBody>
      </p:sp>
      <p:sp>
        <p:nvSpPr>
          <p:cNvPr name="Freeform 4" id="4"/>
          <p:cNvSpPr/>
          <p:nvPr/>
        </p:nvSpPr>
        <p:spPr>
          <a:xfrm flipH="false" flipV="false" rot="0">
            <a:off x="17699714" y="9559915"/>
            <a:ext cx="352873" cy="529640"/>
          </a:xfrm>
          <a:custGeom>
            <a:avLst/>
            <a:gdLst/>
            <a:ahLst/>
            <a:cxnLst/>
            <a:rect r="r" b="b" t="t" l="l"/>
            <a:pathLst>
              <a:path h="529640" w="352873">
                <a:moveTo>
                  <a:pt x="0" y="0"/>
                </a:moveTo>
                <a:lnTo>
                  <a:pt x="352872" y="0"/>
                </a:lnTo>
                <a:lnTo>
                  <a:pt x="352872" y="529640"/>
                </a:lnTo>
                <a:lnTo>
                  <a:pt x="0" y="5296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0">
            <a:off x="2254126" y="7187188"/>
            <a:ext cx="13779747" cy="1644767"/>
          </a:xfrm>
          <a:prstGeom prst="rect">
            <a:avLst/>
          </a:prstGeom>
        </p:spPr>
        <p:txBody>
          <a:bodyPr anchor="t" rtlCol="false" tIns="0" lIns="0" bIns="0" rIns="0">
            <a:spAutoFit/>
          </a:bodyPr>
          <a:lstStyle/>
          <a:p>
            <a:pPr algn="ctr">
              <a:lnSpc>
                <a:spcPts val="6468"/>
              </a:lnSpc>
            </a:pPr>
            <a:r>
              <a:rPr lang="en-US" sz="4620">
                <a:solidFill>
                  <a:srgbClr val="FFFFFF"/>
                </a:solidFill>
                <a:latin typeface="IreneFlorentina"/>
                <a:ea typeface="IreneFlorentina"/>
                <a:cs typeface="IreneFlorentina"/>
                <a:sym typeface="IreneFlorentina"/>
              </a:rPr>
              <a:t>Mary’s Meals tries to be like Jesus by helping give food to kids in need.  </a:t>
            </a:r>
          </a:p>
        </p:txBody>
      </p:sp>
      <p:grpSp>
        <p:nvGrpSpPr>
          <p:cNvPr name="Group 6" id="6"/>
          <p:cNvGrpSpPr/>
          <p:nvPr/>
        </p:nvGrpSpPr>
        <p:grpSpPr>
          <a:xfrm rot="0">
            <a:off x="3150397" y="1266445"/>
            <a:ext cx="5506436" cy="5506436"/>
            <a:chOff x="0" y="0"/>
            <a:chExt cx="1624559" cy="1624559"/>
          </a:xfrm>
        </p:grpSpPr>
        <p:sp>
          <p:nvSpPr>
            <p:cNvPr name="Freeform 7" id="7"/>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sp>
        <p:nvSpPr>
          <p:cNvPr name="Freeform 8" id="8"/>
          <p:cNvSpPr/>
          <p:nvPr/>
        </p:nvSpPr>
        <p:spPr>
          <a:xfrm flipH="false" flipV="false" rot="-292193">
            <a:off x="4883098" y="905799"/>
            <a:ext cx="2097306" cy="702598"/>
          </a:xfrm>
          <a:custGeom>
            <a:avLst/>
            <a:gdLst/>
            <a:ahLst/>
            <a:cxnLst/>
            <a:rect r="r" b="b" t="t" l="l"/>
            <a:pathLst>
              <a:path h="702598" w="2097306">
                <a:moveTo>
                  <a:pt x="0" y="0"/>
                </a:moveTo>
                <a:lnTo>
                  <a:pt x="2097306" y="0"/>
                </a:lnTo>
                <a:lnTo>
                  <a:pt x="2097306" y="702597"/>
                </a:lnTo>
                <a:lnTo>
                  <a:pt x="0" y="702597"/>
                </a:lnTo>
                <a:lnTo>
                  <a:pt x="0" y="0"/>
                </a:lnTo>
                <a:close/>
              </a:path>
            </a:pathLst>
          </a:custGeom>
          <a:blipFill>
            <a:blip r:embed="rId6">
              <a:alphaModFix amt="73000"/>
              <a:extLst>
                <a:ext uri="{96DAC541-7B7A-43D3-8B79-37D633B846F1}">
                  <asvg:svgBlip xmlns:asvg="http://schemas.microsoft.com/office/drawing/2016/SVG/main" r:embed="rId7"/>
                </a:ext>
              </a:extLst>
            </a:blip>
            <a:stretch>
              <a:fillRect l="0" t="0" r="0" b="0"/>
            </a:stretch>
          </a:blipFill>
        </p:spPr>
      </p:sp>
      <p:grpSp>
        <p:nvGrpSpPr>
          <p:cNvPr name="Group 9" id="9"/>
          <p:cNvGrpSpPr/>
          <p:nvPr/>
        </p:nvGrpSpPr>
        <p:grpSpPr>
          <a:xfrm rot="0">
            <a:off x="3433869" y="1766999"/>
            <a:ext cx="4995764" cy="4709579"/>
            <a:chOff x="0" y="0"/>
            <a:chExt cx="572705" cy="539897"/>
          </a:xfrm>
        </p:grpSpPr>
        <p:sp>
          <p:nvSpPr>
            <p:cNvPr name="Freeform 10" id="10"/>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8"/>
              <a:stretch>
                <a:fillRect l="-108603" t="0" r="-100901" b="-2597"/>
              </a:stretch>
            </a:blipFill>
          </p:spPr>
        </p:sp>
      </p:grpSp>
      <p:grpSp>
        <p:nvGrpSpPr>
          <p:cNvPr name="Group 11" id="11"/>
          <p:cNvGrpSpPr/>
          <p:nvPr/>
        </p:nvGrpSpPr>
        <p:grpSpPr>
          <a:xfrm rot="0">
            <a:off x="9631167" y="1266445"/>
            <a:ext cx="5506436" cy="5506436"/>
            <a:chOff x="0" y="0"/>
            <a:chExt cx="1624559" cy="1624559"/>
          </a:xfrm>
        </p:grpSpPr>
        <p:sp>
          <p:nvSpPr>
            <p:cNvPr name="Freeform 12" id="12"/>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sp>
        <p:nvSpPr>
          <p:cNvPr name="Freeform 13" id="13"/>
          <p:cNvSpPr/>
          <p:nvPr/>
        </p:nvSpPr>
        <p:spPr>
          <a:xfrm flipH="false" flipV="false" rot="-292193">
            <a:off x="11363868" y="905799"/>
            <a:ext cx="2097306" cy="702598"/>
          </a:xfrm>
          <a:custGeom>
            <a:avLst/>
            <a:gdLst/>
            <a:ahLst/>
            <a:cxnLst/>
            <a:rect r="r" b="b" t="t" l="l"/>
            <a:pathLst>
              <a:path h="702598" w="2097306">
                <a:moveTo>
                  <a:pt x="0" y="0"/>
                </a:moveTo>
                <a:lnTo>
                  <a:pt x="2097306" y="0"/>
                </a:lnTo>
                <a:lnTo>
                  <a:pt x="2097306" y="702597"/>
                </a:lnTo>
                <a:lnTo>
                  <a:pt x="0" y="702597"/>
                </a:lnTo>
                <a:lnTo>
                  <a:pt x="0" y="0"/>
                </a:lnTo>
                <a:close/>
              </a:path>
            </a:pathLst>
          </a:custGeom>
          <a:blipFill>
            <a:blip r:embed="rId6">
              <a:alphaModFix amt="73000"/>
              <a:extLst>
                <a:ext uri="{96DAC541-7B7A-43D3-8B79-37D633B846F1}">
                  <asvg:svgBlip xmlns:asvg="http://schemas.microsoft.com/office/drawing/2016/SVG/main" r:embed="rId7"/>
                </a:ext>
              </a:extLst>
            </a:blip>
            <a:stretch>
              <a:fillRect l="0" t="0" r="0" b="0"/>
            </a:stretch>
          </a:blipFill>
        </p:spPr>
      </p:sp>
      <p:grpSp>
        <p:nvGrpSpPr>
          <p:cNvPr name="Group 14" id="14"/>
          <p:cNvGrpSpPr/>
          <p:nvPr/>
        </p:nvGrpSpPr>
        <p:grpSpPr>
          <a:xfrm rot="0">
            <a:off x="9914639" y="1766999"/>
            <a:ext cx="4995764" cy="4709579"/>
            <a:chOff x="0" y="0"/>
            <a:chExt cx="572705" cy="539897"/>
          </a:xfrm>
        </p:grpSpPr>
        <p:sp>
          <p:nvSpPr>
            <p:cNvPr name="Freeform 15" id="15"/>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9"/>
              <a:stretch>
                <a:fillRect l="-111130" t="0" r="-153053" b="-50547"/>
              </a:stretch>
            </a:blipFill>
          </p:spPr>
        </p:sp>
      </p:grpSp>
      <p:grpSp>
        <p:nvGrpSpPr>
          <p:cNvPr name="Group 16" id="16"/>
          <p:cNvGrpSpPr/>
          <p:nvPr/>
        </p:nvGrpSpPr>
        <p:grpSpPr>
          <a:xfrm rot="0">
            <a:off x="9914639" y="1766999"/>
            <a:ext cx="4995764" cy="4709579"/>
            <a:chOff x="0" y="0"/>
            <a:chExt cx="572705" cy="539897"/>
          </a:xfrm>
        </p:grpSpPr>
        <p:sp>
          <p:nvSpPr>
            <p:cNvPr name="Freeform 17" id="17"/>
            <p:cNvSpPr/>
            <p:nvPr/>
          </p:nvSpPr>
          <p:spPr>
            <a:xfrm flipH="false" flipV="false" rot="0">
              <a:off x="0" y="0"/>
              <a:ext cx="572705" cy="539897"/>
            </a:xfrm>
            <a:custGeom>
              <a:avLst/>
              <a:gdLst/>
              <a:ahLst/>
              <a:cxnLst/>
              <a:rect r="r" b="b" t="t" l="l"/>
              <a:pathLst>
                <a:path h="539897" w="572705">
                  <a:moveTo>
                    <a:pt x="0" y="0"/>
                  </a:moveTo>
                  <a:lnTo>
                    <a:pt x="572705" y="0"/>
                  </a:lnTo>
                  <a:lnTo>
                    <a:pt x="572705" y="539897"/>
                  </a:lnTo>
                  <a:lnTo>
                    <a:pt x="0" y="539897"/>
                  </a:lnTo>
                  <a:close/>
                </a:path>
              </a:pathLst>
            </a:custGeom>
            <a:blipFill>
              <a:blip r:embed="rId10"/>
              <a:stretch>
                <a:fillRect l="-28081" t="0" r="-13215" b="0"/>
              </a:stretch>
            </a:blip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98D9"/>
        </a:solidFill>
      </p:bgPr>
    </p:bg>
    <p:spTree>
      <p:nvGrpSpPr>
        <p:cNvPr id="1" name=""/>
        <p:cNvGrpSpPr/>
        <p:nvPr/>
      </p:nvGrpSpPr>
      <p:grpSpPr>
        <a:xfrm>
          <a:off x="0" y="0"/>
          <a:ext cx="0" cy="0"/>
          <a:chOff x="0" y="0"/>
          <a:chExt cx="0" cy="0"/>
        </a:xfrm>
      </p:grpSpPr>
      <p:grpSp>
        <p:nvGrpSpPr>
          <p:cNvPr name="Group 2" id="2"/>
          <p:cNvGrpSpPr/>
          <p:nvPr/>
        </p:nvGrpSpPr>
        <p:grpSpPr>
          <a:xfrm rot="-814291">
            <a:off x="10002598" y="2332869"/>
            <a:ext cx="5884686" cy="5884686"/>
            <a:chOff x="0" y="0"/>
            <a:chExt cx="1624559" cy="1624559"/>
          </a:xfrm>
        </p:grpSpPr>
        <p:sp>
          <p:nvSpPr>
            <p:cNvPr name="Freeform 3" id="3"/>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9D021"/>
            </a:solidFill>
          </p:spPr>
        </p:sp>
      </p:grpSp>
      <p:grpSp>
        <p:nvGrpSpPr>
          <p:cNvPr name="Group 4" id="4"/>
          <p:cNvGrpSpPr/>
          <p:nvPr/>
        </p:nvGrpSpPr>
        <p:grpSpPr>
          <a:xfrm rot="0">
            <a:off x="10002598" y="2090279"/>
            <a:ext cx="5884686" cy="5884686"/>
            <a:chOff x="0" y="0"/>
            <a:chExt cx="1624559" cy="1624559"/>
          </a:xfrm>
        </p:grpSpPr>
        <p:sp>
          <p:nvSpPr>
            <p:cNvPr name="Freeform 5" id="5"/>
            <p:cNvSpPr/>
            <p:nvPr/>
          </p:nvSpPr>
          <p:spPr>
            <a:xfrm flipH="false" flipV="false" rot="0">
              <a:off x="0" y="0"/>
              <a:ext cx="1624559" cy="1624559"/>
            </a:xfrm>
            <a:custGeom>
              <a:avLst/>
              <a:gdLst/>
              <a:ahLst/>
              <a:cxnLst/>
              <a:rect r="r" b="b" t="t" l="l"/>
              <a:pathLst>
                <a:path h="1624559" w="1624559">
                  <a:moveTo>
                    <a:pt x="0" y="0"/>
                  </a:moveTo>
                  <a:lnTo>
                    <a:pt x="1624559" y="0"/>
                  </a:lnTo>
                  <a:lnTo>
                    <a:pt x="1624559" y="1624559"/>
                  </a:lnTo>
                  <a:lnTo>
                    <a:pt x="0" y="1624559"/>
                  </a:lnTo>
                  <a:close/>
                </a:path>
              </a:pathLst>
            </a:custGeom>
            <a:solidFill>
              <a:srgbClr val="FFFFFF"/>
            </a:solidFill>
          </p:spPr>
        </p:sp>
      </p:grpSp>
      <p:sp>
        <p:nvSpPr>
          <p:cNvPr name="Freeform 6" id="6"/>
          <p:cNvSpPr/>
          <p:nvPr/>
        </p:nvSpPr>
        <p:spPr>
          <a:xfrm flipH="false" flipV="false" rot="-292193">
            <a:off x="11852766" y="1881247"/>
            <a:ext cx="2184351" cy="731758"/>
          </a:xfrm>
          <a:custGeom>
            <a:avLst/>
            <a:gdLst/>
            <a:ahLst/>
            <a:cxnLst/>
            <a:rect r="r" b="b" t="t" l="l"/>
            <a:pathLst>
              <a:path h="731758" w="2184351">
                <a:moveTo>
                  <a:pt x="0" y="0"/>
                </a:moveTo>
                <a:lnTo>
                  <a:pt x="2184351" y="0"/>
                </a:lnTo>
                <a:lnTo>
                  <a:pt x="2184351" y="731758"/>
                </a:lnTo>
                <a:lnTo>
                  <a:pt x="0" y="731758"/>
                </a:lnTo>
                <a:lnTo>
                  <a:pt x="0" y="0"/>
                </a:lnTo>
                <a:close/>
              </a:path>
            </a:pathLst>
          </a:custGeom>
          <a:blipFill>
            <a:blip r:embed="rId3">
              <a:alphaModFix amt="73000"/>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10355792" y="2825029"/>
            <a:ext cx="5178297" cy="4636943"/>
          </a:xfrm>
          <a:custGeom>
            <a:avLst/>
            <a:gdLst/>
            <a:ahLst/>
            <a:cxnLst/>
            <a:rect r="r" b="b" t="t" l="l"/>
            <a:pathLst>
              <a:path h="4636943" w="5178297">
                <a:moveTo>
                  <a:pt x="0" y="0"/>
                </a:moveTo>
                <a:lnTo>
                  <a:pt x="5178298" y="0"/>
                </a:lnTo>
                <a:lnTo>
                  <a:pt x="5178298" y="4636942"/>
                </a:lnTo>
                <a:lnTo>
                  <a:pt x="0" y="4636942"/>
                </a:lnTo>
                <a:lnTo>
                  <a:pt x="0" y="0"/>
                </a:lnTo>
                <a:close/>
              </a:path>
            </a:pathLst>
          </a:custGeom>
          <a:blipFill>
            <a:blip r:embed="rId5"/>
            <a:stretch>
              <a:fillRect l="-14289" t="0" r="-8165" b="0"/>
            </a:stretch>
          </a:blipFill>
        </p:spPr>
      </p:sp>
      <p:sp>
        <p:nvSpPr>
          <p:cNvPr name="TextBox 8" id="8"/>
          <p:cNvSpPr txBox="true"/>
          <p:nvPr/>
        </p:nvSpPr>
        <p:spPr>
          <a:xfrm rot="0">
            <a:off x="1329130" y="1985504"/>
            <a:ext cx="6372519" cy="2117725"/>
          </a:xfrm>
          <a:prstGeom prst="rect">
            <a:avLst/>
          </a:prstGeom>
        </p:spPr>
        <p:txBody>
          <a:bodyPr anchor="t" rtlCol="false" tIns="0" lIns="0" bIns="0" rIns="0">
            <a:spAutoFit/>
          </a:bodyPr>
          <a:lstStyle/>
          <a:p>
            <a:pPr algn="ctr">
              <a:lnSpc>
                <a:spcPts val="5599"/>
              </a:lnSpc>
            </a:pPr>
            <a:r>
              <a:rPr lang="en-US" sz="3999">
                <a:solidFill>
                  <a:srgbClr val="FFFFFF"/>
                </a:solidFill>
                <a:latin typeface="IreneFlorentina"/>
                <a:ea typeface="IreneFlorentina"/>
                <a:cs typeface="IreneFlorentina"/>
                <a:sym typeface="IreneFlorentina"/>
              </a:rPr>
              <a:t>Do small acts of kindness to build your chain!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3144A3D0E11D546A9248F60530CB31A" ma:contentTypeVersion="25" ma:contentTypeDescription="Create a new document." ma:contentTypeScope="" ma:versionID="649d4abfc9e91d705d746ba0b026ed13">
  <xsd:schema xmlns:xsd="http://www.w3.org/2001/XMLSchema" xmlns:xs="http://www.w3.org/2001/XMLSchema" xmlns:p="http://schemas.microsoft.com/office/2006/metadata/properties" xmlns:ns1="http://schemas.microsoft.com/sharepoint/v3" xmlns:ns2="818f1330-5278-42e7-a76b-4b6823dc9581" xmlns:ns3="85de23fa-afbb-4735-89cf-e1fa90a11b58" xmlns:ns4="50a1efa9-47d8-481f-aad5-38d3c45f03e8" targetNamespace="http://schemas.microsoft.com/office/2006/metadata/properties" ma:root="true" ma:fieldsID="553f8ed5e1512a8670e2f6c29f80456c" ns1:_="" ns2:_="" ns3:_="" ns4:_="">
    <xsd:import namespace="http://schemas.microsoft.com/sharepoint/v3"/>
    <xsd:import namespace="818f1330-5278-42e7-a76b-4b6823dc9581"/>
    <xsd:import namespace="85de23fa-afbb-4735-89cf-e1fa90a11b58"/>
    <xsd:import namespace="50a1efa9-47d8-481f-aad5-38d3c45f03e8"/>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1:_ip_UnifiedCompliancePolicyProperties" minOccurs="0"/>
                <xsd:element ref="ns1:_ip_UnifiedCompliancePolicyUIAction"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Location" minOccurs="0"/>
                <xsd:element ref="ns3:MediaServiceEventHashCode" minOccurs="0"/>
                <xsd:element ref="ns3:MediaServiceGenerationTime" minOccurs="0"/>
                <xsd:element ref="ns3:MediaServiceAutoKeyPoints" minOccurs="0"/>
                <xsd:element ref="ns3:MediaServiceKeyPoints" minOccurs="0"/>
                <xsd:element ref="ns3:MediaLengthInSeconds" minOccurs="0"/>
                <xsd:element ref="ns3:_Flow_SignoffStatus" minOccurs="0"/>
                <xsd:element ref="ns3:lcf76f155ced4ddcb4097134ff3c332f" minOccurs="0"/>
                <xsd:element ref="ns4: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description="" ma:hidden="true" ma:internalName="_ip_UnifiedCompliancePolicyProperties">
      <xsd:simpleType>
        <xsd:restriction base="dms:Note"/>
      </xsd:simpleType>
    </xsd:element>
    <xsd:element name="_ip_UnifiedCompliancePolicyUIAction" ma:index="13"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8f1330-5278-42e7-a76b-4b6823dc958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85de23fa-afbb-4735-89cf-e1fa90a11b58" elementFormDefault="qualified">
    <xsd:import namespace="http://schemas.microsoft.com/office/2006/documentManagement/types"/>
    <xsd:import namespace="http://schemas.microsoft.com/office/infopath/2007/PartnerControls"/>
    <xsd:element name="MediaServiceMetadata" ma:index="14" nillable="true" ma:displayName="MediaServiceMetadata" ma:description="" ma:hidden="true" ma:internalName="MediaServiceMetadata" ma:readOnly="true">
      <xsd:simpleType>
        <xsd:restriction base="dms:Note"/>
      </xsd:simpleType>
    </xsd:element>
    <xsd:element name="MediaServiceFastMetadata" ma:index="15" nillable="true" ma:displayName="MediaServiceFastMetadata" ma:description="" ma:hidden="true" ma:internalName="MediaServiceFastMetadata" ma:readOnly="true">
      <xsd:simpleType>
        <xsd:restriction base="dms:Note"/>
      </xsd:simpleType>
    </xsd:element>
    <xsd:element name="MediaServiceAutoTags" ma:index="16" nillable="true" ma:displayName="MediaServiceAutoTags" ma:description="" ma:internalName="MediaServiceAutoTags" ma:readOnly="true">
      <xsd:simpleType>
        <xsd:restriction base="dms:Text"/>
      </xsd:simpleType>
    </xsd:element>
    <xsd:element name="MediaServiceDateTaken" ma:index="17" nillable="true" ma:displayName="MediaServiceDateTaken" ma:description="" ma:hidden="true" ma:internalName="MediaServiceDateTaken"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Location" ma:index="19" nillable="true" ma:displayName="MediaServiceLocation" ma:internalName="MediaServiceLocation"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Length (seconds)" ma:internalName="MediaLengthInSeconds" ma:readOnly="true">
      <xsd:simpleType>
        <xsd:restriction base="dms:Unknown"/>
      </xsd:simpleType>
    </xsd:element>
    <xsd:element name="_Flow_SignoffStatus" ma:index="25" nillable="true" ma:displayName="Sign-off status" ma:internalName="Sign_x002d_off_x0020_status">
      <xsd:simpleType>
        <xsd:restriction base="dms:Text"/>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f9d6f174-ef0b-46cd-900a-4917dd98bd9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element name="MediaServiceBillingMetadata" ma:index="3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a1efa9-47d8-481f-aad5-38d3c45f03e8" elementFormDefault="qualified">
    <xsd:import namespace="http://schemas.microsoft.com/office/2006/documentManagement/types"/>
    <xsd:import namespace="http://schemas.microsoft.com/office/infopath/2007/PartnerControls"/>
    <xsd:element name="TaxCatchAll" ma:index="28" nillable="true" ma:displayName="Taxonomy Catch All Column" ma:hidden="true" ma:list="{66af9bd4-bb7c-4668-a263-6978df69964b}" ma:internalName="TaxCatchAll" ma:showField="CatchAllData" ma:web="50a1efa9-47d8-481f-aad5-38d3c45f03e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Flow_SignoffStatus xmlns="85de23fa-afbb-4735-89cf-e1fa90a11b58" xsi:nil="true"/>
    <TaxCatchAll xmlns="50a1efa9-47d8-481f-aad5-38d3c45f03e8" xsi:nil="true"/>
    <_ip_UnifiedCompliancePolicyProperties xmlns="http://schemas.microsoft.com/sharepoint/v3" xsi:nil="true"/>
    <lcf76f155ced4ddcb4097134ff3c332f xmlns="85de23fa-afbb-4735-89cf-e1fa90a11b5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F4EBD72-12B9-4F6F-89C7-5DB64FA90670}"/>
</file>

<file path=customXml/itemProps2.xml><?xml version="1.0" encoding="utf-8"?>
<ds:datastoreItem xmlns:ds="http://schemas.openxmlformats.org/officeDocument/2006/customXml" ds:itemID="{F451C2BB-0778-464D-8210-3C38DE272EC2}"/>
</file>

<file path=customXml/itemProps3.xml><?xml version="1.0" encoding="utf-8"?>
<ds:datastoreItem xmlns:ds="http://schemas.openxmlformats.org/officeDocument/2006/customXml" ds:itemID="{C2AFB5BE-6A19-41FD-A59A-33B607AD05DC}"/>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Mary's Meals K-2 Lesson</dc:title>
  <cp:revision>1</cp:revision>
  <dcterms:created xsi:type="dcterms:W3CDTF">2006-08-16T00:00:00Z</dcterms:created>
  <dcterms:modified xsi:type="dcterms:W3CDTF">2011-08-01T06:04:30Z</dcterms:modified>
  <dc:identifier>DAGeKQcNx78</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0x01010023144A3D0E11D546A9248F60530CB31A</vt:lpwstr>
  </property>
</Properties>
</file>