
<file path=[Content_Types].xml><?xml version="1.0" encoding="utf-8"?>
<Types xmlns="http://schemas.openxmlformats.org/package/2006/content-types">
  <Default ContentType="application/x-fontdata" Extension="fntdata"/>
  <Default ContentType="image/jpeg" Extension="jpeg"/>
  <Default ContentType="image/png" Extension="png"/>
  <Default ContentType="application/vnd.openxmlformats-package.relationships+xml" Extension="rels"/>
  <Default ContentType="image/svg+xml" Extension="svg"/>
  <Default ContentType="application/xml" Extension="xml"/>
  <Override ContentType="application/vnd.openxmlformats-officedocument.extended-properties+xml" PartName="/docProps/app.xml"/>
  <Override ContentType="application/vnd.openxmlformats-package.core-properties+xml" PartName="/docProps/core.xml"/>
  <Override ContentType="application/vnd.openxmlformats-officedocument.presentationml.notesMaster+xml" PartName="/ppt/notesMasters/notesMaster1.xml"/>
  <Override ContentType="application/vnd.openxmlformats-officedocument.presentationml.notesSlide+xml" PartName="/ppt/notesSlides/notesSlide1.xml"/>
  <Override ContentType="application/vnd.openxmlformats-officedocument.presentationml.notesSlide+xml" PartName="/ppt/notesSlides/notesSlide2.xml"/>
  <Override ContentType="application/vnd.openxmlformats-officedocument.presentationml.notesSlide+xml" PartName="/ppt/notesSlides/notesSlide3.xml"/>
  <Override ContentType="application/vnd.openxmlformats-officedocument.presentationml.notesSlide+xml" PartName="/ppt/notesSlides/notesSlide4.xml"/>
  <Override ContentType="application/vnd.openxmlformats-officedocument.presentationml.notesSlide+xml" PartName="/ppt/notesSlides/notesSlide5.xml"/>
  <Override ContentType="application/vnd.openxmlformats-officedocument.presentationml.notesSlide+xml" PartName="/ppt/notesSlides/notesSlide6.xml"/>
  <Override ContentType="application/vnd.openxmlformats-officedocument.presentationml.notesSlide+xml" PartName="/ppt/notesSlides/notesSlide7.xml"/>
  <Override ContentType="application/vnd.openxmlformats-officedocument.presentationml.notesSlide+xml" PartName="/ppt/notesSlides/notesSlide8.xml"/>
  <Override ContentType="application/vnd.openxmlformats-officedocument.presentationml.notesSlide+xml" PartName="/ppt/notesSlides/notesSlide9.xml"/>
  <Override ContentType="application/vnd.openxmlformats-officedocument.presentationml.notesSlide+xml" PartName="/ppt/notesSlides/notesSlide10.xml"/>
  <Override ContentType="application/vnd.openxmlformats-officedocument.presentationml.notesSlide+xml" PartName="/ppt/notesSlides/notesSlide11.xml"/>
  <Override ContentType="application/vnd.openxmlformats-officedocument.presentationml.notesSlide+xml" PartName="/ppt/notesSlides/notesSlide12.xml"/>
  <Override ContentType="application/vnd.openxmlformats-officedocument.presentationml.notesSlide+xml" PartName="/ppt/notesSlides/notesSlide13.xml"/>
  <Override ContentType="application/vnd.openxmlformats-officedocument.presentationml.notesSlide+xml" PartName="/ppt/notesSlides/notesSlide14.xml"/>
  <Override ContentType="application/vnd.openxmlformats-officedocument.presentationml.notesSlide+xml" PartName="/ppt/notesSlides/notesSlide15.xml"/>
  <Override ContentType="application/vnd.openxmlformats-officedocument.presentationml.notesSlide+xml" PartName="/ppt/notesSlides/notesSlide16.xml"/>
  <Override ContentType="application/vnd.openxmlformats-officedocument.presentationml.notesSlide+xml" PartName="/ppt/notesSlides/notesSlide17.xml"/>
  <Override ContentType="application/vnd.openxmlformats-officedocument.presentationml.notesSlide+xml" PartName="/ppt/notesSlides/notesSlide18.xml"/>
  <Override ContentType="application/vnd.openxmlformats-officedocument.presentationml.notesSlide+xml" PartName="/ppt/notesSlides/notesSlide19.xml"/>
  <Override ContentType="application/vnd.openxmlformats-officedocument.presentationml.notesSlide+xml" PartName="/ppt/notesSlides/notesSlide20.xml"/>
  <Override ContentType="application/vnd.openxmlformats-officedocument.presentationml.notesSlide+xml" PartName="/ppt/notesSlides/notesSlide21.xml"/>
  <Override ContentType="application/vnd.openxmlformats-officedocument.presentationml.notesSlide+xml" PartName="/ppt/notesSlides/notesSlide22.xml"/>
  <Override ContentType="application/vnd.openxmlformats-officedocument.presentationml.notesSlide+xml" PartName="/ppt/notesSlides/notesSlide23.xml"/>
  <Override ContentType="application/vnd.openxmlformats-officedocument.presentationml.notesSlide+xml" PartName="/ppt/notesSlides/notesSlide24.xml"/>
  <Override ContentType="application/vnd.openxmlformats-officedocument.presentationml.notesSlide+xml" PartName="/ppt/notesSlides/notesSlide25.xml"/>
  <Override ContentType="application/vnd.openxmlformats-officedocument.presentationml.notesSlide+xml" PartName="/ppt/notesSlides/notesSlide26.xml"/>
  <Override ContentType="application/vnd.openxmlformats-officedocument.presentationml.notesSlide+xml" PartName="/ppt/notesSlides/notesSlide27.xml"/>
  <Override ContentType="application/vnd.openxmlformats-officedocument.presentationml.notesSlide+xml" PartName="/ppt/notesSlides/notesSlide28.xml"/>
  <Override ContentType="application/vnd.openxmlformats-officedocument.presentationml.notesSlide+xml" PartName="/ppt/notesSlides/notesSlide29.xml"/>
  <Override ContentType="application/vnd.openxmlformats-officedocument.presentationml.notesSlide+xml" PartName="/ppt/notesSlides/notesSlide30.xml"/>
  <Override ContentType="application/vnd.openxmlformats-officedocument.presentationml.notesSlide+xml" PartName="/ppt/notesSlides/notesSlide31.xml"/>
  <Override ContentType="application/vnd.openxmlformats-officedocument.presentationml.notesSlide+xml" PartName="/ppt/notesSlides/notesSlide32.xml"/>
  <Override ContentType="application/vnd.openxmlformats-officedocument.presentationml.notesSlide+xml" PartName="/ppt/notesSlides/notesSlide33.xml"/>
  <Override ContentType="application/vnd.openxmlformats-officedocument.presentationml.notesSlide+xml" PartName="/ppt/notesSlides/notesSlide34.xml"/>
  <Override ContentType="application/vnd.openxmlformats-officedocument.presentationml.notesSlide+xml" PartName="/ppt/notesSlides/notesSlide35.xml"/>
  <Override ContentType="application/vnd.openxmlformats-officedocument.presentationml.notesSlide+xml" PartName="/ppt/notesSlides/notesSlide36.xml"/>
  <Override ContentType="application/vnd.openxmlformats-officedocument.presentationml.notesSlide+xml" PartName="/ppt/notesSlides/notesSlide37.xml"/>
  <Override ContentType="application/vnd.openxmlformats-officedocument.presentationml.notesSlide+xml" PartName="/ppt/notesSlides/notesSlide38.xml"/>
  <Override ContentType="application/vnd.openxmlformats-officedocument.presentationml.notesSlide+xml" PartName="/ppt/notesSlides/notesSlide39.xml"/>
  <Override ContentType="application/vnd.openxmlformats-officedocument.presentationml.notesSlide+xml" PartName="/ppt/notesSlides/notesSlide40.xml"/>
  <Override ContentType="application/vnd.openxmlformats-officedocument.presentationml.notesSlide+xml" PartName="/ppt/notesSlides/notesSlide41.xml"/>
  <Override ContentType="application/vnd.openxmlformats-officedocument.presentationml.notesSlide+xml" PartName="/ppt/notesSlides/notesSlide42.xml"/>
  <Override ContentType="application/vnd.openxmlformats-officedocument.presentationml.notesSlide+xml" PartName="/ppt/notesSlides/notesSlide43.xml"/>
  <Override ContentType="application/vnd.openxmlformats-officedocument.presentationml.notesSlide+xml" PartName="/ppt/notesSlides/notesSlide44.xml"/>
  <Override ContentType="application/vnd.openxmlformats-officedocument.presentationml.notesSlide+xml" PartName="/ppt/notesSlides/notesSlide45.xml"/>
  <Override ContentType="application/vnd.openxmlformats-officedocument.presentationml.notesSlide+xml" PartName="/ppt/notesSlides/notesSlide46.xml"/>
  <Override ContentType="application/vnd.openxmlformats-officedocument.presentationml.notesSlide+xml" PartName="/ppt/notesSlides/notesSlide47.xml"/>
  <Override ContentType="application/vnd.openxmlformats-officedocument.presentationml.notesSlide+xml" PartName="/ppt/notesSlides/notesSlide48.xml"/>
  <Override ContentType="application/vnd.openxmlformats-officedocument.presentationml.notesSlide+xml" PartName="/ppt/notesSlides/notesSlide49.xml"/>
  <Override ContentType="application/vnd.openxmlformats-officedocument.presentationml.notesSlide+xml" PartName="/ppt/notesSlides/notesSlide50.xml"/>
  <Override ContentType="application/vnd.openxmlformats-officedocument.presentationml.notesSlide+xml" PartName="/ppt/notesSlides/notesSlide51.xml"/>
  <Override ContentType="application/vnd.openxmlformats-officedocument.presentationml.notesSlide+xml" PartName="/ppt/notesSlides/notesSlide52.xml"/>
  <Override ContentType="application/vnd.openxmlformats-officedocument.presentationml.notesSlide+xml" PartName="/ppt/notesSlides/notesSlide53.xml"/>
  <Override ContentType="application/vnd.openxmlformats-officedocument.presentationml.notesSlide+xml" PartName="/ppt/notesSlides/notesSlide54.xml"/>
  <Override ContentType="application/vnd.openxmlformats-officedocument.presentationml.notesSlide+xml" PartName="/ppt/notesSlides/notesSlide55.xml"/>
  <Override ContentType="application/vnd.openxmlformats-officedocument.presentationml.notesSlide+xml" PartName="/ppt/notesSlides/notesSlide56.xml"/>
  <Override ContentType="application/vnd.openxmlformats-officedocument.presentationml.notesSlide+xml" PartName="/ppt/notesSlides/notesSlide57.xml"/>
  <Override ContentType="application/vnd.openxmlformats-officedocument.presentationml.notesSlide+xml" PartName="/ppt/notesSlides/notesSlide58.xml"/>
  <Override ContentType="application/vnd.openxmlformats-officedocument.presentationml.notesSlide+xml" PartName="/ppt/notesSlides/notesSlide59.xml"/>
  <Override ContentType="application/vnd.openxmlformats-officedocument.presentationml.notesSlide+xml" PartName="/ppt/notesSlides/notesSlide60.xml"/>
  <Override ContentType="application/vnd.openxmlformats-officedocument.presentationml.notesSlide+xml" PartName="/ppt/notesSlides/notesSlide61.xml"/>
  <Override ContentType="application/vnd.openxmlformats-officedocument.presentationml.notesSlide+xml" PartName="/ppt/notesSlides/notesSlide62.xml"/>
  <Override ContentType="application/vnd.openxmlformats-officedocument.presentationml.notesSlide+xml" PartName="/ppt/notesSlides/notesSlide63.xml"/>
  <Override ContentType="application/vnd.openxmlformats-officedocument.presentationml.notesSlide+xml" PartName="/ppt/notesSlides/notesSlide64.xml"/>
  <Override ContentType="application/vnd.openxmlformats-officedocument.presentationml.notesSlide+xml" PartName="/ppt/notesSlides/notesSlide65.xml"/>
  <Override ContentType="application/vnd.openxmlformats-officedocument.presentationml.notesSlide+xml" PartName="/ppt/notesSlides/notesSlide66.xml"/>
  <Override ContentType="application/vnd.openxmlformats-officedocument.presentationml.notesSlide+xml" PartName="/ppt/notesSlides/notesSlide67.xml"/>
  <Override ContentType="application/vnd.openxmlformats-officedocument.presentationml.notesSlide+xml" PartName="/ppt/notesSlides/notesSlide68.xml"/>
  <Override ContentType="application/vnd.openxmlformats-officedocument.presentationml.notesSlide+xml" PartName="/ppt/notesSlides/notesSlide69.xml"/>
  <Override ContentType="application/vnd.openxmlformats-officedocument.presentationml.notesSlide+xml" PartName="/ppt/notesSlides/notesSlide70.xml"/>
  <Override ContentType="application/vnd.openxmlformats-officedocument.presentationml.notesSlide+xml" PartName="/ppt/notesSlides/notesSlide71.xml"/>
  <Override ContentType="application/vnd.openxmlformats-officedocument.presentationml.notesSlide+xml" PartName="/ppt/notesSlides/notesSlide72.xml"/>
  <Override ContentType="application/vnd.openxmlformats-officedocument.presentationml.notesSlide+xml" PartName="/ppt/notesSlides/notesSlide73.xml"/>
  <Override ContentType="application/vnd.openxmlformats-officedocument.presentationml.notesSlide+xml" PartName="/ppt/notesSlides/notesSlide74.xml"/>
  <Override ContentType="application/vnd.openxmlformats-officedocument.presentationml.notesSlide+xml" PartName="/ppt/notesSlides/notesSlide75.xml"/>
  <Override ContentType="application/vnd.openxmlformats-officedocument.presentationml.notesSlide+xml" PartName="/ppt/notesSlides/notesSlide76.xml"/>
  <Override ContentType="application/vnd.openxmlformats-officedocument.presentationml.notesSlide+xml" PartName="/ppt/notesSlides/notesSlide77.xml"/>
  <Override ContentType="application/vnd.openxmlformats-officedocument.presentationml.notesSlide+xml" PartName="/ppt/notesSlides/notesSlide78.xml"/>
  <Override ContentType="application/vnd.openxmlformats-officedocument.presentationml.notesSlide+xml" PartName="/ppt/notesSlides/notesSlide79.xml"/>
  <Override ContentType="application/vnd.openxmlformats-officedocument.presentationml.notesSlide+xml" PartName="/ppt/notesSlides/notesSlide80.xml"/>
  <Override ContentType="application/vnd.openxmlformats-officedocument.presentationml.notesSlide+xml" PartName="/ppt/notesSlides/notesSlide81.xml"/>
  <Override ContentType="application/vnd.openxmlformats-officedocument.presentationml.notesSlide+xml" PartName="/ppt/notesSlides/notesSlide82.xml"/>
  <Override ContentType="application/vnd.openxmlformats-officedocument.presentationml.notesSlide+xml" PartName="/ppt/notesSlides/notesSlide83.xml"/>
  <Override ContentType="application/vnd.openxmlformats-officedocument.presentationml.notesSlide+xml" PartName="/ppt/notesSlides/notesSlide84.xml"/>
  <Override ContentType="application/vnd.openxmlformats-officedocument.presentationml.notesSlide+xml" PartName="/ppt/notesSlides/notesSlide85.xml"/>
  <Override ContentType="application/vnd.openxmlformats-officedocument.presentationml.notesSlide+xml" PartName="/ppt/notesSlides/notesSlide86.xml"/>
  <Override ContentType="application/vnd.openxmlformats-officedocument.presentationml.notesSlide+xml" PartName="/ppt/notesSlides/notesSlide87.xml"/>
  <Override ContentType="application/vnd.openxmlformats-officedocument.presentationml.notesSlide+xml" PartName="/ppt/notesSlides/notesSlide88.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presentationml.slideLayout+xml" PartName="/ppt/slideLayouts/slideLayout1.xml"/>
  <Override ContentType="application/vnd.openxmlformats-officedocument.presentationml.slideLayout+xml" PartName="/ppt/slideLayouts/slideLayout2.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6.xml"/>
  <Override ContentType="application/vnd.openxmlformats-officedocument.presentationml.slideLayout+xml" PartName="/ppt/slideLayouts/slideLayout7.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Layout+xml" PartName="/ppt/slideLayouts/slideLayout10.xml"/>
  <Override ContentType="application/vnd.openxmlformats-officedocument.presentationml.slideLayout+xml" PartName="/ppt/slideLayouts/slideLayout11.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4.xml"/>
  <Override ContentType="application/vnd.openxmlformats-officedocument.presentationml.slide+xml" PartName="/ppt/slides/slide5.xml"/>
  <Override ContentType="application/vnd.openxmlformats-officedocument.presentationml.slide+xml" PartName="/ppt/slides/slide6.xml"/>
  <Override ContentType="application/vnd.openxmlformats-officedocument.presentationml.slide+xml" PartName="/ppt/slides/slide7.xml"/>
  <Override ContentType="application/vnd.openxmlformats-officedocument.presentationml.slide+xml" PartName="/ppt/slides/slide8.xml"/>
  <Override ContentType="application/vnd.openxmlformats-officedocument.presentationml.slide+xml" PartName="/ppt/slides/slide9.xml"/>
  <Override ContentType="application/vnd.openxmlformats-officedocument.presentationml.slide+xml" PartName="/ppt/slides/slide10.xml"/>
  <Override ContentType="application/vnd.openxmlformats-officedocument.presentationml.slide+xml" PartName="/ppt/slides/slide11.xml"/>
  <Override ContentType="application/vnd.openxmlformats-officedocument.presentationml.slide+xml" PartName="/ppt/slides/slide12.xml"/>
  <Override ContentType="application/vnd.openxmlformats-officedocument.presentationml.slide+xml" PartName="/ppt/slides/slide13.xml"/>
  <Override ContentType="application/vnd.openxmlformats-officedocument.presentationml.slide+xml" PartName="/ppt/slides/slide14.xml"/>
  <Override ContentType="application/vnd.openxmlformats-officedocument.presentationml.slide+xml" PartName="/ppt/slides/slide15.xml"/>
  <Override ContentType="application/vnd.openxmlformats-officedocument.presentationml.slide+xml" PartName="/ppt/slides/slide16.xml"/>
  <Override ContentType="application/vnd.openxmlformats-officedocument.presentationml.slide+xml" PartName="/ppt/slides/slide17.xml"/>
  <Override ContentType="application/vnd.openxmlformats-officedocument.presentationml.slide+xml" PartName="/ppt/slides/slide18.xml"/>
  <Override ContentType="application/vnd.openxmlformats-officedocument.presentationml.slide+xml" PartName="/ppt/slides/slide19.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22.xml"/>
  <Override ContentType="application/vnd.openxmlformats-officedocument.presentationml.slide+xml" PartName="/ppt/slides/slide23.xml"/>
  <Override ContentType="application/vnd.openxmlformats-officedocument.presentationml.slide+xml" PartName="/ppt/slides/slide24.xml"/>
  <Override ContentType="application/vnd.openxmlformats-officedocument.presentationml.slide+xml" PartName="/ppt/slides/slide25.xml"/>
  <Override ContentType="application/vnd.openxmlformats-officedocument.presentationml.slide+xml" PartName="/ppt/slides/slide26.xml"/>
  <Override ContentType="application/vnd.openxmlformats-officedocument.presentationml.slide+xml" PartName="/ppt/slides/slide27.xml"/>
  <Override ContentType="application/vnd.openxmlformats-officedocument.presentationml.slide+xml" PartName="/ppt/slides/slide28.xml"/>
  <Override ContentType="application/vnd.openxmlformats-officedocument.presentationml.slide+xml" PartName="/ppt/slides/slide29.xml"/>
  <Override ContentType="application/vnd.openxmlformats-officedocument.presentationml.slide+xml" PartName="/ppt/slides/slide30.xml"/>
  <Override ContentType="application/vnd.openxmlformats-officedocument.presentationml.slide+xml" PartName="/ppt/slides/slide31.xml"/>
  <Override ContentType="application/vnd.openxmlformats-officedocument.presentationml.slide+xml" PartName="/ppt/slides/slide32.xml"/>
  <Override ContentType="application/vnd.openxmlformats-officedocument.presentationml.slide+xml" PartName="/ppt/slides/slide33.xml"/>
  <Override ContentType="application/vnd.openxmlformats-officedocument.presentationml.slide+xml" PartName="/ppt/slides/slide34.xml"/>
  <Override ContentType="application/vnd.openxmlformats-officedocument.presentationml.slide+xml" PartName="/ppt/slides/slide35.xml"/>
  <Override ContentType="application/vnd.openxmlformats-officedocument.presentationml.slide+xml" PartName="/ppt/slides/slide36.xml"/>
  <Override ContentType="application/vnd.openxmlformats-officedocument.presentationml.slide+xml" PartName="/ppt/slides/slide37.xml"/>
  <Override ContentType="application/vnd.openxmlformats-officedocument.presentationml.slide+xml" PartName="/ppt/slides/slide38.xml"/>
  <Override ContentType="application/vnd.openxmlformats-officedocument.presentationml.slide+xml" PartName="/ppt/slides/slide39.xml"/>
  <Override ContentType="application/vnd.openxmlformats-officedocument.presentationml.slide+xml" PartName="/ppt/slides/slide40.xml"/>
  <Override ContentType="application/vnd.openxmlformats-officedocument.presentationml.slide+xml" PartName="/ppt/slides/slide41.xml"/>
  <Override ContentType="application/vnd.openxmlformats-officedocument.presentationml.slide+xml" PartName="/ppt/slides/slide42.xml"/>
  <Override ContentType="application/vnd.openxmlformats-officedocument.presentationml.slide+xml" PartName="/ppt/slides/slide43.xml"/>
  <Override ContentType="application/vnd.openxmlformats-officedocument.presentationml.slide+xml" PartName="/ppt/slides/slide44.xml"/>
  <Override ContentType="application/vnd.openxmlformats-officedocument.presentationml.slide+xml" PartName="/ppt/slides/slide45.xml"/>
  <Override ContentType="application/vnd.openxmlformats-officedocument.presentationml.slide+xml" PartName="/ppt/slides/slide46.xml"/>
  <Override ContentType="application/vnd.openxmlformats-officedocument.presentationml.slide+xml" PartName="/ppt/slides/slide47.xml"/>
  <Override ContentType="application/vnd.openxmlformats-officedocument.presentationml.slide+xml" PartName="/ppt/slides/slide48.xml"/>
  <Override ContentType="application/vnd.openxmlformats-officedocument.presentationml.slide+xml" PartName="/ppt/slides/slide49.xml"/>
  <Override ContentType="application/vnd.openxmlformats-officedocument.presentationml.slide+xml" PartName="/ppt/slides/slide50.xml"/>
  <Override ContentType="application/vnd.openxmlformats-officedocument.presentationml.slide+xml" PartName="/ppt/slides/slide51.xml"/>
  <Override ContentType="application/vnd.openxmlformats-officedocument.presentationml.slide+xml" PartName="/ppt/slides/slide52.xml"/>
  <Override ContentType="application/vnd.openxmlformats-officedocument.presentationml.slide+xml" PartName="/ppt/slides/slide53.xml"/>
  <Override ContentType="application/vnd.openxmlformats-officedocument.presentationml.slide+xml" PartName="/ppt/slides/slide54.xml"/>
  <Override ContentType="application/vnd.openxmlformats-officedocument.presentationml.slide+xml" PartName="/ppt/slides/slide55.xml"/>
  <Override ContentType="application/vnd.openxmlformats-officedocument.presentationml.slide+xml" PartName="/ppt/slides/slide56.xml"/>
  <Override ContentType="application/vnd.openxmlformats-officedocument.presentationml.slide+xml" PartName="/ppt/slides/slide57.xml"/>
  <Override ContentType="application/vnd.openxmlformats-officedocument.presentationml.slide+xml" PartName="/ppt/slides/slide58.xml"/>
  <Override ContentType="application/vnd.openxmlformats-officedocument.presentationml.slide+xml" PartName="/ppt/slides/slide59.xml"/>
  <Override ContentType="application/vnd.openxmlformats-officedocument.presentationml.slide+xml" PartName="/ppt/slides/slide60.xml"/>
  <Override ContentType="application/vnd.openxmlformats-officedocument.presentationml.slide+xml" PartName="/ppt/slides/slide61.xml"/>
  <Override ContentType="application/vnd.openxmlformats-officedocument.presentationml.slide+xml" PartName="/ppt/slides/slide62.xml"/>
  <Override ContentType="application/vnd.openxmlformats-officedocument.presentationml.slide+xml" PartName="/ppt/slides/slide63.xml"/>
  <Override ContentType="application/vnd.openxmlformats-officedocument.presentationml.slide+xml" PartName="/ppt/slides/slide64.xml"/>
  <Override ContentType="application/vnd.openxmlformats-officedocument.presentationml.slide+xml" PartName="/ppt/slides/slide65.xml"/>
  <Override ContentType="application/vnd.openxmlformats-officedocument.presentationml.slide+xml" PartName="/ppt/slides/slide66.xml"/>
  <Override ContentType="application/vnd.openxmlformats-officedocument.presentationml.slide+xml" PartName="/ppt/slides/slide67.xml"/>
  <Override ContentType="application/vnd.openxmlformats-officedocument.presentationml.slide+xml" PartName="/ppt/slides/slide68.xml"/>
  <Override ContentType="application/vnd.openxmlformats-officedocument.presentationml.slide+xml" PartName="/ppt/slides/slide69.xml"/>
  <Override ContentType="application/vnd.openxmlformats-officedocument.presentationml.slide+xml" PartName="/ppt/slides/slide70.xml"/>
  <Override ContentType="application/vnd.openxmlformats-officedocument.presentationml.slide+xml" PartName="/ppt/slides/slide71.xml"/>
  <Override ContentType="application/vnd.openxmlformats-officedocument.presentationml.slide+xml" PartName="/ppt/slides/slide72.xml"/>
  <Override ContentType="application/vnd.openxmlformats-officedocument.presentationml.slide+xml" PartName="/ppt/slides/slide73.xml"/>
  <Override ContentType="application/vnd.openxmlformats-officedocument.presentationml.slide+xml" PartName="/ppt/slides/slide74.xml"/>
  <Override ContentType="application/vnd.openxmlformats-officedocument.presentationml.slide+xml" PartName="/ppt/slides/slide75.xml"/>
  <Override ContentType="application/vnd.openxmlformats-officedocument.presentationml.slide+xml" PartName="/ppt/slides/slide76.xml"/>
  <Override ContentType="application/vnd.openxmlformats-officedocument.presentationml.slide+xml" PartName="/ppt/slides/slide77.xml"/>
  <Override ContentType="application/vnd.openxmlformats-officedocument.presentationml.slide+xml" PartName="/ppt/slides/slide78.xml"/>
  <Override ContentType="application/vnd.openxmlformats-officedocument.presentationml.slide+xml" PartName="/ppt/slides/slide79.xml"/>
  <Override ContentType="application/vnd.openxmlformats-officedocument.presentationml.slide+xml" PartName="/ppt/slides/slide80.xml"/>
  <Override ContentType="application/vnd.openxmlformats-officedocument.presentationml.slide+xml" PartName="/ppt/slides/slide81.xml"/>
  <Override ContentType="application/vnd.openxmlformats-officedocument.presentationml.slide+xml" PartName="/ppt/slides/slide82.xml"/>
  <Override ContentType="application/vnd.openxmlformats-officedocument.presentationml.slide+xml" PartName="/ppt/slides/slide83.xml"/>
  <Override ContentType="application/vnd.openxmlformats-officedocument.presentationml.slide+xml" PartName="/ppt/slides/slide84.xml"/>
  <Override ContentType="application/vnd.openxmlformats-officedocument.presentationml.slide+xml" PartName="/ppt/slides/slide85.xml"/>
  <Override ContentType="application/vnd.openxmlformats-officedocument.presentationml.slide+xml" PartName="/ppt/slides/slide86.xml"/>
  <Override ContentType="application/vnd.openxmlformats-officedocument.presentationml.slide+xml" PartName="/ppt/slides/slide87.xml"/>
  <Override ContentType="application/vnd.openxmlformats-officedocument.presentationml.slide+xml" PartName="/ppt/slides/slide88.xml"/>
  <Override ContentType="application/vnd.openxmlformats-officedocument.presentationml.tableStyles+xml" PartName="/ppt/tableStyle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Relationships xmlns="http://schemas.openxmlformats.org/package/2006/relationships"><Relationship Id="rId1" Target="ppt/presentation.xml" Type="http://schemas.openxmlformats.org/officeDocument/2006/relationships/officeDocument"/><Relationship Id="rId2" Target="docProps/thumbnail.jpeg" Type="http://schemas.openxmlformats.org/package/2006/relationships/metadata/thumbnail"/><Relationship Id="rId3" Target="docProps/core.xml" Type="http://schemas.openxmlformats.org/package/2006/relationships/metadata/core-properties"/><Relationship Id="rId4" Target="docProps/app.xml" Type="http://schemas.openxmlformats.org/officeDocument/2006/relationships/extended-properties"/></Relationships>
</file>

<file path=ppt/presentation.xml><?xml version="1.0" encoding="utf-8"?>
<p:presentation xmlns:a="http://schemas.openxmlformats.org/drawingml/2006/main" xmlns:r="http://schemas.openxmlformats.org/officeDocument/2006/relationships" xmlns:p="http://schemas.openxmlformats.org/presentationml/2006/main" saveSubsetFonts="1" embedTrueTypeFonts="true">
  <p:sldMasterIdLst>
    <p:sldMasterId id="2147483648" r:id="rId1"/>
  </p:sldMasterIdLst>
  <p:notesMasterIdLst>
    <p:notesMasterId r:id="rId94"/>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 id="276" r:id="rId26"/>
    <p:sldId id="277" r:id="rId27"/>
    <p:sldId id="278" r:id="rId28"/>
    <p:sldId id="279" r:id="rId29"/>
    <p:sldId id="280" r:id="rId30"/>
    <p:sldId id="281" r:id="rId31"/>
    <p:sldId id="282" r:id="rId32"/>
    <p:sldId id="283" r:id="rId33"/>
    <p:sldId id="284" r:id="rId34"/>
    <p:sldId id="285" r:id="rId35"/>
    <p:sldId id="286" r:id="rId36"/>
    <p:sldId id="287" r:id="rId37"/>
    <p:sldId id="288" r:id="rId38"/>
    <p:sldId id="289" r:id="rId39"/>
    <p:sldId id="290" r:id="rId40"/>
    <p:sldId id="291" r:id="rId41"/>
    <p:sldId id="292" r:id="rId42"/>
    <p:sldId id="293" r:id="rId43"/>
    <p:sldId id="294" r:id="rId44"/>
    <p:sldId id="295" r:id="rId45"/>
    <p:sldId id="296" r:id="rId46"/>
    <p:sldId id="297" r:id="rId47"/>
    <p:sldId id="298" r:id="rId48"/>
    <p:sldId id="299" r:id="rId49"/>
    <p:sldId id="300" r:id="rId50"/>
    <p:sldId id="301" r:id="rId51"/>
    <p:sldId id="302" r:id="rId52"/>
    <p:sldId id="303" r:id="rId53"/>
    <p:sldId id="304" r:id="rId54"/>
    <p:sldId id="305" r:id="rId55"/>
    <p:sldId id="306" r:id="rId56"/>
    <p:sldId id="307" r:id="rId57"/>
    <p:sldId id="308" r:id="rId58"/>
    <p:sldId id="309" r:id="rId59"/>
    <p:sldId id="310" r:id="rId60"/>
    <p:sldId id="311" r:id="rId61"/>
    <p:sldId id="312" r:id="rId62"/>
    <p:sldId id="313" r:id="rId63"/>
    <p:sldId id="314" r:id="rId64"/>
    <p:sldId id="315" r:id="rId65"/>
    <p:sldId id="316" r:id="rId66"/>
    <p:sldId id="317" r:id="rId67"/>
    <p:sldId id="318" r:id="rId68"/>
    <p:sldId id="319" r:id="rId69"/>
    <p:sldId id="320" r:id="rId70"/>
    <p:sldId id="321" r:id="rId71"/>
    <p:sldId id="322" r:id="rId72"/>
    <p:sldId id="323" r:id="rId73"/>
    <p:sldId id="324" r:id="rId74"/>
    <p:sldId id="325" r:id="rId75"/>
    <p:sldId id="326" r:id="rId76"/>
    <p:sldId id="327" r:id="rId77"/>
    <p:sldId id="328" r:id="rId78"/>
    <p:sldId id="329" r:id="rId79"/>
    <p:sldId id="330" r:id="rId80"/>
    <p:sldId id="331" r:id="rId81"/>
    <p:sldId id="332" r:id="rId82"/>
    <p:sldId id="333" r:id="rId83"/>
    <p:sldId id="334" r:id="rId84"/>
    <p:sldId id="335" r:id="rId85"/>
    <p:sldId id="336" r:id="rId86"/>
    <p:sldId id="337" r:id="rId87"/>
    <p:sldId id="338" r:id="rId88"/>
    <p:sldId id="339" r:id="rId89"/>
    <p:sldId id="340" r:id="rId90"/>
    <p:sldId id="341" r:id="rId91"/>
    <p:sldId id="342" r:id="rId92"/>
    <p:sldId id="343" r:id="rId93"/>
  </p:sldIdLst>
  <p:sldSz cx="18288000" cy="10287000"/>
  <p:notesSz cx="6858000" cy="9144000"/>
  <p:embeddedFontLst>
    <p:embeddedFont>
      <p:font typeface="Proxima Nova Bold" charset="1" panose="02000506030000020004"/>
      <p:regular r:id="rId97"/>
    </p:embeddedFont>
    <p:embeddedFont>
      <p:font typeface="Proxima Nova" charset="1" panose="02000506030000020004"/>
      <p:regular r:id="rId98"/>
    </p:embeddedFont>
    <p:embeddedFont>
      <p:font typeface="Proxima Nova Heavy" charset="1" panose="02000506030000020004"/>
      <p:regular r:id="rId100"/>
    </p:embeddedFont>
    <p:embeddedFont>
      <p:font typeface="Arial MT Pro" charset="1" panose="020B0502020202020204"/>
      <p:regular r:id="rId102"/>
    </p:embeddedFont>
    <p:embeddedFont>
      <p:font typeface="Arimo" charset="1" panose="020B0604020202020204"/>
      <p:regular r:id="rId106"/>
    </p:embeddedFont>
    <p:embeddedFont>
      <p:font typeface="Arial MT Pro Bold" charset="1" panose="020B0802020202020204"/>
      <p:regular r:id="rId187"/>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22" autoAdjust="0"/>
  </p:normalViewPr>
  <p:slideViewPr>
    <p:cSldViewPr>
      <p:cViewPr varScale="1">
        <p:scale>
          <a:sx n="74" d="100"/>
          <a:sy n="74" d="100"/>
        </p:scale>
        <p:origin x="-1092" y="-9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Relationships xmlns="http://schemas.openxmlformats.org/package/2006/relationships"><Relationship Id="rId1" Target="slideMasters/slideMaster1.xml" Type="http://schemas.openxmlformats.org/officeDocument/2006/relationships/slideMaster"/><Relationship Id="rId10" Target="slides/slide5.xml" Type="http://schemas.openxmlformats.org/officeDocument/2006/relationships/slide"/><Relationship Id="rId100" Target="fonts/font100.fntdata" Type="http://schemas.openxmlformats.org/officeDocument/2006/relationships/font"/><Relationship Id="rId101" Target="notesSlides/notesSlide3.xml" Type="http://schemas.openxmlformats.org/officeDocument/2006/relationships/notesSlide"/><Relationship Id="rId102" Target="fonts/font102.fntdata" Type="http://schemas.openxmlformats.org/officeDocument/2006/relationships/font"/><Relationship Id="rId103" Target="notesSlides/notesSlide4.xml" Type="http://schemas.openxmlformats.org/officeDocument/2006/relationships/notesSlide"/><Relationship Id="rId104" Target="notesSlides/notesSlide5.xml" Type="http://schemas.openxmlformats.org/officeDocument/2006/relationships/notesSlide"/><Relationship Id="rId105" Target="notesSlides/notesSlide6.xml" Type="http://schemas.openxmlformats.org/officeDocument/2006/relationships/notesSlide"/><Relationship Id="rId106" Target="fonts/font106.fntdata" Type="http://schemas.openxmlformats.org/officeDocument/2006/relationships/font"/><Relationship Id="rId107" Target="notesSlides/notesSlide7.xml" Type="http://schemas.openxmlformats.org/officeDocument/2006/relationships/notesSlide"/><Relationship Id="rId108" Target="notesSlides/notesSlide8.xml" Type="http://schemas.openxmlformats.org/officeDocument/2006/relationships/notesSlide"/><Relationship Id="rId109" Target="notesSlides/notesSlide9.xml" Type="http://schemas.openxmlformats.org/officeDocument/2006/relationships/notesSlide"/><Relationship Id="rId11" Target="slides/slide6.xml" Type="http://schemas.openxmlformats.org/officeDocument/2006/relationships/slide"/><Relationship Id="rId110" Target="notesSlides/notesSlide10.xml" Type="http://schemas.openxmlformats.org/officeDocument/2006/relationships/notesSlide"/><Relationship Id="rId111" Target="notesSlides/notesSlide11.xml" Type="http://schemas.openxmlformats.org/officeDocument/2006/relationships/notesSlide"/><Relationship Id="rId112" Target="notesSlides/notesSlide12.xml" Type="http://schemas.openxmlformats.org/officeDocument/2006/relationships/notesSlide"/><Relationship Id="rId113" Target="notesSlides/notesSlide13.xml" Type="http://schemas.openxmlformats.org/officeDocument/2006/relationships/notesSlide"/><Relationship Id="rId114" Target="notesSlides/notesSlide14.xml" Type="http://schemas.openxmlformats.org/officeDocument/2006/relationships/notesSlide"/><Relationship Id="rId115" Target="notesSlides/notesSlide15.xml" Type="http://schemas.openxmlformats.org/officeDocument/2006/relationships/notesSlide"/><Relationship Id="rId116" Target="notesSlides/notesSlide16.xml" Type="http://schemas.openxmlformats.org/officeDocument/2006/relationships/notesSlide"/><Relationship Id="rId117" Target="notesSlides/notesSlide17.xml" Type="http://schemas.openxmlformats.org/officeDocument/2006/relationships/notesSlide"/><Relationship Id="rId118" Target="notesSlides/notesSlide18.xml" Type="http://schemas.openxmlformats.org/officeDocument/2006/relationships/notesSlide"/><Relationship Id="rId119" Target="notesSlides/notesSlide19.xml" Type="http://schemas.openxmlformats.org/officeDocument/2006/relationships/notesSlide"/><Relationship Id="rId12" Target="slides/slide7.xml" Type="http://schemas.openxmlformats.org/officeDocument/2006/relationships/slide"/><Relationship Id="rId120" Target="notesSlides/notesSlide20.xml" Type="http://schemas.openxmlformats.org/officeDocument/2006/relationships/notesSlide"/><Relationship Id="rId121" Target="notesSlides/notesSlide21.xml" Type="http://schemas.openxmlformats.org/officeDocument/2006/relationships/notesSlide"/><Relationship Id="rId122" Target="notesSlides/notesSlide22.xml" Type="http://schemas.openxmlformats.org/officeDocument/2006/relationships/notesSlide"/><Relationship Id="rId123" Target="notesSlides/notesSlide23.xml" Type="http://schemas.openxmlformats.org/officeDocument/2006/relationships/notesSlide"/><Relationship Id="rId124" Target="notesSlides/notesSlide24.xml" Type="http://schemas.openxmlformats.org/officeDocument/2006/relationships/notesSlide"/><Relationship Id="rId125" Target="notesSlides/notesSlide25.xml" Type="http://schemas.openxmlformats.org/officeDocument/2006/relationships/notesSlide"/><Relationship Id="rId126" Target="notesSlides/notesSlide26.xml" Type="http://schemas.openxmlformats.org/officeDocument/2006/relationships/notesSlide"/><Relationship Id="rId127" Target="notesSlides/notesSlide27.xml" Type="http://schemas.openxmlformats.org/officeDocument/2006/relationships/notesSlide"/><Relationship Id="rId128" Target="notesSlides/notesSlide28.xml" Type="http://schemas.openxmlformats.org/officeDocument/2006/relationships/notesSlide"/><Relationship Id="rId129" Target="notesSlides/notesSlide29.xml" Type="http://schemas.openxmlformats.org/officeDocument/2006/relationships/notesSlide"/><Relationship Id="rId13" Target="slides/slide8.xml" Type="http://schemas.openxmlformats.org/officeDocument/2006/relationships/slide"/><Relationship Id="rId130" Target="notesSlides/notesSlide30.xml" Type="http://schemas.openxmlformats.org/officeDocument/2006/relationships/notesSlide"/><Relationship Id="rId131" Target="notesSlides/notesSlide31.xml" Type="http://schemas.openxmlformats.org/officeDocument/2006/relationships/notesSlide"/><Relationship Id="rId132" Target="notesSlides/notesSlide32.xml" Type="http://schemas.openxmlformats.org/officeDocument/2006/relationships/notesSlide"/><Relationship Id="rId133" Target="notesSlides/notesSlide33.xml" Type="http://schemas.openxmlformats.org/officeDocument/2006/relationships/notesSlide"/><Relationship Id="rId134" Target="notesSlides/notesSlide34.xml" Type="http://schemas.openxmlformats.org/officeDocument/2006/relationships/notesSlide"/><Relationship Id="rId135" Target="notesSlides/notesSlide35.xml" Type="http://schemas.openxmlformats.org/officeDocument/2006/relationships/notesSlide"/><Relationship Id="rId136" Target="notesSlides/notesSlide36.xml" Type="http://schemas.openxmlformats.org/officeDocument/2006/relationships/notesSlide"/><Relationship Id="rId137" Target="notesSlides/notesSlide37.xml" Type="http://schemas.openxmlformats.org/officeDocument/2006/relationships/notesSlide"/><Relationship Id="rId138" Target="notesSlides/notesSlide38.xml" Type="http://schemas.openxmlformats.org/officeDocument/2006/relationships/notesSlide"/><Relationship Id="rId139" Target="notesSlides/notesSlide39.xml" Type="http://schemas.openxmlformats.org/officeDocument/2006/relationships/notesSlide"/><Relationship Id="rId14" Target="slides/slide9.xml" Type="http://schemas.openxmlformats.org/officeDocument/2006/relationships/slide"/><Relationship Id="rId140" Target="notesSlides/notesSlide40.xml" Type="http://schemas.openxmlformats.org/officeDocument/2006/relationships/notesSlide"/><Relationship Id="rId141" Target="notesSlides/notesSlide41.xml" Type="http://schemas.openxmlformats.org/officeDocument/2006/relationships/notesSlide"/><Relationship Id="rId142" Target="notesSlides/notesSlide42.xml" Type="http://schemas.openxmlformats.org/officeDocument/2006/relationships/notesSlide"/><Relationship Id="rId143" Target="notesSlides/notesSlide43.xml" Type="http://schemas.openxmlformats.org/officeDocument/2006/relationships/notesSlide"/><Relationship Id="rId144" Target="notesSlides/notesSlide44.xml" Type="http://schemas.openxmlformats.org/officeDocument/2006/relationships/notesSlide"/><Relationship Id="rId145" Target="notesSlides/notesSlide45.xml" Type="http://schemas.openxmlformats.org/officeDocument/2006/relationships/notesSlide"/><Relationship Id="rId146" Target="notesSlides/notesSlide46.xml" Type="http://schemas.openxmlformats.org/officeDocument/2006/relationships/notesSlide"/><Relationship Id="rId147" Target="notesSlides/notesSlide47.xml" Type="http://schemas.openxmlformats.org/officeDocument/2006/relationships/notesSlide"/><Relationship Id="rId148" Target="notesSlides/notesSlide48.xml" Type="http://schemas.openxmlformats.org/officeDocument/2006/relationships/notesSlide"/><Relationship Id="rId149" Target="notesSlides/notesSlide49.xml" Type="http://schemas.openxmlformats.org/officeDocument/2006/relationships/notesSlide"/><Relationship Id="rId15" Target="slides/slide10.xml" Type="http://schemas.openxmlformats.org/officeDocument/2006/relationships/slide"/><Relationship Id="rId150" Target="notesSlides/notesSlide50.xml" Type="http://schemas.openxmlformats.org/officeDocument/2006/relationships/notesSlide"/><Relationship Id="rId151" Target="notesSlides/notesSlide51.xml" Type="http://schemas.openxmlformats.org/officeDocument/2006/relationships/notesSlide"/><Relationship Id="rId152" Target="notesSlides/notesSlide52.xml" Type="http://schemas.openxmlformats.org/officeDocument/2006/relationships/notesSlide"/><Relationship Id="rId153" Target="notesSlides/notesSlide53.xml" Type="http://schemas.openxmlformats.org/officeDocument/2006/relationships/notesSlide"/><Relationship Id="rId154" Target="notesSlides/notesSlide54.xml" Type="http://schemas.openxmlformats.org/officeDocument/2006/relationships/notesSlide"/><Relationship Id="rId155" Target="notesSlides/notesSlide55.xml" Type="http://schemas.openxmlformats.org/officeDocument/2006/relationships/notesSlide"/><Relationship Id="rId156" Target="notesSlides/notesSlide56.xml" Type="http://schemas.openxmlformats.org/officeDocument/2006/relationships/notesSlide"/><Relationship Id="rId157" Target="notesSlides/notesSlide57.xml" Type="http://schemas.openxmlformats.org/officeDocument/2006/relationships/notesSlide"/><Relationship Id="rId158" Target="notesSlides/notesSlide58.xml" Type="http://schemas.openxmlformats.org/officeDocument/2006/relationships/notesSlide"/><Relationship Id="rId159" Target="notesSlides/notesSlide59.xml" Type="http://schemas.openxmlformats.org/officeDocument/2006/relationships/notesSlide"/><Relationship Id="rId16" Target="slides/slide11.xml" Type="http://schemas.openxmlformats.org/officeDocument/2006/relationships/slide"/><Relationship Id="rId160" Target="notesSlides/notesSlide60.xml" Type="http://schemas.openxmlformats.org/officeDocument/2006/relationships/notesSlide"/><Relationship Id="rId161" Target="notesSlides/notesSlide61.xml" Type="http://schemas.openxmlformats.org/officeDocument/2006/relationships/notesSlide"/><Relationship Id="rId162" Target="notesSlides/notesSlide62.xml" Type="http://schemas.openxmlformats.org/officeDocument/2006/relationships/notesSlide"/><Relationship Id="rId163" Target="notesSlides/notesSlide63.xml" Type="http://schemas.openxmlformats.org/officeDocument/2006/relationships/notesSlide"/><Relationship Id="rId164" Target="notesSlides/notesSlide64.xml" Type="http://schemas.openxmlformats.org/officeDocument/2006/relationships/notesSlide"/><Relationship Id="rId165" Target="notesSlides/notesSlide65.xml" Type="http://schemas.openxmlformats.org/officeDocument/2006/relationships/notesSlide"/><Relationship Id="rId166" Target="notesSlides/notesSlide66.xml" Type="http://schemas.openxmlformats.org/officeDocument/2006/relationships/notesSlide"/><Relationship Id="rId167" Target="notesSlides/notesSlide67.xml" Type="http://schemas.openxmlformats.org/officeDocument/2006/relationships/notesSlide"/><Relationship Id="rId168" Target="notesSlides/notesSlide68.xml" Type="http://schemas.openxmlformats.org/officeDocument/2006/relationships/notesSlide"/><Relationship Id="rId169" Target="notesSlides/notesSlide69.xml" Type="http://schemas.openxmlformats.org/officeDocument/2006/relationships/notesSlide"/><Relationship Id="rId17" Target="slides/slide12.xml" Type="http://schemas.openxmlformats.org/officeDocument/2006/relationships/slide"/><Relationship Id="rId170" Target="notesSlides/notesSlide70.xml" Type="http://schemas.openxmlformats.org/officeDocument/2006/relationships/notesSlide"/><Relationship Id="rId171" Target="notesSlides/notesSlide71.xml" Type="http://schemas.openxmlformats.org/officeDocument/2006/relationships/notesSlide"/><Relationship Id="rId172" Target="notesSlides/notesSlide72.xml" Type="http://schemas.openxmlformats.org/officeDocument/2006/relationships/notesSlide"/><Relationship Id="rId173" Target="notesSlides/notesSlide73.xml" Type="http://schemas.openxmlformats.org/officeDocument/2006/relationships/notesSlide"/><Relationship Id="rId174" Target="notesSlides/notesSlide74.xml" Type="http://schemas.openxmlformats.org/officeDocument/2006/relationships/notesSlide"/><Relationship Id="rId175" Target="notesSlides/notesSlide75.xml" Type="http://schemas.openxmlformats.org/officeDocument/2006/relationships/notesSlide"/><Relationship Id="rId176" Target="notesSlides/notesSlide76.xml" Type="http://schemas.openxmlformats.org/officeDocument/2006/relationships/notesSlide"/><Relationship Id="rId177" Target="notesSlides/notesSlide77.xml" Type="http://schemas.openxmlformats.org/officeDocument/2006/relationships/notesSlide"/><Relationship Id="rId178" Target="notesSlides/notesSlide78.xml" Type="http://schemas.openxmlformats.org/officeDocument/2006/relationships/notesSlide"/><Relationship Id="rId179" Target="notesSlides/notesSlide79.xml" Type="http://schemas.openxmlformats.org/officeDocument/2006/relationships/notesSlide"/><Relationship Id="rId18" Target="slides/slide13.xml" Type="http://schemas.openxmlformats.org/officeDocument/2006/relationships/slide"/><Relationship Id="rId180" Target="notesSlides/notesSlide80.xml" Type="http://schemas.openxmlformats.org/officeDocument/2006/relationships/notesSlide"/><Relationship Id="rId181" Target="notesSlides/notesSlide81.xml" Type="http://schemas.openxmlformats.org/officeDocument/2006/relationships/notesSlide"/><Relationship Id="rId182" Target="notesSlides/notesSlide82.xml" Type="http://schemas.openxmlformats.org/officeDocument/2006/relationships/notesSlide"/><Relationship Id="rId183" Target="notesSlides/notesSlide83.xml" Type="http://schemas.openxmlformats.org/officeDocument/2006/relationships/notesSlide"/><Relationship Id="rId184" Target="notesSlides/notesSlide84.xml" Type="http://schemas.openxmlformats.org/officeDocument/2006/relationships/notesSlide"/><Relationship Id="rId185" Target="notesSlides/notesSlide85.xml" Type="http://schemas.openxmlformats.org/officeDocument/2006/relationships/notesSlide"/><Relationship Id="rId186" Target="notesSlides/notesSlide86.xml" Type="http://schemas.openxmlformats.org/officeDocument/2006/relationships/notesSlide"/><Relationship Id="rId187" Target="fonts/font187.fntdata" Type="http://schemas.openxmlformats.org/officeDocument/2006/relationships/font"/><Relationship Id="rId188" Target="notesSlides/notesSlide87.xml" Type="http://schemas.openxmlformats.org/officeDocument/2006/relationships/notesSlide"/><Relationship Id="rId189" Target="notesSlides/notesSlide88.xml" Type="http://schemas.openxmlformats.org/officeDocument/2006/relationships/notesSlide"/><Relationship Id="rId19" Target="slides/slide14.xml" Type="http://schemas.openxmlformats.org/officeDocument/2006/relationships/slide"/><Relationship Id="rId2" Target="presProps.xml" Type="http://schemas.openxmlformats.org/officeDocument/2006/relationships/presProps"/><Relationship Id="rId20" Target="slides/slide15.xml" Type="http://schemas.openxmlformats.org/officeDocument/2006/relationships/slide"/><Relationship Id="rId21" Target="slides/slide16.xml" Type="http://schemas.openxmlformats.org/officeDocument/2006/relationships/slide"/><Relationship Id="rId22" Target="slides/slide17.xml" Type="http://schemas.openxmlformats.org/officeDocument/2006/relationships/slide"/><Relationship Id="rId23" Target="slides/slide18.xml" Type="http://schemas.openxmlformats.org/officeDocument/2006/relationships/slide"/><Relationship Id="rId24" Target="slides/slide19.xml" Type="http://schemas.openxmlformats.org/officeDocument/2006/relationships/slide"/><Relationship Id="rId25" Target="slides/slide20.xml" Type="http://schemas.openxmlformats.org/officeDocument/2006/relationships/slide"/><Relationship Id="rId26" Target="slides/slide21.xml" Type="http://schemas.openxmlformats.org/officeDocument/2006/relationships/slide"/><Relationship Id="rId27" Target="slides/slide22.xml" Type="http://schemas.openxmlformats.org/officeDocument/2006/relationships/slide"/><Relationship Id="rId28" Target="slides/slide23.xml" Type="http://schemas.openxmlformats.org/officeDocument/2006/relationships/slide"/><Relationship Id="rId29" Target="slides/slide24.xml" Type="http://schemas.openxmlformats.org/officeDocument/2006/relationships/slide"/><Relationship Id="rId3" Target="viewProps.xml" Type="http://schemas.openxmlformats.org/officeDocument/2006/relationships/viewProps"/><Relationship Id="rId30" Target="slides/slide25.xml" Type="http://schemas.openxmlformats.org/officeDocument/2006/relationships/slide"/><Relationship Id="rId31" Target="slides/slide26.xml" Type="http://schemas.openxmlformats.org/officeDocument/2006/relationships/slide"/><Relationship Id="rId32" Target="slides/slide27.xml" Type="http://schemas.openxmlformats.org/officeDocument/2006/relationships/slide"/><Relationship Id="rId33" Target="slides/slide28.xml" Type="http://schemas.openxmlformats.org/officeDocument/2006/relationships/slide"/><Relationship Id="rId34" Target="slides/slide29.xml" Type="http://schemas.openxmlformats.org/officeDocument/2006/relationships/slide"/><Relationship Id="rId35" Target="slides/slide30.xml" Type="http://schemas.openxmlformats.org/officeDocument/2006/relationships/slide"/><Relationship Id="rId36" Target="slides/slide31.xml" Type="http://schemas.openxmlformats.org/officeDocument/2006/relationships/slide"/><Relationship Id="rId37" Target="slides/slide32.xml" Type="http://schemas.openxmlformats.org/officeDocument/2006/relationships/slide"/><Relationship Id="rId38" Target="slides/slide33.xml" Type="http://schemas.openxmlformats.org/officeDocument/2006/relationships/slide"/><Relationship Id="rId39" Target="slides/slide34.xml" Type="http://schemas.openxmlformats.org/officeDocument/2006/relationships/slide"/><Relationship Id="rId4" Target="theme/theme1.xml" Type="http://schemas.openxmlformats.org/officeDocument/2006/relationships/theme"/><Relationship Id="rId40" Target="slides/slide35.xml" Type="http://schemas.openxmlformats.org/officeDocument/2006/relationships/slide"/><Relationship Id="rId41" Target="slides/slide36.xml" Type="http://schemas.openxmlformats.org/officeDocument/2006/relationships/slide"/><Relationship Id="rId42" Target="slides/slide37.xml" Type="http://schemas.openxmlformats.org/officeDocument/2006/relationships/slide"/><Relationship Id="rId43" Target="slides/slide38.xml" Type="http://schemas.openxmlformats.org/officeDocument/2006/relationships/slide"/><Relationship Id="rId44" Target="slides/slide39.xml" Type="http://schemas.openxmlformats.org/officeDocument/2006/relationships/slide"/><Relationship Id="rId45" Target="slides/slide40.xml" Type="http://schemas.openxmlformats.org/officeDocument/2006/relationships/slide"/><Relationship Id="rId46" Target="slides/slide41.xml" Type="http://schemas.openxmlformats.org/officeDocument/2006/relationships/slide"/><Relationship Id="rId47" Target="slides/slide42.xml" Type="http://schemas.openxmlformats.org/officeDocument/2006/relationships/slide"/><Relationship Id="rId48" Target="slides/slide43.xml" Type="http://schemas.openxmlformats.org/officeDocument/2006/relationships/slide"/><Relationship Id="rId49" Target="slides/slide44.xml" Type="http://schemas.openxmlformats.org/officeDocument/2006/relationships/slide"/><Relationship Id="rId5" Target="tableStyles.xml" Type="http://schemas.openxmlformats.org/officeDocument/2006/relationships/tableStyles"/><Relationship Id="rId50" Target="slides/slide45.xml" Type="http://schemas.openxmlformats.org/officeDocument/2006/relationships/slide"/><Relationship Id="rId51" Target="slides/slide46.xml" Type="http://schemas.openxmlformats.org/officeDocument/2006/relationships/slide"/><Relationship Id="rId52" Target="slides/slide47.xml" Type="http://schemas.openxmlformats.org/officeDocument/2006/relationships/slide"/><Relationship Id="rId53" Target="slides/slide48.xml" Type="http://schemas.openxmlformats.org/officeDocument/2006/relationships/slide"/><Relationship Id="rId54" Target="slides/slide49.xml" Type="http://schemas.openxmlformats.org/officeDocument/2006/relationships/slide"/><Relationship Id="rId55" Target="slides/slide50.xml" Type="http://schemas.openxmlformats.org/officeDocument/2006/relationships/slide"/><Relationship Id="rId56" Target="slides/slide51.xml" Type="http://schemas.openxmlformats.org/officeDocument/2006/relationships/slide"/><Relationship Id="rId57" Target="slides/slide52.xml" Type="http://schemas.openxmlformats.org/officeDocument/2006/relationships/slide"/><Relationship Id="rId58" Target="slides/slide53.xml" Type="http://schemas.openxmlformats.org/officeDocument/2006/relationships/slide"/><Relationship Id="rId59" Target="slides/slide54.xml" Type="http://schemas.openxmlformats.org/officeDocument/2006/relationships/slide"/><Relationship Id="rId6" Target="slides/slide1.xml" Type="http://schemas.openxmlformats.org/officeDocument/2006/relationships/slide"/><Relationship Id="rId60" Target="slides/slide55.xml" Type="http://schemas.openxmlformats.org/officeDocument/2006/relationships/slide"/><Relationship Id="rId61" Target="slides/slide56.xml" Type="http://schemas.openxmlformats.org/officeDocument/2006/relationships/slide"/><Relationship Id="rId62" Target="slides/slide57.xml" Type="http://schemas.openxmlformats.org/officeDocument/2006/relationships/slide"/><Relationship Id="rId63" Target="slides/slide58.xml" Type="http://schemas.openxmlformats.org/officeDocument/2006/relationships/slide"/><Relationship Id="rId64" Target="slides/slide59.xml" Type="http://schemas.openxmlformats.org/officeDocument/2006/relationships/slide"/><Relationship Id="rId65" Target="slides/slide60.xml" Type="http://schemas.openxmlformats.org/officeDocument/2006/relationships/slide"/><Relationship Id="rId66" Target="slides/slide61.xml" Type="http://schemas.openxmlformats.org/officeDocument/2006/relationships/slide"/><Relationship Id="rId67" Target="slides/slide62.xml" Type="http://schemas.openxmlformats.org/officeDocument/2006/relationships/slide"/><Relationship Id="rId68" Target="slides/slide63.xml" Type="http://schemas.openxmlformats.org/officeDocument/2006/relationships/slide"/><Relationship Id="rId69" Target="slides/slide64.xml" Type="http://schemas.openxmlformats.org/officeDocument/2006/relationships/slide"/><Relationship Id="rId7" Target="slides/slide2.xml" Type="http://schemas.openxmlformats.org/officeDocument/2006/relationships/slide"/><Relationship Id="rId70" Target="slides/slide65.xml" Type="http://schemas.openxmlformats.org/officeDocument/2006/relationships/slide"/><Relationship Id="rId71" Target="slides/slide66.xml" Type="http://schemas.openxmlformats.org/officeDocument/2006/relationships/slide"/><Relationship Id="rId72" Target="slides/slide67.xml" Type="http://schemas.openxmlformats.org/officeDocument/2006/relationships/slide"/><Relationship Id="rId73" Target="slides/slide68.xml" Type="http://schemas.openxmlformats.org/officeDocument/2006/relationships/slide"/><Relationship Id="rId74" Target="slides/slide69.xml" Type="http://schemas.openxmlformats.org/officeDocument/2006/relationships/slide"/><Relationship Id="rId75" Target="slides/slide70.xml" Type="http://schemas.openxmlformats.org/officeDocument/2006/relationships/slide"/><Relationship Id="rId76" Target="slides/slide71.xml" Type="http://schemas.openxmlformats.org/officeDocument/2006/relationships/slide"/><Relationship Id="rId77" Target="slides/slide72.xml" Type="http://schemas.openxmlformats.org/officeDocument/2006/relationships/slide"/><Relationship Id="rId78" Target="slides/slide73.xml" Type="http://schemas.openxmlformats.org/officeDocument/2006/relationships/slide"/><Relationship Id="rId79" Target="slides/slide74.xml" Type="http://schemas.openxmlformats.org/officeDocument/2006/relationships/slide"/><Relationship Id="rId8" Target="slides/slide3.xml" Type="http://schemas.openxmlformats.org/officeDocument/2006/relationships/slide"/><Relationship Id="rId80" Target="slides/slide75.xml" Type="http://schemas.openxmlformats.org/officeDocument/2006/relationships/slide"/><Relationship Id="rId81" Target="slides/slide76.xml" Type="http://schemas.openxmlformats.org/officeDocument/2006/relationships/slide"/><Relationship Id="rId82" Target="slides/slide77.xml" Type="http://schemas.openxmlformats.org/officeDocument/2006/relationships/slide"/><Relationship Id="rId83" Target="slides/slide78.xml" Type="http://schemas.openxmlformats.org/officeDocument/2006/relationships/slide"/><Relationship Id="rId84" Target="slides/slide79.xml" Type="http://schemas.openxmlformats.org/officeDocument/2006/relationships/slide"/><Relationship Id="rId85" Target="slides/slide80.xml" Type="http://schemas.openxmlformats.org/officeDocument/2006/relationships/slide"/><Relationship Id="rId86" Target="slides/slide81.xml" Type="http://schemas.openxmlformats.org/officeDocument/2006/relationships/slide"/><Relationship Id="rId87" Target="slides/slide82.xml" Type="http://schemas.openxmlformats.org/officeDocument/2006/relationships/slide"/><Relationship Id="rId88" Target="slides/slide83.xml" Type="http://schemas.openxmlformats.org/officeDocument/2006/relationships/slide"/><Relationship Id="rId89" Target="slides/slide84.xml" Type="http://schemas.openxmlformats.org/officeDocument/2006/relationships/slide"/><Relationship Id="rId9" Target="slides/slide4.xml" Type="http://schemas.openxmlformats.org/officeDocument/2006/relationships/slide"/><Relationship Id="rId90" Target="slides/slide85.xml" Type="http://schemas.openxmlformats.org/officeDocument/2006/relationships/slide"/><Relationship Id="rId91" Target="slides/slide86.xml" Type="http://schemas.openxmlformats.org/officeDocument/2006/relationships/slide"/><Relationship Id="rId92" Target="slides/slide87.xml" Type="http://schemas.openxmlformats.org/officeDocument/2006/relationships/slide"/><Relationship Id="rId93" Target="slides/slide88.xml" Type="http://schemas.openxmlformats.org/officeDocument/2006/relationships/slide"/><Relationship Id="rId94" Target="notesMasters/notesMaster1.xml" Type="http://schemas.openxmlformats.org/officeDocument/2006/relationships/notesMaster"/><Relationship Id="rId95" Target="theme/theme2.xml" Type="http://schemas.openxmlformats.org/officeDocument/2006/relationships/theme"/><Relationship Id="rId96" Target="notesSlides/notesSlide1.xml" Type="http://schemas.openxmlformats.org/officeDocument/2006/relationships/notesSlide"/><Relationship Id="rId97" Target="fonts/font97.fntdata" Type="http://schemas.openxmlformats.org/officeDocument/2006/relationships/font"/><Relationship Id="rId98" Target="fonts/font98.fntdata" Type="http://schemas.openxmlformats.org/officeDocument/2006/relationships/font"/><Relationship Id="rId99" Target="notesSlides/notesSlide2.xml" Type="http://schemas.openxmlformats.org/officeDocument/2006/relationships/notesSlide"/></Relationships>
</file>

<file path=ppt/notesMasters/_rels/notesMaster1.xml.rels><?xml version="1.0" encoding="UTF-8" standalone="yes"?><Relationships xmlns="http://schemas.openxmlformats.org/package/2006/relationships"><Relationship Id="rId1" Target="../theme/theme2.xml" Type="http://schemas.openxmlformats.org/officeDocument/2006/relationships/theme"/></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lang="cs-CZ"/>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fld id="{B7268E1E-0E44-426D-905E-8AD9B19D2182}" type="datetimeFigureOut">
              <a:rPr lang="cs-CZ" smtClean="0"/>
              <a:t>1.7.2013</a:t>
            </a:fld>
            <a:endParaRPr lang="cs-CZ"/>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lang="cs-CZ"/>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cs-CZ"/>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lang="cs-CZ"/>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fld id="{871B2431-D351-4C6E-A3CF-9DFAC0E3E050}" type="slidenum">
              <a:rPr lang="cs-CZ" smtClean="0"/>
              <a:t>‹#›</a:t>
            </a:fld>
            <a:endParaRPr lang="cs-CZ"/>
          </a:p>
        </p:txBody>
      </p:sp>
    </p:spTree>
    <p:extLst>
      <p:ext uri="{BB962C8B-B14F-4D97-AF65-F5344CB8AC3E}">
        <p14:creationId xmlns:p14="http://schemas.microsoft.com/office/powerpoint/2010/main" val="179888911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1.xml" Type="http://schemas.openxmlformats.org/officeDocument/2006/relationships/slide"/></Relationships>
</file>

<file path=ppt/notesSlides/_rels/notesSlide10.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10.xml" Type="http://schemas.openxmlformats.org/officeDocument/2006/relationships/slide"/></Relationships>
</file>

<file path=ppt/notesSlides/_rels/notesSlide11.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11.xml" Type="http://schemas.openxmlformats.org/officeDocument/2006/relationships/slide"/></Relationships>
</file>

<file path=ppt/notesSlides/_rels/notesSlide12.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12.xml" Type="http://schemas.openxmlformats.org/officeDocument/2006/relationships/slide"/></Relationships>
</file>

<file path=ppt/notesSlides/_rels/notesSlide13.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13.xml" Type="http://schemas.openxmlformats.org/officeDocument/2006/relationships/slide"/></Relationships>
</file>

<file path=ppt/notesSlides/_rels/notesSlide14.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14.xml" Type="http://schemas.openxmlformats.org/officeDocument/2006/relationships/slide"/></Relationships>
</file>

<file path=ppt/notesSlides/_rels/notesSlide15.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15.xml" Type="http://schemas.openxmlformats.org/officeDocument/2006/relationships/slide"/></Relationships>
</file>

<file path=ppt/notesSlides/_rels/notesSlide16.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16.xml" Type="http://schemas.openxmlformats.org/officeDocument/2006/relationships/slide"/></Relationships>
</file>

<file path=ppt/notesSlides/_rels/notesSlide17.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17.xml" Type="http://schemas.openxmlformats.org/officeDocument/2006/relationships/slide"/></Relationships>
</file>

<file path=ppt/notesSlides/_rels/notesSlide18.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18.xml" Type="http://schemas.openxmlformats.org/officeDocument/2006/relationships/slide"/></Relationships>
</file>

<file path=ppt/notesSlides/_rels/notesSlide19.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19.xml" Type="http://schemas.openxmlformats.org/officeDocument/2006/relationships/slide"/></Relationships>
</file>

<file path=ppt/notesSlides/_rels/notesSlide2.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2.xml" Type="http://schemas.openxmlformats.org/officeDocument/2006/relationships/slide"/></Relationships>
</file>

<file path=ppt/notesSlides/_rels/notesSlide20.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20.xml" Type="http://schemas.openxmlformats.org/officeDocument/2006/relationships/slide"/></Relationships>
</file>

<file path=ppt/notesSlides/_rels/notesSlide21.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21.xml" Type="http://schemas.openxmlformats.org/officeDocument/2006/relationships/slide"/></Relationships>
</file>

<file path=ppt/notesSlides/_rels/notesSlide22.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22.xml" Type="http://schemas.openxmlformats.org/officeDocument/2006/relationships/slide"/></Relationships>
</file>

<file path=ppt/notesSlides/_rels/notesSlide23.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23.xml" Type="http://schemas.openxmlformats.org/officeDocument/2006/relationships/slide"/></Relationships>
</file>

<file path=ppt/notesSlides/_rels/notesSlide24.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24.xml" Type="http://schemas.openxmlformats.org/officeDocument/2006/relationships/slide"/></Relationships>
</file>

<file path=ppt/notesSlides/_rels/notesSlide25.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25.xml" Type="http://schemas.openxmlformats.org/officeDocument/2006/relationships/slide"/></Relationships>
</file>

<file path=ppt/notesSlides/_rels/notesSlide26.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26.xml" Type="http://schemas.openxmlformats.org/officeDocument/2006/relationships/slide"/></Relationships>
</file>

<file path=ppt/notesSlides/_rels/notesSlide27.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27.xml" Type="http://schemas.openxmlformats.org/officeDocument/2006/relationships/slide"/></Relationships>
</file>

<file path=ppt/notesSlides/_rels/notesSlide28.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28.xml" Type="http://schemas.openxmlformats.org/officeDocument/2006/relationships/slide"/></Relationships>
</file>

<file path=ppt/notesSlides/_rels/notesSlide29.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29.xml" Type="http://schemas.openxmlformats.org/officeDocument/2006/relationships/slide"/></Relationships>
</file>

<file path=ppt/notesSlides/_rels/notesSlide3.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3.xml" Type="http://schemas.openxmlformats.org/officeDocument/2006/relationships/slide"/></Relationships>
</file>

<file path=ppt/notesSlides/_rels/notesSlide30.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30.xml" Type="http://schemas.openxmlformats.org/officeDocument/2006/relationships/slide"/></Relationships>
</file>

<file path=ppt/notesSlides/_rels/notesSlide31.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31.xml" Type="http://schemas.openxmlformats.org/officeDocument/2006/relationships/slide"/></Relationships>
</file>

<file path=ppt/notesSlides/_rels/notesSlide32.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32.xml" Type="http://schemas.openxmlformats.org/officeDocument/2006/relationships/slide"/></Relationships>
</file>

<file path=ppt/notesSlides/_rels/notesSlide33.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33.xml" Type="http://schemas.openxmlformats.org/officeDocument/2006/relationships/slide"/></Relationships>
</file>

<file path=ppt/notesSlides/_rels/notesSlide34.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34.xml" Type="http://schemas.openxmlformats.org/officeDocument/2006/relationships/slide"/></Relationships>
</file>

<file path=ppt/notesSlides/_rels/notesSlide35.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35.xml" Type="http://schemas.openxmlformats.org/officeDocument/2006/relationships/slide"/></Relationships>
</file>

<file path=ppt/notesSlides/_rels/notesSlide36.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36.xml" Type="http://schemas.openxmlformats.org/officeDocument/2006/relationships/slide"/></Relationships>
</file>

<file path=ppt/notesSlides/_rels/notesSlide37.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37.xml" Type="http://schemas.openxmlformats.org/officeDocument/2006/relationships/slide"/></Relationships>
</file>

<file path=ppt/notesSlides/_rels/notesSlide38.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38.xml" Type="http://schemas.openxmlformats.org/officeDocument/2006/relationships/slide"/></Relationships>
</file>

<file path=ppt/notesSlides/_rels/notesSlide39.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39.xml" Type="http://schemas.openxmlformats.org/officeDocument/2006/relationships/slide"/></Relationships>
</file>

<file path=ppt/notesSlides/_rels/notesSlide4.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4.xml" Type="http://schemas.openxmlformats.org/officeDocument/2006/relationships/slide"/></Relationships>
</file>

<file path=ppt/notesSlides/_rels/notesSlide40.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40.xml" Type="http://schemas.openxmlformats.org/officeDocument/2006/relationships/slide"/></Relationships>
</file>

<file path=ppt/notesSlides/_rels/notesSlide41.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41.xml" Type="http://schemas.openxmlformats.org/officeDocument/2006/relationships/slide"/></Relationships>
</file>

<file path=ppt/notesSlides/_rels/notesSlide42.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42.xml" Type="http://schemas.openxmlformats.org/officeDocument/2006/relationships/slide"/></Relationships>
</file>

<file path=ppt/notesSlides/_rels/notesSlide43.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43.xml" Type="http://schemas.openxmlformats.org/officeDocument/2006/relationships/slide"/></Relationships>
</file>

<file path=ppt/notesSlides/_rels/notesSlide44.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44.xml" Type="http://schemas.openxmlformats.org/officeDocument/2006/relationships/slide"/></Relationships>
</file>

<file path=ppt/notesSlides/_rels/notesSlide45.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45.xml" Type="http://schemas.openxmlformats.org/officeDocument/2006/relationships/slide"/></Relationships>
</file>

<file path=ppt/notesSlides/_rels/notesSlide46.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46.xml" Type="http://schemas.openxmlformats.org/officeDocument/2006/relationships/slide"/></Relationships>
</file>

<file path=ppt/notesSlides/_rels/notesSlide47.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47.xml" Type="http://schemas.openxmlformats.org/officeDocument/2006/relationships/slide"/></Relationships>
</file>

<file path=ppt/notesSlides/_rels/notesSlide48.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48.xml" Type="http://schemas.openxmlformats.org/officeDocument/2006/relationships/slide"/></Relationships>
</file>

<file path=ppt/notesSlides/_rels/notesSlide49.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49.xml" Type="http://schemas.openxmlformats.org/officeDocument/2006/relationships/slide"/></Relationships>
</file>

<file path=ppt/notesSlides/_rels/notesSlide5.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5.xml" Type="http://schemas.openxmlformats.org/officeDocument/2006/relationships/slide"/></Relationships>
</file>

<file path=ppt/notesSlides/_rels/notesSlide50.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50.xml" Type="http://schemas.openxmlformats.org/officeDocument/2006/relationships/slide"/></Relationships>
</file>

<file path=ppt/notesSlides/_rels/notesSlide51.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51.xml" Type="http://schemas.openxmlformats.org/officeDocument/2006/relationships/slide"/></Relationships>
</file>

<file path=ppt/notesSlides/_rels/notesSlide52.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52.xml" Type="http://schemas.openxmlformats.org/officeDocument/2006/relationships/slide"/></Relationships>
</file>

<file path=ppt/notesSlides/_rels/notesSlide53.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53.xml" Type="http://schemas.openxmlformats.org/officeDocument/2006/relationships/slide"/></Relationships>
</file>

<file path=ppt/notesSlides/_rels/notesSlide54.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54.xml" Type="http://schemas.openxmlformats.org/officeDocument/2006/relationships/slide"/></Relationships>
</file>

<file path=ppt/notesSlides/_rels/notesSlide55.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55.xml" Type="http://schemas.openxmlformats.org/officeDocument/2006/relationships/slide"/></Relationships>
</file>

<file path=ppt/notesSlides/_rels/notesSlide56.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56.xml" Type="http://schemas.openxmlformats.org/officeDocument/2006/relationships/slide"/></Relationships>
</file>

<file path=ppt/notesSlides/_rels/notesSlide57.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57.xml" Type="http://schemas.openxmlformats.org/officeDocument/2006/relationships/slide"/></Relationships>
</file>

<file path=ppt/notesSlides/_rels/notesSlide58.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58.xml" Type="http://schemas.openxmlformats.org/officeDocument/2006/relationships/slide"/></Relationships>
</file>

<file path=ppt/notesSlides/_rels/notesSlide59.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59.xml" Type="http://schemas.openxmlformats.org/officeDocument/2006/relationships/slide"/></Relationships>
</file>

<file path=ppt/notesSlides/_rels/notesSlide6.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6.xml" Type="http://schemas.openxmlformats.org/officeDocument/2006/relationships/slide"/></Relationships>
</file>

<file path=ppt/notesSlides/_rels/notesSlide60.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60.xml" Type="http://schemas.openxmlformats.org/officeDocument/2006/relationships/slide"/></Relationships>
</file>

<file path=ppt/notesSlides/_rels/notesSlide61.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61.xml" Type="http://schemas.openxmlformats.org/officeDocument/2006/relationships/slide"/></Relationships>
</file>

<file path=ppt/notesSlides/_rels/notesSlide62.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62.xml" Type="http://schemas.openxmlformats.org/officeDocument/2006/relationships/slide"/></Relationships>
</file>

<file path=ppt/notesSlides/_rels/notesSlide63.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63.xml" Type="http://schemas.openxmlformats.org/officeDocument/2006/relationships/slide"/></Relationships>
</file>

<file path=ppt/notesSlides/_rels/notesSlide64.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64.xml" Type="http://schemas.openxmlformats.org/officeDocument/2006/relationships/slide"/></Relationships>
</file>

<file path=ppt/notesSlides/_rels/notesSlide65.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65.xml" Type="http://schemas.openxmlformats.org/officeDocument/2006/relationships/slide"/></Relationships>
</file>

<file path=ppt/notesSlides/_rels/notesSlide66.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66.xml" Type="http://schemas.openxmlformats.org/officeDocument/2006/relationships/slide"/></Relationships>
</file>

<file path=ppt/notesSlides/_rels/notesSlide67.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67.xml" Type="http://schemas.openxmlformats.org/officeDocument/2006/relationships/slide"/></Relationships>
</file>

<file path=ppt/notesSlides/_rels/notesSlide68.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68.xml" Type="http://schemas.openxmlformats.org/officeDocument/2006/relationships/slide"/></Relationships>
</file>

<file path=ppt/notesSlides/_rels/notesSlide69.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69.xml" Type="http://schemas.openxmlformats.org/officeDocument/2006/relationships/slide"/></Relationships>
</file>

<file path=ppt/notesSlides/_rels/notesSlide7.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7.xml" Type="http://schemas.openxmlformats.org/officeDocument/2006/relationships/slide"/></Relationships>
</file>

<file path=ppt/notesSlides/_rels/notesSlide70.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70.xml" Type="http://schemas.openxmlformats.org/officeDocument/2006/relationships/slide"/></Relationships>
</file>

<file path=ppt/notesSlides/_rels/notesSlide71.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71.xml" Type="http://schemas.openxmlformats.org/officeDocument/2006/relationships/slide"/></Relationships>
</file>

<file path=ppt/notesSlides/_rels/notesSlide72.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72.xml" Type="http://schemas.openxmlformats.org/officeDocument/2006/relationships/slide"/></Relationships>
</file>

<file path=ppt/notesSlides/_rels/notesSlide73.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73.xml" Type="http://schemas.openxmlformats.org/officeDocument/2006/relationships/slide"/></Relationships>
</file>

<file path=ppt/notesSlides/_rels/notesSlide74.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74.xml" Type="http://schemas.openxmlformats.org/officeDocument/2006/relationships/slide"/></Relationships>
</file>

<file path=ppt/notesSlides/_rels/notesSlide75.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75.xml" Type="http://schemas.openxmlformats.org/officeDocument/2006/relationships/slide"/></Relationships>
</file>

<file path=ppt/notesSlides/_rels/notesSlide76.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76.xml" Type="http://schemas.openxmlformats.org/officeDocument/2006/relationships/slide"/></Relationships>
</file>

<file path=ppt/notesSlides/_rels/notesSlide77.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77.xml" Type="http://schemas.openxmlformats.org/officeDocument/2006/relationships/slide"/></Relationships>
</file>

<file path=ppt/notesSlides/_rels/notesSlide78.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78.xml" Type="http://schemas.openxmlformats.org/officeDocument/2006/relationships/slide"/></Relationships>
</file>

<file path=ppt/notesSlides/_rels/notesSlide79.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79.xml" Type="http://schemas.openxmlformats.org/officeDocument/2006/relationships/slide"/></Relationships>
</file>

<file path=ppt/notesSlides/_rels/notesSlide8.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8.xml" Type="http://schemas.openxmlformats.org/officeDocument/2006/relationships/slide"/></Relationships>
</file>

<file path=ppt/notesSlides/_rels/notesSlide80.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80.xml" Type="http://schemas.openxmlformats.org/officeDocument/2006/relationships/slide"/></Relationships>
</file>

<file path=ppt/notesSlides/_rels/notesSlide81.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81.xml" Type="http://schemas.openxmlformats.org/officeDocument/2006/relationships/slide"/></Relationships>
</file>

<file path=ppt/notesSlides/_rels/notesSlide82.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82.xml" Type="http://schemas.openxmlformats.org/officeDocument/2006/relationships/slide"/></Relationships>
</file>

<file path=ppt/notesSlides/_rels/notesSlide83.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83.xml" Type="http://schemas.openxmlformats.org/officeDocument/2006/relationships/slide"/></Relationships>
</file>

<file path=ppt/notesSlides/_rels/notesSlide84.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84.xml" Type="http://schemas.openxmlformats.org/officeDocument/2006/relationships/slide"/></Relationships>
</file>

<file path=ppt/notesSlides/_rels/notesSlide85.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85.xml" Type="http://schemas.openxmlformats.org/officeDocument/2006/relationships/slide"/></Relationships>
</file>

<file path=ppt/notesSlides/_rels/notesSlide86.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86.xml" Type="http://schemas.openxmlformats.org/officeDocument/2006/relationships/slide"/></Relationships>
</file>

<file path=ppt/notesSlides/_rels/notesSlide87.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87.xml" Type="http://schemas.openxmlformats.org/officeDocument/2006/relationships/slide"/></Relationships>
</file>

<file path=ppt/notesSlides/_rels/notesSlide88.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88.xml" Type="http://schemas.openxmlformats.org/officeDocument/2006/relationships/slide"/></Relationships>
</file>

<file path=ppt/notesSlides/_rels/notesSlide9.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9.xml" Type="http://schemas.openxmlformats.org/officeDocument/2006/relationships/slide"/></Relationships>
</file>

<file path=ppt/notesSlides/notesSlide1.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Teacher Instruction:</a:t>
            </a:r>
          </a:p>
          <a:p>
            <a:r>
              <a:rPr lang="en-US"/>
              <a:t>This slide is intended to help teachers understand the structure of the Little Acts of Love for Lent lesson structure so they can teach their students about the Christian virtues and make students aware of Mary's Meals' goal to combat child hunger around the world through little acts of love. </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10.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Teacher Instruction: </a:t>
            </a:r>
          </a:p>
          <a:p>
            <a:r>
              <a:rPr lang="en-US"/>
              <a:t>1. Have a student read Matthew 14:25-33.</a:t>
            </a:r>
          </a:p>
          <a:p>
            <a:r>
              <a:rPr lang="en-US"/>
              <a:t/>
            </a:r>
          </a:p>
          <a:p>
            <a:r>
              <a:rPr lang="en-US"/>
              <a:t>2. Explain the scripture's connection to faith. </a:t>
            </a:r>
          </a:p>
          <a:p>
            <a:r>
              <a:rPr lang="en-US"/>
              <a:t/>
            </a:r>
          </a:p>
          <a:p>
            <a:r>
              <a:rPr lang="en-US"/>
              <a:t>3. Go through the questions and begin a discussion with the students as the questions are answered.</a:t>
            </a:r>
          </a:p>
          <a:p>
            <a:r>
              <a:rPr lang="en-US"/>
              <a:t/>
            </a:r>
          </a:p>
          <a:p>
            <a:r>
              <a:rPr lang="en-US"/>
              <a:t>Time: 5 minutes for all verses</a:t>
            </a:r>
          </a:p>
          <a:p>
            <a:r>
              <a:rPr lang="en-US"/>
              <a:t/>
            </a:r>
          </a:p>
          <a:p>
            <a:r>
              <a:rPr lang="en-US"/>
              <a:t>Activity Description: </a:t>
            </a:r>
          </a:p>
          <a:p>
            <a:r>
              <a:rPr lang="en-US"/>
              <a:t>Share Bible verses relate to the virtue of faith.</a:t>
            </a:r>
          </a:p>
          <a:p>
            <a:r>
              <a:rPr lang="en-US"/>
              <a:t/>
            </a:r>
          </a:p>
          <a:p>
            <a:r>
              <a:rPr lang="en-US"/>
              <a:t>Image source: Canva Images</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11.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Teacher Instruction: </a:t>
            </a:r>
          </a:p>
          <a:p>
            <a:r>
              <a:rPr lang="en-US"/>
              <a:t>1. Have a student read Matthew 14:25-33.</a:t>
            </a:r>
          </a:p>
          <a:p>
            <a:r>
              <a:rPr lang="en-US"/>
              <a:t/>
            </a:r>
          </a:p>
          <a:p>
            <a:r>
              <a:rPr lang="en-US"/>
              <a:t>2. Explain the scripture's connection to faith. </a:t>
            </a:r>
          </a:p>
          <a:p>
            <a:r>
              <a:rPr lang="en-US"/>
              <a:t/>
            </a:r>
          </a:p>
          <a:p>
            <a:r>
              <a:rPr lang="en-US"/>
              <a:t>3. Go through the questions and begin a discussion with the students as the questions are answered.</a:t>
            </a:r>
          </a:p>
          <a:p>
            <a:r>
              <a:rPr lang="en-US"/>
              <a:t/>
            </a:r>
          </a:p>
          <a:p>
            <a:r>
              <a:rPr lang="en-US"/>
              <a:t>Time: 5 minutes for all verses</a:t>
            </a:r>
          </a:p>
          <a:p>
            <a:r>
              <a:rPr lang="en-US"/>
              <a:t/>
            </a:r>
          </a:p>
          <a:p>
            <a:r>
              <a:rPr lang="en-US"/>
              <a:t>Activity Description: </a:t>
            </a:r>
          </a:p>
          <a:p>
            <a:r>
              <a:rPr lang="en-US"/>
              <a:t>Share Bible verses relate to the virtue of faith.</a:t>
            </a:r>
          </a:p>
          <a:p>
            <a:r>
              <a:rPr lang="en-US"/>
              <a:t/>
            </a:r>
          </a:p>
          <a:p>
            <a:r>
              <a:rPr lang="en-US"/>
              <a:t>Image source: Canva Images</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12.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Teacher Instruction: </a:t>
            </a:r>
          </a:p>
          <a:p>
            <a:r>
              <a:rPr lang="en-US"/>
              <a:t>1. Have a student read Matthew 14:25-33.</a:t>
            </a:r>
          </a:p>
          <a:p>
            <a:r>
              <a:rPr lang="en-US"/>
              <a:t/>
            </a:r>
          </a:p>
          <a:p>
            <a:r>
              <a:rPr lang="en-US"/>
              <a:t>2. Explain the scripture's connection to faith. </a:t>
            </a:r>
          </a:p>
          <a:p>
            <a:r>
              <a:rPr lang="en-US"/>
              <a:t/>
            </a:r>
          </a:p>
          <a:p>
            <a:r>
              <a:rPr lang="en-US"/>
              <a:t>3. Go through the questions and begin a discussion with the students as the questions are answered.</a:t>
            </a:r>
          </a:p>
          <a:p>
            <a:r>
              <a:rPr lang="en-US"/>
              <a:t/>
            </a:r>
          </a:p>
          <a:p>
            <a:r>
              <a:rPr lang="en-US"/>
              <a:t>Time: 5 minutes for all verses</a:t>
            </a:r>
          </a:p>
          <a:p>
            <a:r>
              <a:rPr lang="en-US"/>
              <a:t/>
            </a:r>
          </a:p>
          <a:p>
            <a:r>
              <a:rPr lang="en-US"/>
              <a:t>Activity Description: </a:t>
            </a:r>
          </a:p>
          <a:p>
            <a:r>
              <a:rPr lang="en-US"/>
              <a:t>Share Bible verses relate to the virtue of faith.</a:t>
            </a:r>
          </a:p>
          <a:p>
            <a:r>
              <a:rPr lang="en-US"/>
              <a:t/>
            </a:r>
          </a:p>
          <a:p>
            <a:r>
              <a:rPr lang="en-US"/>
              <a:t>Image source: Canva Images</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13.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Teacher Instruction: </a:t>
            </a:r>
          </a:p>
          <a:p>
            <a:r>
              <a:rPr lang="en-US"/>
              <a:t>1. Have a student read Matthew 14:25-33.</a:t>
            </a:r>
          </a:p>
          <a:p>
            <a:r>
              <a:rPr lang="en-US"/>
              <a:t/>
            </a:r>
          </a:p>
          <a:p>
            <a:r>
              <a:rPr lang="en-US"/>
              <a:t>2. Explain the scripture's connection to faith. </a:t>
            </a:r>
          </a:p>
          <a:p>
            <a:r>
              <a:rPr lang="en-US"/>
              <a:t/>
            </a:r>
          </a:p>
          <a:p>
            <a:r>
              <a:rPr lang="en-US"/>
              <a:t>3. Go through the questions and begin a discussion with the students as the questions are answered.</a:t>
            </a:r>
          </a:p>
          <a:p>
            <a:r>
              <a:rPr lang="en-US"/>
              <a:t/>
            </a:r>
          </a:p>
          <a:p>
            <a:r>
              <a:rPr lang="en-US"/>
              <a:t>Time: 10-15 minutes </a:t>
            </a:r>
          </a:p>
          <a:p>
            <a:r>
              <a:rPr lang="en-US"/>
              <a:t/>
            </a:r>
          </a:p>
          <a:p>
            <a:r>
              <a:rPr lang="en-US"/>
              <a:t>Activity Description: </a:t>
            </a:r>
          </a:p>
          <a:p>
            <a:r>
              <a:rPr lang="en-US"/>
              <a:t>Share Bible verses relate to the virtue of faith.</a:t>
            </a:r>
          </a:p>
          <a:p>
            <a:r>
              <a:rPr lang="en-US"/>
              <a:t/>
            </a:r>
          </a:p>
          <a:p>
            <a:r>
              <a:rPr lang="en-US"/>
              <a:t>Image source: Canva Images</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14.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Teacher Instruction: </a:t>
            </a:r>
          </a:p>
          <a:p>
            <a:r>
              <a:rPr lang="en-US"/>
              <a:t> 1. The following three slides work together to present data on hunger in the world and how virtuous action can have an impact for good. Share data about food insecurity and hunger around the world with students. </a:t>
            </a:r>
          </a:p>
          <a:p>
            <a:r>
              <a:rPr lang="en-US"/>
              <a:t/>
            </a:r>
          </a:p>
          <a:p>
            <a:r>
              <a:rPr lang="en-US"/>
              <a:t>Time: 5-10 minutes</a:t>
            </a:r>
          </a:p>
          <a:p>
            <a:r>
              <a:rPr lang="en-US"/>
              <a:t/>
            </a:r>
          </a:p>
          <a:p>
            <a:r>
              <a:rPr lang="en-US"/>
              <a:t>Activity Description: </a:t>
            </a:r>
          </a:p>
          <a:p>
            <a:r>
              <a:rPr lang="en-US"/>
              <a:t>Allow the issue of hunger to become real to the student by applying “real life” data, information, and context.</a:t>
            </a:r>
          </a:p>
          <a:p>
            <a:r>
              <a:rPr lang="en-US"/>
              <a:t/>
            </a:r>
          </a:p>
          <a:p>
            <a:r>
              <a:rPr lang="en-US"/>
              <a:t>Citation: https://www.who.int/news/item/24-07-2024-hunger-numbers-stubbornly-high-for-three-consecutive-years-as-global-crises-deepen--un-report</a:t>
            </a:r>
          </a:p>
          <a:p>
            <a:r>
              <a:rPr lang="en-US"/>
              <a:t/>
            </a:r>
          </a:p>
          <a:p>
            <a:r>
              <a:rPr lang="en-US"/>
              <a:t>Photo courtesy of Mary's Meals</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15.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Teacher Instruction: </a:t>
            </a:r>
          </a:p>
          <a:p>
            <a:r>
              <a:rPr lang="en-US"/>
              <a:t> 1. Share data about food insecurity and hunger around the world with students. </a:t>
            </a:r>
          </a:p>
          <a:p>
            <a:r>
              <a:rPr lang="en-US"/>
              <a:t/>
            </a:r>
          </a:p>
          <a:p>
            <a:r>
              <a:rPr lang="en-US"/>
              <a:t>Time: 5-10 minutes</a:t>
            </a:r>
          </a:p>
          <a:p>
            <a:r>
              <a:rPr lang="en-US"/>
              <a:t/>
            </a:r>
          </a:p>
          <a:p>
            <a:r>
              <a:rPr lang="en-US"/>
              <a:t>Activity Description: </a:t>
            </a:r>
          </a:p>
          <a:p>
            <a:r>
              <a:rPr lang="en-US"/>
              <a:t>Allow the issue of hunger to become real to the student by applying “real life” data, information, and context.</a:t>
            </a:r>
          </a:p>
          <a:p>
            <a:r>
              <a:rPr lang="en-US"/>
              <a:t/>
            </a:r>
          </a:p>
          <a:p>
            <a:r>
              <a:rPr lang="en-US"/>
              <a:t>Citation: https://www.un.org/sustainabledevelopment/hunger/ </a:t>
            </a:r>
          </a:p>
          <a:p>
            <a:r>
              <a:rPr lang="en-US"/>
              <a:t/>
            </a:r>
          </a:p>
          <a:p>
            <a:r>
              <a:rPr lang="en-US"/>
              <a:t>Photo courtesy of Mary's Meals</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16.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Teacher Instruction: </a:t>
            </a:r>
          </a:p>
          <a:p>
            <a:r>
              <a:rPr lang="en-US"/>
              <a:t> 1. Share data about food insecurity and hunger around the world with students. </a:t>
            </a:r>
          </a:p>
          <a:p>
            <a:r>
              <a:rPr lang="en-US"/>
              <a:t/>
            </a:r>
          </a:p>
          <a:p>
            <a:r>
              <a:rPr lang="en-US"/>
              <a:t>Time: 5-10 minutes</a:t>
            </a:r>
          </a:p>
          <a:p>
            <a:r>
              <a:rPr lang="en-US"/>
              <a:t/>
            </a:r>
          </a:p>
          <a:p>
            <a:r>
              <a:rPr lang="en-US"/>
              <a:t>Activity Description: </a:t>
            </a:r>
          </a:p>
          <a:p>
            <a:r>
              <a:rPr lang="en-US"/>
              <a:t>Allow the issue of hunger to become real to the student by applying “real life” data, information, and context.</a:t>
            </a:r>
          </a:p>
          <a:p>
            <a:r>
              <a:rPr lang="en-US"/>
              <a:t/>
            </a:r>
          </a:p>
          <a:p>
            <a:r>
              <a:rPr lang="en-US"/>
              <a:t>Photo courtesy of Mary's Meals</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17.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Teacher Instruction: </a:t>
            </a:r>
          </a:p>
          <a:p>
            <a:r>
              <a:rPr lang="en-US"/>
              <a:t>1. Explain that our acts of faith can bring hope and better lives to children around the world. </a:t>
            </a:r>
          </a:p>
          <a:p>
            <a:r>
              <a:rPr lang="en-US"/>
              <a:t/>
            </a:r>
          </a:p>
          <a:p>
            <a:r>
              <a:rPr lang="en-US"/>
              <a:t>2. Show the video to students.</a:t>
            </a:r>
          </a:p>
          <a:p>
            <a:r>
              <a:rPr lang="en-US"/>
              <a:t/>
            </a:r>
          </a:p>
          <a:p>
            <a:r>
              <a:rPr lang="en-US"/>
              <a:t>Time: 5 minutes</a:t>
            </a:r>
          </a:p>
          <a:p>
            <a:r>
              <a:rPr lang="en-US"/>
              <a:t/>
            </a:r>
          </a:p>
          <a:p>
            <a:r>
              <a:rPr lang="en-US"/>
              <a:t>Activity Description: </a:t>
            </a:r>
          </a:p>
          <a:p>
            <a:r>
              <a:rPr lang="en-US"/>
              <a:t>Add context to the issue of world hunger for students.</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18.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Teacher Instruction: </a:t>
            </a:r>
          </a:p>
          <a:p>
            <a:r>
              <a:rPr lang="en-US"/>
              <a:t>1. Invite students to reflect on the previous video by asking the on-screen questions.</a:t>
            </a:r>
          </a:p>
          <a:p>
            <a:r>
              <a:rPr lang="en-US"/>
              <a:t/>
            </a:r>
          </a:p>
          <a:p>
            <a:r>
              <a:rPr lang="en-US"/>
              <a:t>Time: 5 minutes</a:t>
            </a:r>
          </a:p>
          <a:p>
            <a:r>
              <a:rPr lang="en-US"/>
              <a:t/>
            </a:r>
          </a:p>
          <a:p>
            <a:r>
              <a:rPr lang="en-US"/>
              <a:t>Activity Description: </a:t>
            </a:r>
          </a:p>
          <a:p>
            <a:r>
              <a:rPr lang="en-US"/>
              <a:t>Add context to the issue of world hunger for students.</a:t>
            </a:r>
          </a:p>
          <a:p>
            <a:r>
              <a:rPr lang="en-US"/>
              <a:t/>
            </a:r>
          </a:p>
          <a:p>
            <a:r>
              <a:rPr lang="en-US"/>
              <a:t>Photo courtesy of Mary's Meals</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19.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Teacher Instruction: </a:t>
            </a:r>
          </a:p>
          <a:p>
            <a:r>
              <a:rPr lang="en-US"/>
              <a:t>1. Explain that this activity is to help students practice faith. </a:t>
            </a:r>
          </a:p>
          <a:p>
            <a:r>
              <a:rPr lang="en-US"/>
              <a:t/>
            </a:r>
          </a:p>
          <a:p>
            <a:r>
              <a:rPr lang="en-US"/>
              <a:t>2. Students stand in a circle, with one blindfolded student in the center. (Depending on class size, you can split the students into 2-4 groups.) </a:t>
            </a:r>
          </a:p>
          <a:p>
            <a:r>
              <a:rPr lang="en-US"/>
              <a:t/>
            </a:r>
          </a:p>
          <a:p>
            <a:r>
              <a:rPr lang="en-US"/>
              <a:t>3.  Have students fall gently backward, trusting their peers to catch them. </a:t>
            </a:r>
          </a:p>
          <a:p>
            <a:r>
              <a:rPr lang="en-US"/>
              <a:t/>
            </a:r>
          </a:p>
          <a:p>
            <a:r>
              <a:rPr lang="en-US"/>
              <a:t>4. Once caught, the blindfolded student is guided safely to the edge of the circle while receiving encouraging words from their classmates. </a:t>
            </a:r>
          </a:p>
          <a:p>
            <a:r>
              <a:rPr lang="en-US"/>
              <a:t/>
            </a:r>
          </a:p>
          <a:p>
            <a:r>
              <a:rPr lang="en-US"/>
              <a:t>5. Repeat for any student who want to try the activity. </a:t>
            </a:r>
          </a:p>
          <a:p>
            <a:r>
              <a:rPr lang="en-US"/>
              <a:t/>
            </a:r>
          </a:p>
          <a:p>
            <a:r>
              <a:rPr lang="en-US"/>
              <a:t>Time: 10 minutes</a:t>
            </a:r>
          </a:p>
          <a:p>
            <a:r>
              <a:rPr lang="en-US"/>
              <a:t/>
            </a:r>
          </a:p>
          <a:p>
            <a:r>
              <a:rPr lang="en-US"/>
              <a:t>Activity Description: </a:t>
            </a:r>
          </a:p>
          <a:p>
            <a:r>
              <a:rPr lang="en-US"/>
              <a:t>Allow students to practice faith and build trust. </a:t>
            </a:r>
          </a:p>
          <a:p>
            <a:r>
              <a:rPr lang="en-US"/>
              <a:t/>
            </a:r>
          </a:p>
          <a:p>
            <a:r>
              <a:rPr lang="en-US"/>
              <a:t>Image source: Canva Images</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2.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Teacher Instruction:</a:t>
            </a:r>
          </a:p>
          <a:p>
            <a:r>
              <a:rPr lang="en-US"/>
              <a:t>You can choose to teach all the content in one class or break it up over several days.</a:t>
            </a:r>
          </a:p>
          <a:p>
            <a:r>
              <a:rPr lang="en-US"/>
              <a:t/>
            </a:r>
          </a:p>
          <a:p>
            <a:r>
              <a:rPr lang="en-US"/>
              <a:t>Total lesson time: approximately 50 minutes </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20.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Teacher Instruction: </a:t>
            </a:r>
          </a:p>
          <a:p>
            <a:r>
              <a:rPr lang="en-US"/>
              <a:t>1. Discuss the on-screen questions with the students and allow them to reflect on the activity</a:t>
            </a:r>
          </a:p>
          <a:p>
            <a:r>
              <a:rPr lang="en-US"/>
              <a:t/>
            </a:r>
          </a:p>
          <a:p>
            <a:r>
              <a:rPr lang="en-US"/>
              <a:t>Time: 5 minutes</a:t>
            </a:r>
          </a:p>
          <a:p>
            <a:r>
              <a:rPr lang="en-US"/>
              <a:t/>
            </a:r>
          </a:p>
          <a:p>
            <a:r>
              <a:rPr lang="en-US"/>
              <a:t>Activity Description: </a:t>
            </a:r>
          </a:p>
          <a:p>
            <a:r>
              <a:rPr lang="en-US"/>
              <a:t>Reflect on the trust fall activity and connect it to the virtue of faith. </a:t>
            </a:r>
          </a:p>
          <a:p>
            <a:r>
              <a:rPr lang="en-US"/>
              <a:t/>
            </a:r>
          </a:p>
          <a:p>
            <a:r>
              <a:rPr lang="en-US"/>
              <a:t>Image source: Canva Images</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21.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Teacher Instruction: </a:t>
            </a:r>
          </a:p>
          <a:p>
            <a:r>
              <a:rPr lang="en-US"/>
              <a:t>1. Allow the students to silently view the options and decide how they will exercise faith in their lives this week during this Lent.</a:t>
            </a:r>
          </a:p>
          <a:p>
            <a:r>
              <a:rPr lang="en-US"/>
              <a:t/>
            </a:r>
          </a:p>
          <a:p>
            <a:r>
              <a:rPr lang="en-US"/>
              <a:t>2. At the beginning of the next lesson, students will report back to an accountability group what they did and what they learned from that experience.</a:t>
            </a:r>
          </a:p>
          <a:p>
            <a:r>
              <a:rPr lang="en-US"/>
              <a:t/>
            </a:r>
          </a:p>
          <a:p>
            <a:r>
              <a:rPr lang="en-US"/>
              <a:t>Time: 5 minutes</a:t>
            </a:r>
          </a:p>
          <a:p>
            <a:r>
              <a:rPr lang="en-US"/>
              <a:t/>
            </a:r>
          </a:p>
          <a:p>
            <a:r>
              <a:rPr lang="en-US"/>
              <a:t>Activity Description: </a:t>
            </a:r>
          </a:p>
          <a:p>
            <a:r>
              <a:rPr lang="en-US"/>
              <a:t>Provide options and choices for students to exercise faith in their lives and relate it back to Lent.</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22.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Teacher Instruction: </a:t>
            </a:r>
          </a:p>
          <a:p>
            <a:r>
              <a:rPr lang="en-US"/>
              <a:t>1. This slide introduces the focus for the second week of "Little Acts of Love." It will focus on the virtue of hope.</a:t>
            </a:r>
          </a:p>
          <a:p>
            <a:r>
              <a:rPr lang="en-US"/>
              <a:t/>
            </a:r>
          </a:p>
          <a:p>
            <a:r>
              <a:rPr lang="en-US"/>
              <a:t>Total lesson time: approximately 50 minutes </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23.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Teacher Instruction: </a:t>
            </a:r>
          </a:p>
          <a:p>
            <a:r>
              <a:rPr lang="en-US"/>
              <a:t>1. Split students into small groups. </a:t>
            </a:r>
          </a:p>
          <a:p>
            <a:r>
              <a:rPr lang="en-US"/>
              <a:t/>
            </a:r>
          </a:p>
          <a:p>
            <a:r>
              <a:rPr lang="en-US"/>
              <a:t>2. Have students go through each question and discuss with each other their experiences.</a:t>
            </a:r>
          </a:p>
          <a:p>
            <a:r>
              <a:rPr lang="en-US"/>
              <a:t/>
            </a:r>
          </a:p>
          <a:p>
            <a:r>
              <a:rPr lang="en-US"/>
              <a:t>3. Give time for a few students to share with the whole class, if desired. </a:t>
            </a:r>
          </a:p>
          <a:p>
            <a:r>
              <a:rPr lang="en-US"/>
              <a:t/>
            </a:r>
          </a:p>
          <a:p>
            <a:r>
              <a:rPr lang="en-US"/>
              <a:t>Time: 5 minutes</a:t>
            </a:r>
          </a:p>
          <a:p>
            <a:r>
              <a:rPr lang="en-US"/>
              <a:t/>
            </a:r>
          </a:p>
          <a:p>
            <a:r>
              <a:rPr lang="en-US"/>
              <a:t>Activity Description: </a:t>
            </a:r>
          </a:p>
          <a:p>
            <a:r>
              <a:rPr lang="en-US"/>
              <a:t>Allow the students to have time to reflect on their previous week and how their little act of love was related to the previous virtue of faith.</a:t>
            </a:r>
          </a:p>
          <a:p>
            <a:r>
              <a:rPr lang="en-US"/>
              <a:t/>
            </a:r>
          </a:p>
          <a:p>
            <a:r>
              <a:rPr lang="en-US"/>
              <a:t>Image source: Canva Images</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24.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Teacher Instruction: </a:t>
            </a:r>
          </a:p>
          <a:p>
            <a:r>
              <a:rPr lang="en-US"/>
              <a:t>1. Introduce this week's virtue of hope.</a:t>
            </a:r>
          </a:p>
          <a:p>
            <a:r>
              <a:rPr lang="en-US"/>
              <a:t/>
            </a:r>
          </a:p>
          <a:p>
            <a:r>
              <a:rPr lang="en-US"/>
              <a:t>Time: 1 minute</a:t>
            </a:r>
          </a:p>
          <a:p>
            <a:r>
              <a:rPr lang="en-US"/>
              <a:t/>
            </a:r>
          </a:p>
          <a:p>
            <a:r>
              <a:rPr lang="en-US"/>
              <a:t>Activity Description: </a:t>
            </a:r>
          </a:p>
          <a:p>
            <a:r>
              <a:rPr lang="en-US"/>
              <a:t>Introduce this week's virtue of hope. </a:t>
            </a:r>
          </a:p>
          <a:p>
            <a:r>
              <a:rPr lang="en-US"/>
              <a:t/>
            </a:r>
          </a:p>
          <a:p>
            <a:r>
              <a:rPr lang="en-US"/>
              <a:t>Image source: Canva Images</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25.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Teacher Instruction: </a:t>
            </a:r>
          </a:p>
          <a:p>
            <a:r>
              <a:rPr lang="en-US"/>
              <a:t>1. Have a student read Isaiah 40:31.</a:t>
            </a:r>
          </a:p>
          <a:p>
            <a:r>
              <a:rPr lang="en-US"/>
              <a:t/>
            </a:r>
          </a:p>
          <a:p>
            <a:r>
              <a:rPr lang="en-US"/>
              <a:t>2. Explain its relevance to hope. </a:t>
            </a:r>
          </a:p>
          <a:p>
            <a:r>
              <a:rPr lang="en-US"/>
              <a:t/>
            </a:r>
          </a:p>
          <a:p>
            <a:r>
              <a:rPr lang="en-US"/>
              <a:t>Time: 1 minutes</a:t>
            </a:r>
          </a:p>
          <a:p>
            <a:r>
              <a:rPr lang="en-US"/>
              <a:t/>
            </a:r>
          </a:p>
          <a:p>
            <a:r>
              <a:rPr lang="en-US"/>
              <a:t>Activity Description: </a:t>
            </a:r>
          </a:p>
          <a:p>
            <a:r>
              <a:rPr lang="en-US"/>
              <a:t>Read and discuss a Bible verse to relate to the virtue of hope.</a:t>
            </a:r>
          </a:p>
          <a:p>
            <a:r>
              <a:rPr lang="en-US"/>
              <a:t/>
            </a:r>
          </a:p>
          <a:p>
            <a:r>
              <a:rPr lang="en-US"/>
              <a:t>Image source: Canva Images</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26.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Teacher Instruction: </a:t>
            </a:r>
          </a:p>
          <a:p>
            <a:r>
              <a:rPr lang="en-US"/>
              <a:t>1. Go through the questions and begin a discussion with the students. </a:t>
            </a:r>
          </a:p>
          <a:p>
            <a:r>
              <a:rPr lang="en-US"/>
              <a:t/>
            </a:r>
          </a:p>
          <a:p>
            <a:r>
              <a:rPr lang="en-US"/>
              <a:t>Time: 5-10 minutes</a:t>
            </a:r>
          </a:p>
          <a:p>
            <a:r>
              <a:rPr lang="en-US"/>
              <a:t/>
            </a:r>
          </a:p>
          <a:p>
            <a:r>
              <a:rPr lang="en-US"/>
              <a:t>Activity Description: </a:t>
            </a:r>
          </a:p>
          <a:p>
            <a:r>
              <a:rPr lang="en-US"/>
              <a:t>Read and discuss a Bible verse to relate to the virtue of hope.</a:t>
            </a:r>
          </a:p>
          <a:p>
            <a:r>
              <a:rPr lang="en-US"/>
              <a:t/>
            </a:r>
          </a:p>
          <a:p>
            <a:r>
              <a:rPr lang="en-US"/>
              <a:t>Image source: Canva Images</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27.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Teacher Instruction: </a:t>
            </a:r>
          </a:p>
          <a:p>
            <a:r>
              <a:rPr lang="en-US"/>
              <a:t>1. The following two slides work together to present data on hunger in the world and how virtuous action can have an impact for good.</a:t>
            </a:r>
          </a:p>
          <a:p>
            <a:r>
              <a:rPr lang="en-US"/>
              <a:t/>
            </a:r>
          </a:p>
          <a:p>
            <a:r>
              <a:rPr lang="en-US"/>
              <a:t>2. Allow students to answer the questions on the following slide</a:t>
            </a:r>
          </a:p>
          <a:p>
            <a:r>
              <a:rPr lang="en-US"/>
              <a:t/>
            </a:r>
          </a:p>
          <a:p>
            <a:r>
              <a:rPr lang="en-US"/>
              <a:t>3. Have the students discuss. </a:t>
            </a:r>
          </a:p>
          <a:p>
            <a:r>
              <a:rPr lang="en-US"/>
              <a:t/>
            </a:r>
          </a:p>
          <a:p>
            <a:r>
              <a:rPr lang="en-US"/>
              <a:t>Time: 10 minutes</a:t>
            </a:r>
          </a:p>
          <a:p>
            <a:r>
              <a:rPr lang="en-US"/>
              <a:t/>
            </a:r>
          </a:p>
          <a:p>
            <a:r>
              <a:rPr lang="en-US"/>
              <a:t>Activity Description: </a:t>
            </a:r>
          </a:p>
          <a:p>
            <a:r>
              <a:rPr lang="en-US"/>
              <a:t>Allow the issue of hunger to become real to the student by applying “real life” data, information, and context</a:t>
            </a:r>
          </a:p>
          <a:p>
            <a:r>
              <a:rPr lang="en-US"/>
              <a:t/>
            </a:r>
          </a:p>
          <a:p>
            <a:r>
              <a:rPr lang="en-US"/>
              <a:t>Citation: https://www.feedingamerica.org/hunger-in-america/child-hunger-facts </a:t>
            </a:r>
          </a:p>
          <a:p>
            <a:r>
              <a:rPr lang="en-US"/>
              <a:t/>
            </a:r>
          </a:p>
          <a:p>
            <a:r>
              <a:rPr lang="en-US"/>
              <a:t>Photo courtesy of Mary's Meals</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28.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Teacher Instruction: </a:t>
            </a:r>
          </a:p>
          <a:p>
            <a:r>
              <a:rPr lang="en-US"/>
              <a:t> 1. Share data about food insecurity and hunger around the world with students. </a:t>
            </a:r>
          </a:p>
          <a:p>
            <a:r>
              <a:rPr lang="en-US"/>
              <a:t/>
            </a:r>
          </a:p>
          <a:p>
            <a:r>
              <a:rPr lang="en-US"/>
              <a:t>Time: 5-10 minutes</a:t>
            </a:r>
          </a:p>
          <a:p>
            <a:r>
              <a:rPr lang="en-US"/>
              <a:t/>
            </a:r>
          </a:p>
          <a:p>
            <a:r>
              <a:rPr lang="en-US"/>
              <a:t>Activity Description: </a:t>
            </a:r>
          </a:p>
          <a:p>
            <a:r>
              <a:rPr lang="en-US"/>
              <a:t>Allow the issue of hunger to become real to the student by applying “real life” data, information, and context.</a:t>
            </a:r>
          </a:p>
          <a:p>
            <a:r>
              <a:rPr lang="en-US"/>
              <a:t/>
            </a:r>
          </a:p>
          <a:p>
            <a:r>
              <a:rPr lang="en-US"/>
              <a:t/>
            </a:r>
          </a:p>
          <a:p>
            <a:r>
              <a:rPr lang="en-US"/>
              <a:t>Photo courtesy of Mary's Meals</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29.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Teacher Instruction: </a:t>
            </a:r>
          </a:p>
          <a:p>
            <a:r>
              <a:rPr lang="en-US"/>
              <a:t>1. Show Mary's Meals video to students.</a:t>
            </a:r>
          </a:p>
          <a:p>
            <a:r>
              <a:rPr lang="en-US"/>
              <a:t/>
            </a:r>
          </a:p>
          <a:p>
            <a:r>
              <a:rPr lang="en-US"/>
              <a:t>Time: 5 minutes</a:t>
            </a:r>
          </a:p>
          <a:p>
            <a:r>
              <a:rPr lang="en-US"/>
              <a:t/>
            </a:r>
          </a:p>
          <a:p>
            <a:r>
              <a:rPr lang="en-US"/>
              <a:t>Activity Description: </a:t>
            </a:r>
          </a:p>
          <a:p>
            <a:r>
              <a:rPr lang="en-US"/>
              <a:t>Add context to the world hunger issue for students.</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3.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Teacher Instruction:</a:t>
            </a:r>
          </a:p>
          <a:p>
            <a:r>
              <a:rPr lang="en-US"/>
              <a:t>1. Ask, “If you had to describe Lent in just one word, what would it be?”</a:t>
            </a:r>
          </a:p>
          <a:p>
            <a:r>
              <a:rPr lang="en-US"/>
              <a:t/>
            </a:r>
          </a:p>
          <a:p>
            <a:r>
              <a:rPr lang="en-US"/>
              <a:t>2. Invite students to respond by either:</a:t>
            </a:r>
          </a:p>
          <a:p>
            <a:r>
              <a:rPr lang="en-US"/>
              <a:t>• Sharing their word aloud.</a:t>
            </a:r>
          </a:p>
          <a:p>
            <a:r>
              <a:rPr lang="en-US"/>
              <a:t>• Submitting their word to a word cloud (Mentimeter.com).</a:t>
            </a:r>
          </a:p>
          <a:p>
            <a:r>
              <a:rPr lang="en-US"/>
              <a:t/>
            </a:r>
          </a:p>
          <a:p>
            <a:r>
              <a:rPr lang="en-US"/>
              <a:t>Time: 10 minutes</a:t>
            </a:r>
          </a:p>
          <a:p>
            <a:r>
              <a:rPr lang="en-US"/>
              <a:t> </a:t>
            </a:r>
          </a:p>
          <a:p>
            <a:r>
              <a:rPr lang="en-US"/>
              <a:t/>
            </a:r>
          </a:p>
          <a:p>
            <a:r>
              <a:rPr lang="en-US"/>
              <a:t>Image Source: ananaline / Adobe Stock</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30.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Teacher Instruction: </a:t>
            </a:r>
          </a:p>
          <a:p>
            <a:r>
              <a:rPr lang="en-US"/>
              <a:t>1. After watching the video, discuss the questions on the slide with the students.</a:t>
            </a:r>
          </a:p>
          <a:p>
            <a:r>
              <a:rPr lang="en-US"/>
              <a:t/>
            </a:r>
          </a:p>
          <a:p>
            <a:r>
              <a:rPr lang="en-US"/>
              <a:t>Time: 5 minutes</a:t>
            </a:r>
          </a:p>
          <a:p>
            <a:r>
              <a:rPr lang="en-US"/>
              <a:t/>
            </a:r>
          </a:p>
          <a:p>
            <a:r>
              <a:rPr lang="en-US"/>
              <a:t>Activity Description: </a:t>
            </a:r>
          </a:p>
          <a:p>
            <a:r>
              <a:rPr lang="en-US"/>
              <a:t>Add context to the issue of world hunger and hope for students.</a:t>
            </a:r>
          </a:p>
          <a:p>
            <a:r>
              <a:rPr lang="en-US"/>
              <a:t/>
            </a:r>
          </a:p>
          <a:p>
            <a:r>
              <a:rPr lang="en-US"/>
              <a:t>Image source: Canva Images</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31.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Teacher Instruction: </a:t>
            </a:r>
          </a:p>
          <a:p>
            <a:r>
              <a:rPr lang="en-US"/>
              <a:t>1. Give students one minute to silently write 2-4 words down that they associate with “hope."</a:t>
            </a:r>
          </a:p>
          <a:p>
            <a:r>
              <a:rPr lang="en-US"/>
              <a:t/>
            </a:r>
          </a:p>
          <a:p>
            <a:r>
              <a:rPr lang="en-US"/>
              <a:t>2. While they are writing, set up word cloud generator </a:t>
            </a:r>
          </a:p>
          <a:p>
            <a:r>
              <a:rPr lang="en-US"/>
              <a:t>(https://www.simplewordcloud.com) for them to share their words with the class. </a:t>
            </a:r>
          </a:p>
          <a:p>
            <a:r>
              <a:rPr lang="en-US"/>
              <a:t/>
            </a:r>
          </a:p>
          <a:p>
            <a:r>
              <a:rPr lang="en-US"/>
              <a:t>3. After the minute is up, have each student share their words with each other. </a:t>
            </a:r>
          </a:p>
          <a:p>
            <a:r>
              <a:rPr lang="en-US"/>
              <a:t/>
            </a:r>
          </a:p>
          <a:p>
            <a:r>
              <a:rPr lang="en-US"/>
              <a:t>4. As the students share their words, type their words into the word cloud generator.</a:t>
            </a:r>
          </a:p>
          <a:p>
            <a:r>
              <a:rPr lang="en-US"/>
              <a:t/>
            </a:r>
          </a:p>
          <a:p>
            <a:r>
              <a:rPr lang="en-US"/>
              <a:t>5. As each student shares, project the word cloud for the class to see how it changes.</a:t>
            </a:r>
          </a:p>
          <a:p>
            <a:r>
              <a:rPr lang="en-US"/>
              <a:t/>
            </a:r>
          </a:p>
          <a:p>
            <a:r>
              <a:rPr lang="en-US"/>
              <a:t>Alternate White Board/Chalk Board Version: </a:t>
            </a:r>
          </a:p>
          <a:p>
            <a:r>
              <a:rPr lang="en-US"/>
              <a:t>1. Instead of the word cloud generator, write each word on the whiteboard in a scattered, cloud-like formation</a:t>
            </a:r>
          </a:p>
          <a:p>
            <a:r>
              <a:rPr lang="en-US"/>
              <a:t/>
            </a:r>
          </a:p>
          <a:p>
            <a:r>
              <a:rPr lang="en-US"/>
              <a:t>2. If multiple students say the same word, write it bigger or underline it</a:t>
            </a:r>
          </a:p>
          <a:p>
            <a:r>
              <a:rPr lang="en-US"/>
              <a:t/>
            </a:r>
          </a:p>
          <a:p>
            <a:r>
              <a:rPr lang="en-US"/>
              <a:t>3. Once all students have shared, step back and review the board together.</a:t>
            </a:r>
          </a:p>
          <a:p>
            <a:r>
              <a:rPr lang="en-US"/>
              <a:t/>
            </a:r>
          </a:p>
          <a:p>
            <a:r>
              <a:rPr lang="en-US"/>
              <a:t>Time: 10-15 minutes</a:t>
            </a:r>
          </a:p>
          <a:p>
            <a:r>
              <a:rPr lang="en-US"/>
              <a:t/>
            </a:r>
          </a:p>
          <a:p>
            <a:r>
              <a:rPr lang="en-US"/>
              <a:t>Activity Description: </a:t>
            </a:r>
          </a:p>
          <a:p>
            <a:r>
              <a:rPr lang="en-US"/>
              <a:t>Encourage students to reflect on the meaning of hope and visualize their collective understanding through a word cloud.</a:t>
            </a:r>
          </a:p>
          <a:p>
            <a:r>
              <a:rPr lang="en-US"/>
              <a:t/>
            </a:r>
          </a:p>
          <a:p>
            <a:r>
              <a:rPr lang="en-US"/>
              <a:t>Image source: Canva Images</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32.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Teacher Instruction: </a:t>
            </a:r>
          </a:p>
          <a:p>
            <a:r>
              <a:rPr lang="en-US"/>
              <a:t>1. Reflect on the previous activity by discussing these questions with the students.</a:t>
            </a:r>
          </a:p>
          <a:p>
            <a:r>
              <a:rPr lang="en-US"/>
              <a:t/>
            </a:r>
          </a:p>
          <a:p>
            <a:r>
              <a:rPr lang="en-US"/>
              <a:t>Time: 5-10 minutes</a:t>
            </a:r>
          </a:p>
          <a:p>
            <a:r>
              <a:rPr lang="en-US"/>
              <a:t/>
            </a:r>
          </a:p>
          <a:p>
            <a:r>
              <a:rPr lang="en-US"/>
              <a:t>Activity Description: </a:t>
            </a:r>
          </a:p>
          <a:p>
            <a:r>
              <a:rPr lang="en-US"/>
              <a:t>Encourage students to reflect on the meaning of hope and visualize their collective understanding through a word cloud.</a:t>
            </a:r>
          </a:p>
          <a:p>
            <a:r>
              <a:rPr lang="en-US"/>
              <a:t/>
            </a:r>
          </a:p>
          <a:p>
            <a:r>
              <a:rPr lang="en-US"/>
              <a:t>Image source: Canva Images</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33.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Teacher Instruction: </a:t>
            </a:r>
          </a:p>
          <a:p>
            <a:r>
              <a:rPr lang="en-US"/>
              <a:t>1. Allow the students to silently view the options and decide how they will exercise hope in their lives this week during Lent.</a:t>
            </a:r>
          </a:p>
          <a:p>
            <a:r>
              <a:rPr lang="en-US"/>
              <a:t/>
            </a:r>
          </a:p>
          <a:p>
            <a:r>
              <a:rPr lang="en-US"/>
              <a:t>2. At the beginning of the next lesson, students will report back to an accountability group what they did and what they learned from that experience.</a:t>
            </a:r>
          </a:p>
          <a:p>
            <a:r>
              <a:rPr lang="en-US"/>
              <a:t/>
            </a:r>
          </a:p>
          <a:p>
            <a:r>
              <a:rPr lang="en-US"/>
              <a:t>Time: 5 minutes</a:t>
            </a:r>
          </a:p>
          <a:p>
            <a:r>
              <a:rPr lang="en-US"/>
              <a:t/>
            </a:r>
          </a:p>
          <a:p>
            <a:r>
              <a:rPr lang="en-US"/>
              <a:t>Activity Description: </a:t>
            </a:r>
          </a:p>
          <a:p>
            <a:r>
              <a:rPr lang="en-US"/>
              <a:t>Provide options and choices for students to exercise hope in their lives and relate it back to Lent.</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34.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Teacher Instruction: </a:t>
            </a:r>
          </a:p>
          <a:p>
            <a:r>
              <a:rPr lang="en-US"/>
              <a:t>1. This slide introduces the focus for the third week of "Little Acts of Love." The focus will be on the virtue of justice.</a:t>
            </a:r>
          </a:p>
          <a:p>
            <a:r>
              <a:rPr lang="en-US"/>
              <a:t/>
            </a:r>
          </a:p>
          <a:p>
            <a:r>
              <a:rPr lang="en-US"/>
              <a:t>Total lesson time: approximately 50 minutes </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35.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Teacher Instruction: </a:t>
            </a:r>
          </a:p>
          <a:p>
            <a:r>
              <a:rPr lang="en-US"/>
              <a:t>1. Split students into small groups.</a:t>
            </a:r>
          </a:p>
          <a:p>
            <a:r>
              <a:rPr lang="en-US"/>
              <a:t/>
            </a:r>
          </a:p>
          <a:p>
            <a:r>
              <a:rPr lang="en-US"/>
              <a:t>2. Have students go through each question and discuss with each other their experiences. </a:t>
            </a:r>
          </a:p>
          <a:p>
            <a:r>
              <a:rPr lang="en-US"/>
              <a:t/>
            </a:r>
          </a:p>
          <a:p>
            <a:r>
              <a:rPr lang="en-US"/>
              <a:t>3. Give time for a few students to share with the whole class, if desired. </a:t>
            </a:r>
          </a:p>
          <a:p>
            <a:r>
              <a:rPr lang="en-US"/>
              <a:t/>
            </a:r>
          </a:p>
          <a:p>
            <a:r>
              <a:rPr lang="en-US"/>
              <a:t>Time: 5 minutes</a:t>
            </a:r>
          </a:p>
          <a:p>
            <a:r>
              <a:rPr lang="en-US"/>
              <a:t/>
            </a:r>
          </a:p>
          <a:p>
            <a:r>
              <a:rPr lang="en-US"/>
              <a:t>Activity Description: </a:t>
            </a:r>
          </a:p>
          <a:p>
            <a:r>
              <a:rPr lang="en-US"/>
              <a:t>Allow the students to have time to reflect on their previous week and how their little act of love was related to the previous virtue of hope.</a:t>
            </a:r>
          </a:p>
          <a:p>
            <a:r>
              <a:rPr lang="en-US"/>
              <a:t/>
            </a:r>
          </a:p>
          <a:p>
            <a:r>
              <a:rPr lang="en-US"/>
              <a:t>Image source: Canva Images</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36.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Teacher Instruction: </a:t>
            </a:r>
          </a:p>
          <a:p>
            <a:r>
              <a:rPr lang="en-US"/>
              <a:t>1. Introduce this week's virtue of justice.</a:t>
            </a:r>
          </a:p>
          <a:p>
            <a:r>
              <a:rPr lang="en-US"/>
              <a:t/>
            </a:r>
          </a:p>
          <a:p>
            <a:r>
              <a:rPr lang="en-US"/>
              <a:t>Time: 1 minute</a:t>
            </a:r>
          </a:p>
          <a:p>
            <a:r>
              <a:rPr lang="en-US"/>
              <a:t/>
            </a:r>
          </a:p>
          <a:p>
            <a:r>
              <a:rPr lang="en-US"/>
              <a:t>Activity Description: </a:t>
            </a:r>
          </a:p>
          <a:p>
            <a:r>
              <a:rPr lang="en-US"/>
              <a:t>Introduction to this week's virtue. </a:t>
            </a:r>
          </a:p>
          <a:p>
            <a:r>
              <a:rPr lang="en-US"/>
              <a:t/>
            </a:r>
          </a:p>
          <a:p>
            <a:r>
              <a:rPr lang="en-US"/>
              <a:t>Image source: Canva Images</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37.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Teacher Instruction: </a:t>
            </a:r>
          </a:p>
          <a:p>
            <a:r>
              <a:rPr lang="en-US"/>
              <a:t>1. Have a student read Isaiah 1:17.</a:t>
            </a:r>
          </a:p>
          <a:p>
            <a:r>
              <a:rPr lang="en-US"/>
              <a:t/>
            </a:r>
          </a:p>
          <a:p>
            <a:r>
              <a:rPr lang="en-US"/>
              <a:t>Time: 1 minutes</a:t>
            </a:r>
          </a:p>
          <a:p>
            <a:r>
              <a:rPr lang="en-US"/>
              <a:t/>
            </a:r>
          </a:p>
          <a:p>
            <a:r>
              <a:rPr lang="en-US"/>
              <a:t>Activity Description: </a:t>
            </a:r>
          </a:p>
          <a:p>
            <a:r>
              <a:rPr lang="en-US"/>
              <a:t>Share a Bible verse to show how the virtue of justice is encouraged in the scriptures. </a:t>
            </a:r>
          </a:p>
          <a:p>
            <a:r>
              <a:rPr lang="en-US"/>
              <a:t/>
            </a:r>
          </a:p>
          <a:p>
            <a:r>
              <a:rPr lang="en-US"/>
              <a:t>Image source: Canva Images</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38.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Teacher Instruction: </a:t>
            </a:r>
          </a:p>
          <a:p>
            <a:r>
              <a:rPr lang="en-US"/>
              <a:t>1. Ask the questions and begin a discussion with the students about justice. </a:t>
            </a:r>
          </a:p>
          <a:p>
            <a:r>
              <a:rPr lang="en-US"/>
              <a:t/>
            </a:r>
          </a:p>
          <a:p>
            <a:r>
              <a:rPr lang="en-US"/>
              <a:t>Time: 5-10 minutes</a:t>
            </a:r>
          </a:p>
          <a:p>
            <a:r>
              <a:rPr lang="en-US"/>
              <a:t/>
            </a:r>
          </a:p>
          <a:p>
            <a:r>
              <a:rPr lang="en-US"/>
              <a:t>Activity Description: Share a Bible verse to show how the virtue of justice is encouraged in the scriptures. </a:t>
            </a:r>
          </a:p>
          <a:p>
            <a:r>
              <a:rPr lang="en-US"/>
              <a:t/>
            </a:r>
          </a:p>
          <a:p>
            <a:r>
              <a:rPr lang="en-US"/>
              <a:t>Image source: Canva Images</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39.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Teacher Instruction: </a:t>
            </a:r>
          </a:p>
          <a:p>
            <a:r>
              <a:rPr lang="en-US"/>
              <a:t>1. The following two slides work together to present data on hunger in the world and how virtuous action can have an impact for good. Share the data provided and discuss the injustice of food insecurity.  </a:t>
            </a:r>
          </a:p>
          <a:p>
            <a:r>
              <a:rPr lang="en-US"/>
              <a:t/>
            </a:r>
          </a:p>
          <a:p>
            <a:r>
              <a:rPr lang="en-US"/>
              <a:t>Time: 5-10 minutes</a:t>
            </a:r>
          </a:p>
          <a:p>
            <a:r>
              <a:rPr lang="en-US"/>
              <a:t/>
            </a:r>
          </a:p>
          <a:p>
            <a:r>
              <a:rPr lang="en-US"/>
              <a:t>Activity Description: </a:t>
            </a:r>
          </a:p>
          <a:p>
            <a:r>
              <a:rPr lang="en-US"/>
              <a:t>Allow the issue of hunger to become real to the student by applying “real life” data, information, and context</a:t>
            </a:r>
          </a:p>
          <a:p>
            <a:r>
              <a:rPr lang="en-US"/>
              <a:t/>
            </a:r>
          </a:p>
          <a:p>
            <a:r>
              <a:rPr lang="en-US"/>
              <a:t>Citation: </a:t>
            </a:r>
          </a:p>
          <a:p>
            <a:r>
              <a:rPr lang="en-US"/>
              <a:t>https://www.un.org/sustainabledevelopment/hunger/ </a:t>
            </a:r>
          </a:p>
          <a:p>
            <a:r>
              <a:rPr lang="en-US"/>
              <a:t/>
            </a:r>
          </a:p>
          <a:p>
            <a:r>
              <a:rPr lang="en-US"/>
              <a:t>Photo courtesy of Mary's Meals</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4.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Teacher Instruction:</a:t>
            </a:r>
          </a:p>
          <a:p>
            <a:r>
              <a:rPr lang="en-US"/>
              <a:t>1. Remind students that the three pillars of Lent–prayer, fasting, and almsgiving–reflect how Jesus prepared for His mission during His 40 days in the desert.</a:t>
            </a:r>
          </a:p>
          <a:p>
            <a:r>
              <a:rPr lang="en-US"/>
              <a:t/>
            </a:r>
          </a:p>
          <a:p>
            <a:r>
              <a:rPr lang="en-US"/>
              <a:t>2. Review the purpose of Lent through one or more of the following activities:</a:t>
            </a:r>
          </a:p>
          <a:p>
            <a:r>
              <a:rPr lang="en-US"/>
              <a:t>- Reinforce the Three Pillars: Help students consider how prayer deepens our relationship with God, fasting helps us rely on Him, and almsgiving calls us to love and serve others. </a:t>
            </a:r>
          </a:p>
          <a:p>
            <a:r>
              <a:rPr lang="en-US"/>
              <a:t>- Read and Reflect on Bible Verses: Read Matthew 4:1-11 (Jesus’ temptation in the wilderness) and ask: “How does Jesus’ time in the desert reflect what we are called to do during Lent?”</a:t>
            </a:r>
          </a:p>
          <a:p>
            <a:r>
              <a:rPr lang="en-US"/>
              <a:t>- Personal Reflection and Sharing: Explain that Lent is a time to grow closer to God. Invite students to share (if comfortable): </a:t>
            </a:r>
          </a:p>
          <a:p>
            <a:r>
              <a:rPr lang="en-US"/>
              <a:t>• How has observing Lent helped you grow in faith?</a:t>
            </a:r>
          </a:p>
          <a:p>
            <a:r>
              <a:rPr lang="en-US"/>
              <a:t>• What is one thing you could do this Lent to strengthen your relationship with God?</a:t>
            </a:r>
          </a:p>
          <a:p>
            <a:r>
              <a:rPr lang="en-US"/>
              <a:t/>
            </a:r>
          </a:p>
          <a:p>
            <a:r>
              <a:rPr lang="en-US"/>
              <a:t>Time: 15 minutes</a:t>
            </a:r>
          </a:p>
          <a:p>
            <a:r>
              <a:rPr lang="en-US"/>
              <a:t/>
            </a:r>
          </a:p>
          <a:p>
            <a:r>
              <a:rPr lang="en-US"/>
              <a:t>Image Source: "York Minster Holy Light #dailyshoot #York" by Leshaines123 is licensed under CC BY 2.0. To view a copy of this license, visit https://creativecommons.org/licenses/by/2.0/?</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40.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Teacher Instruction: </a:t>
            </a:r>
          </a:p>
          <a:p>
            <a:r>
              <a:rPr lang="en-US"/>
              <a:t> 1. Share data about food insecurity and hunger around the world with students. </a:t>
            </a:r>
          </a:p>
          <a:p>
            <a:r>
              <a:rPr lang="en-US"/>
              <a:t/>
            </a:r>
          </a:p>
          <a:p>
            <a:r>
              <a:rPr lang="en-US"/>
              <a:t>Time: 5-10 minutes</a:t>
            </a:r>
          </a:p>
          <a:p>
            <a:r>
              <a:rPr lang="en-US"/>
              <a:t/>
            </a:r>
          </a:p>
          <a:p>
            <a:r>
              <a:rPr lang="en-US"/>
              <a:t>Activity Description: </a:t>
            </a:r>
          </a:p>
          <a:p>
            <a:r>
              <a:rPr lang="en-US"/>
              <a:t>Allow the issue of hunger to become real to the student by applying “real life” data, information, and context.</a:t>
            </a:r>
          </a:p>
          <a:p>
            <a:r>
              <a:rPr lang="en-US"/>
              <a:t/>
            </a:r>
          </a:p>
          <a:p>
            <a:r>
              <a:rPr lang="en-US"/>
              <a:t>Photo courtesy of Mary's Meals</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41.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Teacher Instruction: </a:t>
            </a:r>
          </a:p>
          <a:p>
            <a:r>
              <a:rPr lang="en-US"/>
              <a:t>1. Share the Mary's Meals video with students.</a:t>
            </a:r>
          </a:p>
          <a:p>
            <a:r>
              <a:rPr lang="en-US"/>
              <a:t/>
            </a:r>
          </a:p>
          <a:p>
            <a:r>
              <a:rPr lang="en-US"/>
              <a:t>Time: 5 minutes</a:t>
            </a:r>
          </a:p>
          <a:p>
            <a:r>
              <a:rPr lang="en-US"/>
              <a:t/>
            </a:r>
          </a:p>
          <a:p>
            <a:r>
              <a:rPr lang="en-US"/>
              <a:t>Activity Description: </a:t>
            </a:r>
          </a:p>
          <a:p>
            <a:r>
              <a:rPr lang="en-US"/>
              <a:t>Add context to the issue of food insecurity and justice for students.</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42.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Teacher Instruction: </a:t>
            </a:r>
          </a:p>
          <a:p>
            <a:r>
              <a:rPr lang="en-US"/>
              <a:t>1. After watching the video, discuss the questions on the slide with the students.</a:t>
            </a:r>
          </a:p>
          <a:p>
            <a:r>
              <a:rPr lang="en-US"/>
              <a:t/>
            </a:r>
          </a:p>
          <a:p>
            <a:r>
              <a:rPr lang="en-US"/>
              <a:t>Time: 5 minutes</a:t>
            </a:r>
          </a:p>
          <a:p>
            <a:r>
              <a:rPr lang="en-US"/>
              <a:t/>
            </a:r>
          </a:p>
          <a:p>
            <a:r>
              <a:rPr lang="en-US"/>
              <a:t>Activity Description: </a:t>
            </a:r>
          </a:p>
          <a:p>
            <a:r>
              <a:rPr lang="en-US"/>
              <a:t>Add context to the issue of food insecurity and justice for students.</a:t>
            </a:r>
          </a:p>
          <a:p>
            <a:r>
              <a:rPr lang="en-US"/>
              <a:t/>
            </a:r>
          </a:p>
          <a:p>
            <a:r>
              <a:rPr lang="en-US"/>
              <a:t/>
            </a:r>
          </a:p>
          <a:p>
            <a:r>
              <a:rPr lang="en-US"/>
              <a:t>Photo courtesy of Mary's Meals</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43.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Teacher Instructions:</a:t>
            </a:r>
          </a:p>
          <a:p>
            <a:r>
              <a:rPr lang="en-US"/>
              <a:t>1. Share the possible scenarios with students:</a:t>
            </a:r>
          </a:p>
          <a:p>
            <a:r>
              <a:rPr lang="en-US"/>
              <a:t/>
            </a:r>
          </a:p>
          <a:p>
            <a:r>
              <a:rPr lang="en-US"/>
              <a:t>Wasting vs. Sharing Food:</a:t>
            </a:r>
          </a:p>
          <a:p>
            <a:r>
              <a:rPr lang="en-US"/>
              <a:t>A restaurant throws away tons of uneaten food at the end of the day. Should they be required to donate leftovers to shelters? What would Jesus say about food waste?</a:t>
            </a:r>
          </a:p>
          <a:p>
            <a:r>
              <a:rPr lang="en-US"/>
              <a:t/>
            </a:r>
          </a:p>
          <a:p>
            <a:r>
              <a:rPr lang="en-US"/>
              <a:t>Fair Wages for Farmers:</a:t>
            </a:r>
          </a:p>
          <a:p>
            <a:r>
              <a:rPr lang="en-US"/>
              <a:t>Many farmers in developing countries are underpaid for their labor while grocery stores make huge profits. Should people be obligated to buy fair-trade food even if it costs more?</a:t>
            </a:r>
          </a:p>
          <a:p>
            <a:r>
              <a:rPr lang="en-US"/>
              <a:t/>
            </a:r>
          </a:p>
          <a:p>
            <a:r>
              <a:rPr lang="en-US"/>
              <a:t>Feeding the Unhoused:</a:t>
            </a:r>
          </a:p>
          <a:p>
            <a:r>
              <a:rPr lang="en-US"/>
              <a:t>A city bans people from giving food to the homeless in public areas, saying it attracts too many people and causes problems. Would Jesus follow the law or still feed the hungry?</a:t>
            </a:r>
          </a:p>
          <a:p>
            <a:r>
              <a:rPr lang="en-US"/>
              <a:t/>
            </a:r>
          </a:p>
          <a:p>
            <a:r>
              <a:rPr lang="en-US"/>
              <a:t>Fasting vs. Helping:</a:t>
            </a:r>
          </a:p>
          <a:p>
            <a:r>
              <a:rPr lang="en-US"/>
              <a:t>A student chooses to give up eating out for Lent. Another student suggests donating the money saved to a local food pantry. Which is the greater act of justice?</a:t>
            </a:r>
          </a:p>
          <a:p>
            <a:r>
              <a:rPr lang="en-US"/>
              <a:t/>
            </a:r>
          </a:p>
          <a:p>
            <a:r>
              <a:rPr lang="en-US"/>
              <a:t>Time: 10 minutes</a:t>
            </a:r>
          </a:p>
          <a:p>
            <a:r>
              <a:rPr lang="en-US"/>
              <a:t/>
            </a:r>
          </a:p>
          <a:p>
            <a:r>
              <a:rPr lang="en-US"/>
              <a:t>Activity Description: </a:t>
            </a:r>
          </a:p>
          <a:p>
            <a:r>
              <a:rPr lang="en-US"/>
              <a:t>Allow students to discuss ways to exercise the virtue of justice.</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44.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Teacher Instructions:</a:t>
            </a:r>
          </a:p>
          <a:p>
            <a:r>
              <a:rPr lang="en-US"/>
              <a:t>1. Share the possible scenarios with students:</a:t>
            </a:r>
          </a:p>
          <a:p>
            <a:r>
              <a:rPr lang="en-US"/>
              <a:t/>
            </a:r>
          </a:p>
          <a:p>
            <a:r>
              <a:rPr lang="en-US"/>
              <a:t>Wasting vs. Sharing Food:</a:t>
            </a:r>
          </a:p>
          <a:p>
            <a:r>
              <a:rPr lang="en-US"/>
              <a:t>A restaurant throws away tons of uneaten food at the end of the day. Should they be required to donate leftovers to shelters? What would Jesus say about food waste?</a:t>
            </a:r>
          </a:p>
          <a:p>
            <a:r>
              <a:rPr lang="en-US"/>
              <a:t/>
            </a:r>
          </a:p>
          <a:p>
            <a:r>
              <a:rPr lang="en-US"/>
              <a:t>Fair Wages for Farmers:</a:t>
            </a:r>
          </a:p>
          <a:p>
            <a:r>
              <a:rPr lang="en-US"/>
              <a:t>Many farmers in developing countries are underpaid for their labor while grocery stores make huge profits. Should people be obligated to buy fair-trade food even if it costs more?</a:t>
            </a:r>
          </a:p>
          <a:p>
            <a:r>
              <a:rPr lang="en-US"/>
              <a:t/>
            </a:r>
          </a:p>
          <a:p>
            <a:r>
              <a:rPr lang="en-US"/>
              <a:t>Feeding the Unhoused:</a:t>
            </a:r>
          </a:p>
          <a:p>
            <a:r>
              <a:rPr lang="en-US"/>
              <a:t>A city bans people from giving food to the homeless in public areas, saying it attracts too many people and causes problems. Would Jesus follow the law or still feed the hungry?</a:t>
            </a:r>
          </a:p>
          <a:p>
            <a:r>
              <a:rPr lang="en-US"/>
              <a:t/>
            </a:r>
          </a:p>
          <a:p>
            <a:r>
              <a:rPr lang="en-US"/>
              <a:t>Fasting vs. Helping:</a:t>
            </a:r>
          </a:p>
          <a:p>
            <a:r>
              <a:rPr lang="en-US"/>
              <a:t>A student chooses to give up eating out for Lent. Another student suggests donating the money saved to a local food pantry. Which is the greater act of justice?</a:t>
            </a:r>
          </a:p>
          <a:p>
            <a:r>
              <a:rPr lang="en-US"/>
              <a:t/>
            </a:r>
          </a:p>
          <a:p>
            <a:r>
              <a:rPr lang="en-US"/>
              <a:t>Time: 10 minutes</a:t>
            </a:r>
          </a:p>
          <a:p>
            <a:r>
              <a:rPr lang="en-US"/>
              <a:t/>
            </a:r>
          </a:p>
          <a:p>
            <a:r>
              <a:rPr lang="en-US"/>
              <a:t>Activity Description: </a:t>
            </a:r>
          </a:p>
          <a:p>
            <a:r>
              <a:rPr lang="en-US"/>
              <a:t>Allow students to discuss ways to exercise the virtue of justice.</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45.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Teacher Instruction: </a:t>
            </a:r>
          </a:p>
          <a:p>
            <a:r>
              <a:rPr lang="en-US"/>
              <a:t>1. Allow the students to silently view the options and decide how they will exercise justice in their lives this week during Lent.</a:t>
            </a:r>
          </a:p>
          <a:p>
            <a:r>
              <a:rPr lang="en-US"/>
              <a:t/>
            </a:r>
          </a:p>
          <a:p>
            <a:r>
              <a:rPr lang="en-US"/>
              <a:t>2. At the beginning of the next lesson, students will report back to an accountability group what they did and what they learned from that experience.</a:t>
            </a:r>
          </a:p>
          <a:p>
            <a:r>
              <a:rPr lang="en-US"/>
              <a:t/>
            </a:r>
          </a:p>
          <a:p>
            <a:r>
              <a:rPr lang="en-US"/>
              <a:t>Time: 5 minutes </a:t>
            </a:r>
          </a:p>
          <a:p>
            <a:r>
              <a:rPr lang="en-US"/>
              <a:t/>
            </a:r>
          </a:p>
          <a:p>
            <a:r>
              <a:rPr lang="en-US"/>
              <a:t>Activity Description: </a:t>
            </a:r>
          </a:p>
          <a:p>
            <a:r>
              <a:rPr lang="en-US"/>
              <a:t>Provide options and choices for students to exercise justice in their lives and relate it back to Lent.</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46.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Teacher Instructions: </a:t>
            </a:r>
          </a:p>
          <a:p>
            <a:r>
              <a:rPr lang="en-US"/>
              <a:t>1. This slide introduces the focus for the fourth week of "Little Acts of Love." It will focus on the virtue of charity.</a:t>
            </a:r>
          </a:p>
          <a:p>
            <a:r>
              <a:rPr lang="en-US"/>
              <a:t/>
            </a:r>
          </a:p>
          <a:p>
            <a:r>
              <a:rPr lang="en-US"/>
              <a:t>Total lesson time: approximately 50 minutes </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47.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Teacher Instruction: </a:t>
            </a:r>
          </a:p>
          <a:p>
            <a:r>
              <a:rPr lang="en-US"/>
              <a:t>1. Split students into small groups.</a:t>
            </a:r>
          </a:p>
          <a:p>
            <a:r>
              <a:rPr lang="en-US"/>
              <a:t/>
            </a:r>
          </a:p>
          <a:p>
            <a:r>
              <a:rPr lang="en-US"/>
              <a:t>2. Have students go through each question and discuss with each other their experiences.</a:t>
            </a:r>
          </a:p>
          <a:p>
            <a:r>
              <a:rPr lang="en-US"/>
              <a:t/>
            </a:r>
          </a:p>
          <a:p>
            <a:r>
              <a:rPr lang="en-US"/>
              <a:t>3. Give time for a few students to share with the whole class, if desired. </a:t>
            </a:r>
          </a:p>
          <a:p>
            <a:r>
              <a:rPr lang="en-US"/>
              <a:t/>
            </a:r>
          </a:p>
          <a:p>
            <a:r>
              <a:rPr lang="en-US"/>
              <a:t>Time: 5 minutes</a:t>
            </a:r>
          </a:p>
          <a:p>
            <a:r>
              <a:rPr lang="en-US"/>
              <a:t/>
            </a:r>
          </a:p>
          <a:p>
            <a:r>
              <a:rPr lang="en-US"/>
              <a:t>Activity Description: </a:t>
            </a:r>
          </a:p>
          <a:p>
            <a:r>
              <a:rPr lang="en-US"/>
              <a:t>Allow the students to have time to reflect on their previous week and how their little act of love was related to the previous virtue of justice.</a:t>
            </a:r>
          </a:p>
          <a:p>
            <a:r>
              <a:rPr lang="en-US"/>
              <a:t/>
            </a:r>
          </a:p>
          <a:p>
            <a:r>
              <a:rPr lang="en-US"/>
              <a:t>Image source: Canva Images</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48.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Teacher Instruction: </a:t>
            </a:r>
          </a:p>
          <a:p>
            <a:r>
              <a:rPr lang="en-US"/>
              <a:t>1. Provide a definition of the virtue of charity. </a:t>
            </a:r>
          </a:p>
          <a:p>
            <a:r>
              <a:rPr lang="en-US"/>
              <a:t/>
            </a:r>
          </a:p>
          <a:p>
            <a:r>
              <a:rPr lang="en-US"/>
              <a:t>Time: 1 minute</a:t>
            </a:r>
          </a:p>
          <a:p>
            <a:r>
              <a:rPr lang="en-US"/>
              <a:t/>
            </a:r>
          </a:p>
          <a:p>
            <a:r>
              <a:rPr lang="en-US"/>
              <a:t>Activity Description: </a:t>
            </a:r>
          </a:p>
          <a:p>
            <a:r>
              <a:rPr lang="en-US"/>
              <a:t>Introduction to and definition of this week's virtue.</a:t>
            </a:r>
          </a:p>
          <a:p>
            <a:r>
              <a:rPr lang="en-US"/>
              <a:t/>
            </a:r>
          </a:p>
          <a:p>
            <a:r>
              <a:rPr lang="en-US"/>
              <a:t>Image source: Canva Images</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49.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Teacher Instruction: </a:t>
            </a:r>
          </a:p>
          <a:p>
            <a:r>
              <a:rPr lang="en-US"/>
              <a:t>1. Have a student read John 6:1-13.</a:t>
            </a:r>
          </a:p>
          <a:p>
            <a:r>
              <a:rPr lang="en-US"/>
              <a:t/>
            </a:r>
          </a:p>
          <a:p>
            <a:r>
              <a:rPr lang="en-US"/>
              <a:t>Time: 5-7 minutes</a:t>
            </a:r>
          </a:p>
          <a:p>
            <a:r>
              <a:rPr lang="en-US"/>
              <a:t/>
            </a:r>
          </a:p>
          <a:p>
            <a:r>
              <a:rPr lang="en-US"/>
              <a:t>Activity Description: </a:t>
            </a:r>
          </a:p>
          <a:p>
            <a:r>
              <a:rPr lang="en-US"/>
              <a:t>Read Bible verses related to the virtue of charity.</a:t>
            </a:r>
          </a:p>
          <a:p>
            <a:r>
              <a:rPr lang="en-US"/>
              <a:t/>
            </a:r>
          </a:p>
          <a:p>
            <a:r>
              <a:rPr lang="en-US"/>
              <a:t>Image source: Canva Images</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5.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Teacher Instruction:</a:t>
            </a:r>
          </a:p>
          <a:p>
            <a:r>
              <a:rPr lang="en-US"/>
              <a:t>1. Share the statement, “How might my actions in Lent make a difference?”</a:t>
            </a:r>
          </a:p>
          <a:p>
            <a:r>
              <a:rPr lang="en-US"/>
              <a:t/>
            </a:r>
          </a:p>
          <a:p>
            <a:r>
              <a:rPr lang="en-US"/>
              <a:t>2. Invite the students to share what they do to make a difference during Lent.</a:t>
            </a:r>
          </a:p>
          <a:p>
            <a:r>
              <a:rPr lang="en-US"/>
              <a:t/>
            </a:r>
          </a:p>
          <a:p>
            <a:r>
              <a:rPr lang="en-US"/>
              <a:t>3. Point out the image of the water droplet making ripples. Explain that, oftentimes, small and simple things can have big effects. Moses lifted his staff and God parted the Red Sea (Exodus 14:16, 21-22). Young David defeated Goliath with small, smooth stones (1 Samuel 17:40-50). Jesus taught that the faith the size of a mustard seed can move mountains (Matthew 17:20).</a:t>
            </a:r>
          </a:p>
          <a:p>
            <a:r>
              <a:rPr lang="en-US"/>
              <a:t/>
            </a:r>
          </a:p>
          <a:p>
            <a:r>
              <a:rPr lang="en-US"/>
              <a:t>4. Emphasize that little acts of faith and love can make a big difference, both in our own lives and in the lives of others. </a:t>
            </a:r>
          </a:p>
          <a:p>
            <a:r>
              <a:rPr lang="en-US"/>
              <a:t/>
            </a:r>
          </a:p>
          <a:p>
            <a:r>
              <a:rPr lang="en-US"/>
              <a:t>Time: 15 minutes</a:t>
            </a:r>
          </a:p>
          <a:p>
            <a:r>
              <a:rPr lang="en-US"/>
              <a:t/>
            </a:r>
          </a:p>
          <a:p>
            <a:r>
              <a:rPr lang="en-US"/>
              <a:t>Image Source: "Water droplet" by Shan Sheehan is licensed under CC BY 2.0. To view a copy of this license, visit https://creativecommons.org/licenses/by/2.0/?ref=openverse.</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50.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Teacher Instruction: </a:t>
            </a:r>
          </a:p>
          <a:p>
            <a:r>
              <a:rPr lang="en-US"/>
              <a:t>1. Have a student read John 6:1-13.</a:t>
            </a:r>
          </a:p>
          <a:p>
            <a:r>
              <a:rPr lang="en-US"/>
              <a:t/>
            </a:r>
          </a:p>
          <a:p>
            <a:r>
              <a:rPr lang="en-US"/>
              <a:t>Time: 5-7 minutes</a:t>
            </a:r>
          </a:p>
          <a:p>
            <a:r>
              <a:rPr lang="en-US"/>
              <a:t/>
            </a:r>
          </a:p>
          <a:p>
            <a:r>
              <a:rPr lang="en-US"/>
              <a:t>Activity Description: </a:t>
            </a:r>
          </a:p>
          <a:p>
            <a:r>
              <a:rPr lang="en-US"/>
              <a:t>Read Bible verses related to the virtue of charity.</a:t>
            </a:r>
          </a:p>
          <a:p>
            <a:r>
              <a:rPr lang="en-US"/>
              <a:t/>
            </a:r>
          </a:p>
          <a:p>
            <a:r>
              <a:rPr lang="en-US"/>
              <a:t>Image source: Canva Images</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51.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Teacher Instruction: </a:t>
            </a:r>
          </a:p>
          <a:p>
            <a:r>
              <a:rPr lang="en-US"/>
              <a:t>1. Have a student read John 6:1-13.</a:t>
            </a:r>
          </a:p>
          <a:p>
            <a:r>
              <a:rPr lang="en-US"/>
              <a:t/>
            </a:r>
          </a:p>
          <a:p>
            <a:r>
              <a:rPr lang="en-US"/>
              <a:t>Time: 5-7 minutes</a:t>
            </a:r>
          </a:p>
          <a:p>
            <a:r>
              <a:rPr lang="en-US"/>
              <a:t/>
            </a:r>
          </a:p>
          <a:p>
            <a:r>
              <a:rPr lang="en-US"/>
              <a:t>Activity Description: </a:t>
            </a:r>
          </a:p>
          <a:p>
            <a:r>
              <a:rPr lang="en-US"/>
              <a:t>Read Bible verses related to the virtue of charity.</a:t>
            </a:r>
          </a:p>
          <a:p>
            <a:r>
              <a:rPr lang="en-US"/>
              <a:t/>
            </a:r>
          </a:p>
          <a:p>
            <a:r>
              <a:rPr lang="en-US"/>
              <a:t>Image source: Canva Images</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52.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Teacher Instruction: </a:t>
            </a:r>
          </a:p>
          <a:p>
            <a:r>
              <a:rPr lang="en-US"/>
              <a:t>1. Have a student read John 6:1-13.</a:t>
            </a:r>
          </a:p>
          <a:p>
            <a:r>
              <a:rPr lang="en-US"/>
              <a:t/>
            </a:r>
          </a:p>
          <a:p>
            <a:r>
              <a:rPr lang="en-US"/>
              <a:t>Time: 5-7 minutes</a:t>
            </a:r>
          </a:p>
          <a:p>
            <a:r>
              <a:rPr lang="en-US"/>
              <a:t/>
            </a:r>
          </a:p>
          <a:p>
            <a:r>
              <a:rPr lang="en-US"/>
              <a:t>Activity Description: </a:t>
            </a:r>
          </a:p>
          <a:p>
            <a:r>
              <a:rPr lang="en-US"/>
              <a:t>Read Bible verses related to the virtue of charity.</a:t>
            </a:r>
          </a:p>
          <a:p>
            <a:r>
              <a:rPr lang="en-US"/>
              <a:t/>
            </a:r>
          </a:p>
          <a:p>
            <a:r>
              <a:rPr lang="en-US"/>
              <a:t>Image source: Canva Images</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53.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Teacher Instruction: </a:t>
            </a:r>
          </a:p>
          <a:p>
            <a:r>
              <a:rPr lang="en-US"/>
              <a:t>1. Go through the questions and begin a discussion with the students about charity. </a:t>
            </a:r>
          </a:p>
          <a:p>
            <a:r>
              <a:rPr lang="en-US"/>
              <a:t/>
            </a:r>
          </a:p>
          <a:p>
            <a:r>
              <a:rPr lang="en-US"/>
              <a:t>Time: 5-10 minutes</a:t>
            </a:r>
          </a:p>
          <a:p>
            <a:r>
              <a:rPr lang="en-US"/>
              <a:t/>
            </a:r>
          </a:p>
          <a:p>
            <a:r>
              <a:rPr lang="en-US"/>
              <a:t>Activity Description: </a:t>
            </a:r>
          </a:p>
          <a:p>
            <a:r>
              <a:rPr lang="en-US"/>
              <a:t>Discuss the Bible verses related to the virtue of charity.</a:t>
            </a:r>
          </a:p>
          <a:p>
            <a:r>
              <a:rPr lang="en-US"/>
              <a:t/>
            </a:r>
          </a:p>
          <a:p>
            <a:r>
              <a:rPr lang="en-US"/>
              <a:t>Image source: Canva Images</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54.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Teacher Instruction: </a:t>
            </a:r>
          </a:p>
          <a:p>
            <a:r>
              <a:rPr lang="en-US"/>
              <a:t>1. Share the data provided.</a:t>
            </a:r>
          </a:p>
          <a:p>
            <a:r>
              <a:rPr lang="en-US"/>
              <a:t/>
            </a:r>
          </a:p>
          <a:p>
            <a:r>
              <a:rPr lang="en-US"/>
              <a:t>Time: 5-10 minutes</a:t>
            </a:r>
          </a:p>
          <a:p>
            <a:r>
              <a:rPr lang="en-US"/>
              <a:t/>
            </a:r>
          </a:p>
          <a:p>
            <a:r>
              <a:rPr lang="en-US"/>
              <a:t>Activity Description: </a:t>
            </a:r>
          </a:p>
          <a:p>
            <a:r>
              <a:rPr lang="en-US"/>
              <a:t>Allow the issue of hunger to become real to the student by applying “real life” data, information, and context</a:t>
            </a:r>
          </a:p>
          <a:p>
            <a:r>
              <a:rPr lang="en-US"/>
              <a:t/>
            </a:r>
          </a:p>
          <a:p>
            <a:r>
              <a:rPr lang="en-US"/>
              <a:t>Citation: </a:t>
            </a:r>
          </a:p>
          <a:p>
            <a:r>
              <a:rPr lang="en-US"/>
              <a:t>https://www.marysmeals.org</a:t>
            </a:r>
          </a:p>
          <a:p>
            <a:r>
              <a:rPr lang="en-US"/>
              <a:t>https://www.marysmeals.org/news/articles/the-right-to-hope-for-every-child</a:t>
            </a:r>
          </a:p>
          <a:p>
            <a:r>
              <a:rPr lang="en-US"/>
              <a:t/>
            </a:r>
          </a:p>
          <a:p>
            <a:r>
              <a:rPr lang="en-US"/>
              <a:t>Photo courtesy of Mary's Meals</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55.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Teacher Instruction: </a:t>
            </a:r>
          </a:p>
          <a:p>
            <a:r>
              <a:rPr lang="en-US"/>
              <a:t> 1. Share data about food insecurity and hunger around the world with students. </a:t>
            </a:r>
          </a:p>
          <a:p>
            <a:r>
              <a:rPr lang="en-US"/>
              <a:t/>
            </a:r>
          </a:p>
          <a:p>
            <a:r>
              <a:rPr lang="en-US"/>
              <a:t>Time: 5-10 min</a:t>
            </a:r>
          </a:p>
          <a:p>
            <a:r>
              <a:rPr lang="en-US"/>
              <a:t/>
            </a:r>
          </a:p>
          <a:p>
            <a:r>
              <a:rPr lang="en-US"/>
              <a:t>Activity Description: </a:t>
            </a:r>
          </a:p>
          <a:p>
            <a:r>
              <a:rPr lang="en-US"/>
              <a:t>Allow the issue of hunger to become real to the student by applying “real life” data, information, and context.</a:t>
            </a:r>
          </a:p>
          <a:p>
            <a:r>
              <a:rPr lang="en-US"/>
              <a:t/>
            </a:r>
          </a:p>
          <a:p>
            <a:r>
              <a:rPr lang="en-US"/>
              <a:t>Photo courtesy of Mary's Meals</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56.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Teacher Instruction: </a:t>
            </a:r>
          </a:p>
          <a:p>
            <a:r>
              <a:rPr lang="en-US"/>
              <a:t>1. Share video with students</a:t>
            </a:r>
          </a:p>
          <a:p>
            <a:r>
              <a:rPr lang="en-US"/>
              <a:t/>
            </a:r>
          </a:p>
          <a:p>
            <a:r>
              <a:rPr lang="en-US"/>
              <a:t>Time: 5 minutes</a:t>
            </a:r>
          </a:p>
          <a:p>
            <a:r>
              <a:rPr lang="en-US"/>
              <a:t/>
            </a:r>
          </a:p>
          <a:p>
            <a:r>
              <a:rPr lang="en-US"/>
              <a:t>Activity Description: </a:t>
            </a:r>
          </a:p>
          <a:p>
            <a:r>
              <a:rPr lang="en-US"/>
              <a:t>Show how one child's actions are making a big difference for many children's health and wellbeing. </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57.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Teacher Instruction: </a:t>
            </a:r>
          </a:p>
          <a:p>
            <a:r>
              <a:rPr lang="en-US"/>
              <a:t>1. After watching the video, discuss the questions on the slide with the students.</a:t>
            </a:r>
          </a:p>
          <a:p>
            <a:r>
              <a:rPr lang="en-US"/>
              <a:t/>
            </a:r>
          </a:p>
          <a:p>
            <a:r>
              <a:rPr lang="en-US"/>
              <a:t>Time: 5 minutes</a:t>
            </a:r>
          </a:p>
          <a:p>
            <a:r>
              <a:rPr lang="en-US"/>
              <a:t/>
            </a:r>
          </a:p>
          <a:p>
            <a:r>
              <a:rPr lang="en-US"/>
              <a:t>Activity Description: </a:t>
            </a:r>
          </a:p>
          <a:p>
            <a:r>
              <a:rPr lang="en-US"/>
              <a:t>Discuss how the students can make a difference in their local communities through little acts of love. </a:t>
            </a:r>
          </a:p>
          <a:p>
            <a:r>
              <a:rPr lang="en-US"/>
              <a:t/>
            </a:r>
          </a:p>
          <a:p>
            <a:r>
              <a:rPr lang="en-US"/>
              <a:t>Photo courtesy of Mary's Meals</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58.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Teacher Instruction: </a:t>
            </a:r>
          </a:p>
          <a:p>
            <a:r>
              <a:rPr lang="en-US"/>
              <a:t>1. Brainstorm Personal Gifts &amp; Resources (5 minutes)</a:t>
            </a:r>
          </a:p>
          <a:p>
            <a:r>
              <a:rPr lang="en-US"/>
              <a:t>- Give each student two notecards or sticky notes—one for what they can offer and one for who they can help</a:t>
            </a:r>
          </a:p>
          <a:p>
            <a:r>
              <a:rPr lang="en-US"/>
              <a:t>- On the first card, ask them to write down a talent, skill, or resource they have that could bless others. Examples:</a:t>
            </a:r>
          </a:p>
          <a:p>
            <a:r>
              <a:rPr lang="en-US"/>
              <a:t>"I’m a good listener."</a:t>
            </a:r>
          </a:p>
          <a:p>
            <a:r>
              <a:rPr lang="en-US"/>
              <a:t>"I can bake/cook something for someone."</a:t>
            </a:r>
          </a:p>
          <a:p>
            <a:r>
              <a:rPr lang="en-US"/>
              <a:t>"I have time to send an uplifting message."</a:t>
            </a:r>
          </a:p>
          <a:p>
            <a:r>
              <a:rPr lang="en-US"/>
              <a:t>On the second card, ask them to think of someone specific who could use help or kindness—this could be an individual, a group, or even a cause. Examples:</a:t>
            </a:r>
          </a:p>
          <a:p>
            <a:r>
              <a:rPr lang="en-US"/>
              <a:t>"My mom – she’s been really stressed."</a:t>
            </a:r>
          </a:p>
          <a:p>
            <a:r>
              <a:rPr lang="en-US"/>
              <a:t>"A friend who seems lonely."</a:t>
            </a:r>
          </a:p>
          <a:p>
            <a:r>
              <a:rPr lang="en-US"/>
              <a:t>"Families in need at our local food bank."</a:t>
            </a:r>
          </a:p>
          <a:p>
            <a:r>
              <a:rPr lang="en-US"/>
              <a:t>"Kids in Haiti."</a:t>
            </a:r>
          </a:p>
          <a:p>
            <a:r>
              <a:rPr lang="en-US"/>
              <a:t/>
            </a:r>
          </a:p>
          <a:p>
            <a:r>
              <a:rPr lang="en-US"/>
              <a:t>2. Group Sharing &amp; Expansion (5 minutes)</a:t>
            </a:r>
          </a:p>
          <a:p>
            <a:r>
              <a:rPr lang="en-US"/>
              <a:t>- Have students pair up or form small groups to share their ideas</a:t>
            </a:r>
          </a:p>
          <a:p>
            <a:r>
              <a:rPr lang="en-US"/>
              <a:t>- Encourage them to discuss:</a:t>
            </a:r>
          </a:p>
          <a:p>
            <a:r>
              <a:rPr lang="en-US"/>
              <a:t>What small act could make a difference?</a:t>
            </a:r>
          </a:p>
          <a:p>
            <a:r>
              <a:rPr lang="en-US"/>
              <a:t>- How can their gifts/resources match the need they identified?</a:t>
            </a:r>
          </a:p>
          <a:p>
            <a:r>
              <a:rPr lang="en-US"/>
              <a:t/>
            </a:r>
          </a:p>
          <a:p>
            <a:r>
              <a:rPr lang="en-US"/>
              <a:t>3. Commitment Board (5 minutes)</a:t>
            </a:r>
          </a:p>
          <a:p>
            <a:r>
              <a:rPr lang="en-US"/>
              <a:t>- On a large poster or whiteboard, write: "Our Loaves and Fishes – Small Acts, Big Impact"</a:t>
            </a:r>
          </a:p>
          <a:p>
            <a:r>
              <a:rPr lang="en-US"/>
              <a:t>- Have students place their two cards on the board—one under “What I Can Offer” and the other under “Who I Can Help”</a:t>
            </a:r>
          </a:p>
          <a:p>
            <a:r>
              <a:rPr lang="en-US"/>
              <a:t>- Discuss how, just like the boy who provided loaves and fishes in the Bible story, their small offerings can be multiplied when given with faith and love.</a:t>
            </a:r>
          </a:p>
          <a:p>
            <a:r>
              <a:rPr lang="en-US"/>
              <a:t/>
            </a:r>
          </a:p>
          <a:p>
            <a:r>
              <a:rPr lang="en-US"/>
              <a:t>Time: 15 minutes</a:t>
            </a:r>
          </a:p>
          <a:p>
            <a:r>
              <a:rPr lang="en-US"/>
              <a:t/>
            </a:r>
          </a:p>
          <a:p>
            <a:r>
              <a:rPr lang="en-US"/>
              <a:t>Activity Description: </a:t>
            </a:r>
          </a:p>
          <a:p>
            <a:r>
              <a:rPr lang="en-US"/>
              <a:t>Students brainstorm ideas of how to engage in charitable acts with people around them.</a:t>
            </a:r>
          </a:p>
          <a:p>
            <a:r>
              <a:rPr lang="en-US"/>
              <a:t/>
            </a:r>
          </a:p>
          <a:p>
            <a:r>
              <a:rPr lang="en-US"/>
              <a:t>Photo courtesy of Mary's Meals </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59.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Teacher Instruction: </a:t>
            </a:r>
          </a:p>
          <a:p>
            <a:r>
              <a:rPr lang="en-US"/>
              <a:t>Teacher Instruction: </a:t>
            </a:r>
          </a:p>
          <a:p>
            <a:r>
              <a:rPr lang="en-US"/>
              <a:t>1. Allow the students to silently view the options and decide how they will exercise charity in their lives this week during Lent.</a:t>
            </a:r>
          </a:p>
          <a:p>
            <a:r>
              <a:rPr lang="en-US"/>
              <a:t/>
            </a:r>
          </a:p>
          <a:p>
            <a:r>
              <a:rPr lang="en-US"/>
              <a:t>2. At the beginning of the next lesson, students will report back to an accountability group what they did and what they learned from that experience.</a:t>
            </a:r>
          </a:p>
          <a:p>
            <a:r>
              <a:rPr lang="en-US"/>
              <a:t/>
            </a:r>
          </a:p>
          <a:p>
            <a:r>
              <a:rPr lang="en-US"/>
              <a:t>Time: 5 minutes </a:t>
            </a:r>
          </a:p>
          <a:p>
            <a:r>
              <a:rPr lang="en-US"/>
              <a:t/>
            </a:r>
          </a:p>
          <a:p>
            <a:r>
              <a:rPr lang="en-US"/>
              <a:t>Activity Description: </a:t>
            </a:r>
          </a:p>
          <a:p>
            <a:r>
              <a:rPr lang="en-US"/>
              <a:t>Provide options and choices for students to exercise charity in their lives and relate it back to Lent.</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6.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Teacher Instruction:</a:t>
            </a:r>
          </a:p>
          <a:p>
            <a:r>
              <a:rPr lang="en-US"/>
              <a:t>1. Introduce Mary’s Meals. It is a nonprofit organization that provides one meal daily in schools for impoverished children around the world. Explain that it started simply with two brothers not much older than you having an idea. </a:t>
            </a:r>
          </a:p>
          <a:p>
            <a:r>
              <a:rPr lang="en-US"/>
              <a:t/>
            </a:r>
          </a:p>
          <a:p>
            <a:r>
              <a:rPr lang="en-US"/>
              <a:t>2. Watch the video until 6:07</a:t>
            </a:r>
          </a:p>
          <a:p>
            <a:r>
              <a:rPr lang="en-US"/>
              <a:t/>
            </a:r>
          </a:p>
          <a:p>
            <a:r>
              <a:rPr lang="en-US"/>
              <a:t>3. Share with students that the average cost of feeding a child for a whole school year with Mary’s Meals is just $25.20. This is something Mary’s Meals is able to provide with the help of those who donate. Each donation acts as a ripple itself, touching the lives of others. </a:t>
            </a:r>
          </a:p>
          <a:p>
            <a:r>
              <a:rPr lang="en-US"/>
              <a:t/>
            </a:r>
          </a:p>
          <a:p>
            <a:r>
              <a:rPr lang="en-US"/>
              <a:t/>
            </a:r>
          </a:p>
          <a:p>
            <a:r>
              <a:rPr lang="en-US"/>
              <a:t>Time: 15 minutes </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60.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Teacher Instruction:</a:t>
            </a:r>
          </a:p>
          <a:p>
            <a:r>
              <a:rPr lang="en-US"/>
              <a:t>This slide introduces the focus for the fifth week of "Little Acts of Love." It will focus on the virtue of love of neighbor.</a:t>
            </a:r>
          </a:p>
          <a:p>
            <a:r>
              <a:rPr lang="en-US"/>
              <a:t/>
            </a:r>
          </a:p>
          <a:p>
            <a:r>
              <a:rPr lang="en-US"/>
              <a:t>Total lesson time: approximately 50 minutes </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61.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Teacher Instruction: </a:t>
            </a:r>
          </a:p>
          <a:p>
            <a:r>
              <a:rPr lang="en-US"/>
              <a:t>1. Split students into small groups.</a:t>
            </a:r>
          </a:p>
          <a:p>
            <a:r>
              <a:rPr lang="en-US"/>
              <a:t/>
            </a:r>
          </a:p>
          <a:p>
            <a:r>
              <a:rPr lang="en-US"/>
              <a:t>2. Have students go through each question and discuss with each other their experiences.</a:t>
            </a:r>
          </a:p>
          <a:p>
            <a:r>
              <a:rPr lang="en-US"/>
              <a:t/>
            </a:r>
          </a:p>
          <a:p>
            <a:r>
              <a:rPr lang="en-US"/>
              <a:t>3. Give time for a few students to share with the whole class, if desired. </a:t>
            </a:r>
          </a:p>
          <a:p>
            <a:r>
              <a:rPr lang="en-US"/>
              <a:t/>
            </a:r>
          </a:p>
          <a:p>
            <a:r>
              <a:rPr lang="en-US"/>
              <a:t>Time: 5 minutes</a:t>
            </a:r>
          </a:p>
          <a:p>
            <a:r>
              <a:rPr lang="en-US"/>
              <a:t/>
            </a:r>
          </a:p>
          <a:p>
            <a:r>
              <a:rPr lang="en-US"/>
              <a:t>Activity Description: </a:t>
            </a:r>
          </a:p>
          <a:p>
            <a:r>
              <a:rPr lang="en-US"/>
              <a:t>Allow the students to have time to reflect on their previous week and how their little act of love was related to the previous virtue of charity. </a:t>
            </a:r>
          </a:p>
          <a:p>
            <a:r>
              <a:rPr lang="en-US"/>
              <a:t/>
            </a:r>
          </a:p>
          <a:p>
            <a:r>
              <a:rPr lang="en-US"/>
              <a:t>Photo courtesy of Mary's Meals</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62.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Teacher Instruction: </a:t>
            </a:r>
          </a:p>
          <a:p>
            <a:r>
              <a:rPr lang="en-US"/>
              <a:t>1. Provide a definition of the virtue of love of neighbor. </a:t>
            </a:r>
          </a:p>
          <a:p>
            <a:r>
              <a:rPr lang="en-US"/>
              <a:t/>
            </a:r>
          </a:p>
          <a:p>
            <a:r>
              <a:rPr lang="en-US"/>
              <a:t>Time: 1 minute</a:t>
            </a:r>
          </a:p>
          <a:p>
            <a:r>
              <a:rPr lang="en-US"/>
              <a:t/>
            </a:r>
          </a:p>
          <a:p>
            <a:r>
              <a:rPr lang="en-US"/>
              <a:t>Activity Description: </a:t>
            </a:r>
          </a:p>
          <a:p>
            <a:r>
              <a:rPr lang="en-US"/>
              <a:t>Introduction to and definition of this week's virtue.</a:t>
            </a:r>
          </a:p>
          <a:p>
            <a:r>
              <a:rPr lang="en-US"/>
              <a:t/>
            </a:r>
          </a:p>
          <a:p>
            <a:r>
              <a:rPr lang="en-US"/>
              <a:t>Image source: Canva Images</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63.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Teacher Instruction: </a:t>
            </a:r>
          </a:p>
          <a:p>
            <a:r>
              <a:rPr lang="en-US"/>
              <a:t>1. Have a student read the bible verse, Matthew 22:37-39.</a:t>
            </a:r>
          </a:p>
          <a:p>
            <a:r>
              <a:rPr lang="en-US"/>
              <a:t/>
            </a:r>
          </a:p>
          <a:p>
            <a:r>
              <a:rPr lang="en-US"/>
              <a:t>Time: 5 minutes</a:t>
            </a:r>
          </a:p>
          <a:p>
            <a:r>
              <a:rPr lang="en-US"/>
              <a:t/>
            </a:r>
          </a:p>
          <a:p>
            <a:r>
              <a:rPr lang="en-US"/>
              <a:t>Activity Description: </a:t>
            </a:r>
          </a:p>
          <a:p>
            <a:r>
              <a:rPr lang="en-US"/>
              <a:t>Include a Bible verse to relate to the virtue of love of neighbor. </a:t>
            </a:r>
          </a:p>
          <a:p>
            <a:r>
              <a:rPr lang="en-US"/>
              <a:t/>
            </a:r>
          </a:p>
          <a:p>
            <a:r>
              <a:rPr lang="en-US"/>
              <a:t>Image source: Canva Images</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64.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Teacher Instruction: </a:t>
            </a:r>
          </a:p>
          <a:p>
            <a:r>
              <a:rPr lang="en-US"/>
              <a:t>1. Go through the questions and begin a discussion with the students. </a:t>
            </a:r>
          </a:p>
          <a:p>
            <a:r>
              <a:rPr lang="en-US"/>
              <a:t/>
            </a:r>
          </a:p>
          <a:p>
            <a:r>
              <a:rPr lang="en-US"/>
              <a:t>Time: 5-10 minutes</a:t>
            </a:r>
          </a:p>
          <a:p>
            <a:r>
              <a:rPr lang="en-US"/>
              <a:t/>
            </a:r>
          </a:p>
          <a:p>
            <a:r>
              <a:rPr lang="en-US"/>
              <a:t>Activity Description: </a:t>
            </a:r>
          </a:p>
          <a:p>
            <a:r>
              <a:rPr lang="en-US"/>
              <a:t>Discuss a bible verse to relate to the virtue, love of neighbor </a:t>
            </a:r>
          </a:p>
          <a:p>
            <a:r>
              <a:rPr lang="en-US"/>
              <a:t/>
            </a:r>
          </a:p>
          <a:p>
            <a:r>
              <a:rPr lang="en-US"/>
              <a:t>Image source: Canva Images</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65.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Teacher Instruction: </a:t>
            </a:r>
          </a:p>
          <a:p>
            <a:r>
              <a:rPr lang="en-US"/>
              <a:t>1. Explain the need for love of neighbor in the world.  </a:t>
            </a:r>
          </a:p>
          <a:p>
            <a:r>
              <a:rPr lang="en-US"/>
              <a:t/>
            </a:r>
          </a:p>
          <a:p>
            <a:r>
              <a:rPr lang="en-US"/>
              <a:t>Time: 1-2 minutes</a:t>
            </a:r>
          </a:p>
          <a:p>
            <a:r>
              <a:rPr lang="en-US"/>
              <a:t/>
            </a:r>
          </a:p>
          <a:p>
            <a:r>
              <a:rPr lang="en-US"/>
              <a:t>Activity Description: </a:t>
            </a:r>
          </a:p>
          <a:p>
            <a:r>
              <a:rPr lang="en-US"/>
              <a:t>Allow the issue of hunger to become real to the student by applying “real life” data, information, and context. </a:t>
            </a:r>
          </a:p>
          <a:p>
            <a:r>
              <a:rPr lang="en-US"/>
              <a:t/>
            </a:r>
          </a:p>
          <a:p>
            <a:r>
              <a:rPr lang="en-US"/>
              <a:t>Sources: </a:t>
            </a:r>
          </a:p>
          <a:p>
            <a:r>
              <a:rPr lang="en-US"/>
              <a:t>https://www.wfpusa.org/articles/10-facts-child-hunger/#:~:text=Retoboha%20gets%20her%20arm%20measured,From%20Severe%20Malnutrition%20Every%20Year</a:t>
            </a:r>
          </a:p>
          <a:p>
            <a:r>
              <a:rPr lang="en-US"/>
              <a:t/>
            </a:r>
          </a:p>
          <a:p>
            <a:r>
              <a:rPr lang="en-US"/>
              <a:t>https://www.feedingamerica.org/hunger-in-america/child-hunger-facts</a:t>
            </a:r>
          </a:p>
          <a:p>
            <a:r>
              <a:rPr lang="en-US"/>
              <a:t/>
            </a:r>
          </a:p>
          <a:p>
            <a:r>
              <a:rPr lang="en-US"/>
              <a:t>Photo courtesy of Mary's Meals</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66.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Teacher Instruction: </a:t>
            </a:r>
          </a:p>
          <a:p>
            <a:r>
              <a:rPr lang="en-US"/>
              <a:t> 1. Share data about food insecurity and hunger around the world with students. </a:t>
            </a:r>
          </a:p>
          <a:p>
            <a:r>
              <a:rPr lang="en-US"/>
              <a:t/>
            </a:r>
          </a:p>
          <a:p>
            <a:r>
              <a:rPr lang="en-US"/>
              <a:t>Time: 5-10 minutes</a:t>
            </a:r>
          </a:p>
          <a:p>
            <a:r>
              <a:rPr lang="en-US"/>
              <a:t/>
            </a:r>
          </a:p>
          <a:p>
            <a:r>
              <a:rPr lang="en-US"/>
              <a:t>Activity Description: </a:t>
            </a:r>
          </a:p>
          <a:p>
            <a:r>
              <a:rPr lang="en-US"/>
              <a:t>Allow the issue of hunger to become real to the student by applying “real life” data, information, and context.</a:t>
            </a:r>
          </a:p>
          <a:p>
            <a:r>
              <a:rPr lang="en-US"/>
              <a:t/>
            </a:r>
          </a:p>
          <a:p>
            <a:r>
              <a:rPr lang="en-US"/>
              <a:t>Photo courtesy of Mary's Meals</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67.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Teacher Instruction: </a:t>
            </a:r>
          </a:p>
          <a:p>
            <a:r>
              <a:rPr lang="en-US"/>
              <a:t>1. Share video with students.</a:t>
            </a:r>
          </a:p>
          <a:p>
            <a:r>
              <a:rPr lang="en-US"/>
              <a:t/>
            </a:r>
          </a:p>
          <a:p>
            <a:r>
              <a:rPr lang="en-US"/>
              <a:t>Time: 2 minutes</a:t>
            </a:r>
          </a:p>
          <a:p>
            <a:r>
              <a:rPr lang="en-US"/>
              <a:t/>
            </a:r>
          </a:p>
          <a:p>
            <a:r>
              <a:rPr lang="en-US"/>
              <a:t>Activity Description: </a:t>
            </a:r>
          </a:p>
          <a:p>
            <a:r>
              <a:rPr lang="en-US"/>
              <a:t>Add context to the issue for students through the video's content. </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68.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Teacher Instruction: </a:t>
            </a:r>
          </a:p>
          <a:p>
            <a:r>
              <a:rPr lang="en-US"/>
              <a:t>1. After watching the video, discuss the questions on the slide with the students.</a:t>
            </a:r>
          </a:p>
          <a:p>
            <a:r>
              <a:rPr lang="en-US"/>
              <a:t/>
            </a:r>
          </a:p>
          <a:p>
            <a:r>
              <a:rPr lang="en-US"/>
              <a:t>Time: 5 minutes</a:t>
            </a:r>
          </a:p>
          <a:p>
            <a:r>
              <a:rPr lang="en-US"/>
              <a:t/>
            </a:r>
          </a:p>
          <a:p>
            <a:r>
              <a:rPr lang="en-US"/>
              <a:t>Activity Description: </a:t>
            </a:r>
          </a:p>
          <a:p>
            <a:r>
              <a:rPr lang="en-US"/>
              <a:t>Discuss what the volunteers did and how they felt. Have the students explain how they feel when they show love of neighbor. </a:t>
            </a:r>
          </a:p>
          <a:p>
            <a:r>
              <a:rPr lang="en-US"/>
              <a:t/>
            </a:r>
          </a:p>
          <a:p>
            <a:r>
              <a:rPr lang="en-US"/>
              <a:t/>
            </a:r>
          </a:p>
          <a:p>
            <a:r>
              <a:rPr lang="en-US"/>
              <a:t>Photo courtesy of Mary's Meals</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69.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Teacher Instruction: </a:t>
            </a:r>
          </a:p>
          <a:p>
            <a:r>
              <a:rPr lang="en-US"/>
              <a:t>1. Instruct students to write an anonymous note of encouragement and love to someone who they think could use some extra kindness.</a:t>
            </a:r>
          </a:p>
          <a:p>
            <a:r>
              <a:rPr lang="en-US"/>
              <a:t/>
            </a:r>
          </a:p>
          <a:p>
            <a:r>
              <a:rPr lang="en-US"/>
              <a:t>2. Encourage students to deliver their note to the person. </a:t>
            </a:r>
          </a:p>
          <a:p>
            <a:r>
              <a:rPr lang="en-US"/>
              <a:t> </a:t>
            </a:r>
          </a:p>
          <a:p>
            <a:r>
              <a:rPr lang="en-US"/>
              <a:t>Time: 5-10 minutes</a:t>
            </a:r>
          </a:p>
          <a:p>
            <a:r>
              <a:rPr lang="en-US"/>
              <a:t/>
            </a:r>
          </a:p>
          <a:p>
            <a:r>
              <a:rPr lang="en-US"/>
              <a:t>Activity Description: </a:t>
            </a:r>
          </a:p>
          <a:p>
            <a:r>
              <a:rPr lang="en-US"/>
              <a:t>Help students engage in an activity where they practice loving their neighbor.</a:t>
            </a:r>
          </a:p>
          <a:p>
            <a:r>
              <a:rPr lang="en-US"/>
              <a:t/>
            </a:r>
          </a:p>
          <a:p>
            <a:r>
              <a:rPr lang="en-US"/>
              <a:t>Image source: Canva Images</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7.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Teacher Instruction:</a:t>
            </a:r>
          </a:p>
          <a:p>
            <a:r>
              <a:rPr lang="en-US"/>
              <a:t>1. Ask the students to think about this question and then share their answer with another student. </a:t>
            </a:r>
          </a:p>
          <a:p>
            <a:r>
              <a:rPr lang="en-US"/>
              <a:t/>
            </a:r>
          </a:p>
          <a:p>
            <a:r>
              <a:rPr lang="en-US"/>
              <a:t>Time: 2-3 minutes </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70.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Teacher Instruction: </a:t>
            </a:r>
          </a:p>
          <a:p>
            <a:r>
              <a:rPr lang="en-US"/>
              <a:t>Homework: Invite students to choose one of the listed activities to show their love of neighbor. Give them a deadline.</a:t>
            </a:r>
          </a:p>
          <a:p>
            <a:r>
              <a:rPr lang="en-US"/>
              <a:t> </a:t>
            </a:r>
          </a:p>
          <a:p>
            <a:r>
              <a:rPr lang="en-US"/>
              <a:t>Time: 5-10 minutes</a:t>
            </a:r>
          </a:p>
          <a:p>
            <a:r>
              <a:rPr lang="en-US"/>
              <a:t/>
            </a:r>
          </a:p>
          <a:p>
            <a:r>
              <a:rPr lang="en-US"/>
              <a:t>Activity Description: </a:t>
            </a:r>
          </a:p>
          <a:p>
            <a:r>
              <a:rPr lang="en-US"/>
              <a:t>Help students engage in an activity where they practice loving their neighbor.</a:t>
            </a:r>
          </a:p>
          <a:p>
            <a:r>
              <a:rPr lang="en-US"/>
              <a:t/>
            </a:r>
          </a:p>
          <a:p>
            <a:r>
              <a:rPr lang="en-US"/>
              <a:t>Image source: Canva Images</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71.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Teacher Instruction:</a:t>
            </a:r>
          </a:p>
          <a:p>
            <a:r>
              <a:rPr lang="en-US"/>
              <a:t>This slide introduces the focus for the sixth week of "Little Acts of Love." It will focus on the virtue of wisdom.</a:t>
            </a:r>
          </a:p>
          <a:p>
            <a:r>
              <a:rPr lang="en-US"/>
              <a:t/>
            </a:r>
          </a:p>
          <a:p>
            <a:r>
              <a:rPr lang="en-US"/>
              <a:t>Total lesson time: approximately 50 minutes </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72.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Teacher Instruction: </a:t>
            </a:r>
          </a:p>
          <a:p>
            <a:r>
              <a:rPr lang="en-US"/>
              <a:t>1. Split students into small groups.</a:t>
            </a:r>
          </a:p>
          <a:p>
            <a:r>
              <a:rPr lang="en-US"/>
              <a:t/>
            </a:r>
          </a:p>
          <a:p>
            <a:r>
              <a:rPr lang="en-US"/>
              <a:t>2. Have students go through each question and discuss with each other their experiences.</a:t>
            </a:r>
          </a:p>
          <a:p>
            <a:r>
              <a:rPr lang="en-US"/>
              <a:t/>
            </a:r>
          </a:p>
          <a:p>
            <a:r>
              <a:rPr lang="en-US"/>
              <a:t>3. Give time for a few students to share with the whole class, if desired. </a:t>
            </a:r>
          </a:p>
          <a:p>
            <a:r>
              <a:rPr lang="en-US"/>
              <a:t/>
            </a:r>
          </a:p>
          <a:p>
            <a:r>
              <a:rPr lang="en-US"/>
              <a:t>Time: 5 minutes</a:t>
            </a:r>
          </a:p>
          <a:p>
            <a:r>
              <a:rPr lang="en-US"/>
              <a:t/>
            </a:r>
          </a:p>
          <a:p>
            <a:r>
              <a:rPr lang="en-US"/>
              <a:t>Activity Description: </a:t>
            </a:r>
          </a:p>
          <a:p>
            <a:r>
              <a:rPr lang="en-US"/>
              <a:t>Allow the students to have time to reflect on their previous week and how their little act of love was related to the previous virtue of love of neighbor.</a:t>
            </a:r>
          </a:p>
          <a:p>
            <a:r>
              <a:rPr lang="en-US"/>
              <a:t/>
            </a:r>
          </a:p>
          <a:p>
            <a:r>
              <a:rPr lang="en-US"/>
              <a:t>Image source: Canva Images</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73.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Teacher Instruction: </a:t>
            </a:r>
          </a:p>
          <a:p>
            <a:r>
              <a:rPr lang="en-US"/>
              <a:t>Introduce this weeks virtue of wisdom. </a:t>
            </a:r>
          </a:p>
          <a:p>
            <a:r>
              <a:rPr lang="en-US"/>
              <a:t/>
            </a:r>
          </a:p>
          <a:p>
            <a:r>
              <a:rPr lang="en-US"/>
              <a:t>Time: 1 minute</a:t>
            </a:r>
          </a:p>
          <a:p>
            <a:r>
              <a:rPr lang="en-US"/>
              <a:t/>
            </a:r>
          </a:p>
          <a:p>
            <a:r>
              <a:rPr lang="en-US"/>
              <a:t>Activity Description: </a:t>
            </a:r>
          </a:p>
          <a:p>
            <a:r>
              <a:rPr lang="en-US"/>
              <a:t>Introduction to this week's virtue. </a:t>
            </a:r>
          </a:p>
          <a:p>
            <a:r>
              <a:rPr lang="en-US"/>
              <a:t/>
            </a:r>
          </a:p>
          <a:p>
            <a:r>
              <a:rPr lang="en-US"/>
              <a:t>Image source: Canva Images</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74.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Teacher Instructions: </a:t>
            </a:r>
          </a:p>
          <a:p>
            <a:r>
              <a:rPr lang="en-US"/>
              <a:t>1. Have a student read Matthew 7:24-27.</a:t>
            </a:r>
          </a:p>
          <a:p>
            <a:r>
              <a:rPr lang="en-US"/>
              <a:t/>
            </a:r>
          </a:p>
          <a:p>
            <a:r>
              <a:rPr lang="en-US"/>
              <a:t>Time: 3-4 minutes</a:t>
            </a:r>
          </a:p>
          <a:p>
            <a:r>
              <a:rPr lang="en-US"/>
              <a:t/>
            </a:r>
          </a:p>
          <a:p>
            <a:r>
              <a:rPr lang="en-US"/>
              <a:t>Activity Description: </a:t>
            </a:r>
          </a:p>
          <a:p>
            <a:r>
              <a:rPr lang="en-US"/>
              <a:t>Read Bible verses related to the virtue of wisdom. </a:t>
            </a:r>
          </a:p>
          <a:p>
            <a:r>
              <a:rPr lang="en-US"/>
              <a:t/>
            </a:r>
          </a:p>
          <a:p>
            <a:r>
              <a:rPr lang="en-US"/>
              <a:t>Image source: Canva Images</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75.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Teacher Instruction: </a:t>
            </a:r>
          </a:p>
          <a:p>
            <a:r>
              <a:rPr lang="en-US"/>
              <a:t>1. Have a student read Matthew 7:24-27.</a:t>
            </a:r>
          </a:p>
          <a:p>
            <a:r>
              <a:rPr lang="en-US"/>
              <a:t/>
            </a:r>
          </a:p>
          <a:p>
            <a:r>
              <a:rPr lang="en-US"/>
              <a:t>Time: 3-4 minutes</a:t>
            </a:r>
          </a:p>
          <a:p>
            <a:r>
              <a:rPr lang="en-US"/>
              <a:t/>
            </a:r>
          </a:p>
          <a:p>
            <a:r>
              <a:rPr lang="en-US"/>
              <a:t>Activity Description: </a:t>
            </a:r>
          </a:p>
          <a:p>
            <a:r>
              <a:rPr lang="en-US"/>
              <a:t>Read Bible verses related to the virtue of wisdom. </a:t>
            </a:r>
          </a:p>
          <a:p>
            <a:r>
              <a:rPr lang="en-US"/>
              <a:t/>
            </a:r>
          </a:p>
          <a:p>
            <a:r>
              <a:rPr lang="en-US"/>
              <a:t>Image source: Canva Images</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76.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Teacher Instruction: </a:t>
            </a:r>
          </a:p>
          <a:p>
            <a:r>
              <a:rPr lang="en-US"/>
              <a:t>1. Go through the questions and begin a discussion with the students. </a:t>
            </a:r>
          </a:p>
          <a:p>
            <a:r>
              <a:rPr lang="en-US"/>
              <a:t/>
            </a:r>
          </a:p>
          <a:p>
            <a:r>
              <a:rPr lang="en-US"/>
              <a:t>Time: 5-10 minutes</a:t>
            </a:r>
          </a:p>
          <a:p>
            <a:r>
              <a:rPr lang="en-US"/>
              <a:t/>
            </a:r>
          </a:p>
          <a:p>
            <a:r>
              <a:rPr lang="en-US"/>
              <a:t>Activity Description: </a:t>
            </a:r>
          </a:p>
          <a:p>
            <a:r>
              <a:rPr lang="en-US"/>
              <a:t>Include a Bible verse to relate to the virtue of wisdom.</a:t>
            </a:r>
          </a:p>
          <a:p>
            <a:r>
              <a:rPr lang="en-US"/>
              <a:t/>
            </a:r>
          </a:p>
          <a:p>
            <a:r>
              <a:rPr lang="en-US"/>
              <a:t>Image Source: Canva Images</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77.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Teacher Instruction: </a:t>
            </a:r>
          </a:p>
          <a:p>
            <a:r>
              <a:rPr lang="en-US"/>
              <a:t>1. Share the data provided. </a:t>
            </a:r>
          </a:p>
          <a:p>
            <a:r>
              <a:rPr lang="en-US"/>
              <a:t/>
            </a:r>
          </a:p>
          <a:p>
            <a:r>
              <a:rPr lang="en-US"/>
              <a:t>Time: 5-10 minutes</a:t>
            </a:r>
          </a:p>
          <a:p>
            <a:r>
              <a:rPr lang="en-US"/>
              <a:t/>
            </a:r>
          </a:p>
          <a:p>
            <a:r>
              <a:rPr lang="en-US"/>
              <a:t>Activity Description: </a:t>
            </a:r>
          </a:p>
          <a:p>
            <a:r>
              <a:rPr lang="en-US"/>
              <a:t>1. Allow the issue of hunger to become real to the student by applying “real life” data, information, and context</a:t>
            </a:r>
          </a:p>
          <a:p>
            <a:r>
              <a:rPr lang="en-US"/>
              <a:t/>
            </a:r>
          </a:p>
          <a:p>
            <a:r>
              <a:rPr lang="en-US"/>
              <a:t>Source: </a:t>
            </a:r>
          </a:p>
          <a:p>
            <a:r>
              <a:rPr lang="en-US"/>
              <a:t>https://www.unicef.org/press-releases/armed-violence-deepening-malnutrition-crisis-children-haiti </a:t>
            </a:r>
          </a:p>
          <a:p>
            <a:r>
              <a:rPr lang="en-US"/>
              <a:t/>
            </a:r>
          </a:p>
          <a:p>
            <a:r>
              <a:rPr lang="en-US"/>
              <a:t>Photo courtesy of Mary's Meals</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78.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Teacher Instruction: </a:t>
            </a:r>
          </a:p>
          <a:p>
            <a:r>
              <a:rPr lang="en-US"/>
              <a:t> 1. Share data about food insecurity and hunger around the world with students. </a:t>
            </a:r>
          </a:p>
          <a:p>
            <a:r>
              <a:rPr lang="en-US"/>
              <a:t/>
            </a:r>
          </a:p>
          <a:p>
            <a:r>
              <a:rPr lang="en-US"/>
              <a:t>Time: 5-10 minutes</a:t>
            </a:r>
          </a:p>
          <a:p>
            <a:r>
              <a:rPr lang="en-US"/>
              <a:t/>
            </a:r>
          </a:p>
          <a:p>
            <a:r>
              <a:rPr lang="en-US"/>
              <a:t>Activity Description: </a:t>
            </a:r>
          </a:p>
          <a:p>
            <a:r>
              <a:rPr lang="en-US"/>
              <a:t>Allow the issue of hunger to become real to the student by applying “real life” data, information, and context.</a:t>
            </a:r>
          </a:p>
          <a:p>
            <a:r>
              <a:rPr lang="en-US"/>
              <a:t/>
            </a:r>
          </a:p>
          <a:p>
            <a:r>
              <a:rPr lang="en-US"/>
              <a:t>Photo courtesy of Mary's Meals</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79.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Teacher Instruction: </a:t>
            </a:r>
          </a:p>
          <a:p>
            <a:r>
              <a:rPr lang="en-US"/>
              <a:t>1. Share Mary's Meals video that demonstrates wisdom with students.</a:t>
            </a:r>
          </a:p>
          <a:p>
            <a:r>
              <a:rPr lang="en-US"/>
              <a:t/>
            </a:r>
          </a:p>
          <a:p>
            <a:r>
              <a:rPr lang="en-US"/>
              <a:t>Time: 3 minutes</a:t>
            </a:r>
          </a:p>
          <a:p>
            <a:r>
              <a:rPr lang="en-US"/>
              <a:t/>
            </a:r>
          </a:p>
          <a:p>
            <a:r>
              <a:rPr lang="en-US"/>
              <a:t>Activity Description: </a:t>
            </a:r>
          </a:p>
          <a:p>
            <a:r>
              <a:rPr lang="en-US"/>
              <a:t>Add context to the issue of hunger in Haiti for students.</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8.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Teacher Instruction:</a:t>
            </a:r>
          </a:p>
          <a:p>
            <a:r>
              <a:rPr lang="en-US"/>
              <a:t>1. This slide introduces the focus for the first week of "Little Acts of Love for Lent" lessons. </a:t>
            </a:r>
          </a:p>
          <a:p>
            <a:r>
              <a:rPr lang="en-US"/>
              <a:t/>
            </a:r>
          </a:p>
          <a:p>
            <a:r>
              <a:rPr lang="en-US"/>
              <a:t>This week focuses on the virtue of faith.</a:t>
            </a:r>
          </a:p>
          <a:p>
            <a:r>
              <a:rPr lang="en-US"/>
              <a:t/>
            </a:r>
          </a:p>
          <a:p>
            <a:r>
              <a:rPr lang="en-US"/>
              <a:t>Total lesson time: approximately 50 minutes </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80.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Teacher Instruction: </a:t>
            </a:r>
          </a:p>
          <a:p>
            <a:r>
              <a:rPr lang="en-US"/>
              <a:t>1. After watching the video, discuss the questions on the slide with the students.</a:t>
            </a:r>
          </a:p>
          <a:p>
            <a:r>
              <a:rPr lang="en-US"/>
              <a:t/>
            </a:r>
          </a:p>
          <a:p>
            <a:r>
              <a:rPr lang="en-US"/>
              <a:t>Time: 5 minutes</a:t>
            </a:r>
          </a:p>
          <a:p>
            <a:r>
              <a:rPr lang="en-US"/>
              <a:t/>
            </a:r>
          </a:p>
          <a:p>
            <a:r>
              <a:rPr lang="en-US"/>
              <a:t>Activity Description: </a:t>
            </a:r>
          </a:p>
          <a:p>
            <a:r>
              <a:rPr lang="en-US"/>
              <a:t>Add context to the value of demonstrating wisdom for the students and ask them about the need for wisdom to solve the problems in their own community. </a:t>
            </a:r>
          </a:p>
          <a:p>
            <a:r>
              <a:rPr lang="en-US"/>
              <a:t/>
            </a:r>
          </a:p>
          <a:p>
            <a:r>
              <a:rPr lang="en-US"/>
              <a:t/>
            </a:r>
          </a:p>
          <a:p>
            <a:r>
              <a:rPr lang="en-US"/>
              <a:t>Image source: Canva Images</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81.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Teacher Instruction: </a:t>
            </a:r>
          </a:p>
          <a:p>
            <a:r>
              <a:rPr lang="en-US"/>
              <a:t>1. Instruct students to stand in a circle for the activity. (If you have a large class, separate the students into groups of no more than 10.)</a:t>
            </a:r>
          </a:p>
          <a:p>
            <a:r>
              <a:rPr lang="en-US"/>
              <a:t/>
            </a:r>
          </a:p>
          <a:p>
            <a:r>
              <a:rPr lang="en-US"/>
              <a:t>2. Help students get entangled by following the instructions below: </a:t>
            </a:r>
          </a:p>
          <a:p>
            <a:r>
              <a:rPr lang="en-US"/>
              <a:t>- Raise your right hand and grab the right hand of someone not standing next to you.</a:t>
            </a:r>
          </a:p>
          <a:p>
            <a:r>
              <a:rPr lang="en-US"/>
              <a:t>- Raise your left hand and grab the left hand of someone not standing next to you.</a:t>
            </a:r>
          </a:p>
          <a:p>
            <a:r>
              <a:rPr lang="en-US"/>
              <a:t>- Untangle your circle without letting go of each other's hands. </a:t>
            </a:r>
          </a:p>
          <a:p>
            <a:r>
              <a:rPr lang="en-US"/>
              <a:t/>
            </a:r>
          </a:p>
          <a:p>
            <a:r>
              <a:rPr lang="en-US"/>
              <a:t>3. As students work to untangle themselves, give the students ideas about ways that they could untangle the circle.</a:t>
            </a:r>
          </a:p>
          <a:p>
            <a:r>
              <a:rPr lang="en-US"/>
              <a:t/>
            </a:r>
          </a:p>
          <a:p>
            <a:r>
              <a:rPr lang="en-US"/>
              <a:t>Time: 10 minutes</a:t>
            </a:r>
          </a:p>
          <a:p>
            <a:r>
              <a:rPr lang="en-US"/>
              <a:t/>
            </a:r>
          </a:p>
          <a:p>
            <a:r>
              <a:rPr lang="en-US"/>
              <a:t>Activity Description: </a:t>
            </a:r>
          </a:p>
          <a:p>
            <a:r>
              <a:rPr lang="en-US"/>
              <a:t>Allow students to practice the virtue of wisdom.</a:t>
            </a:r>
          </a:p>
          <a:p>
            <a:r>
              <a:rPr lang="en-US"/>
              <a:t/>
            </a:r>
          </a:p>
          <a:p>
            <a:r>
              <a:rPr lang="en-US"/>
              <a:t>Image Source: Sincerely media on Unsplash</a:t>
            </a:r>
          </a:p>
          <a:p>
            <a:r>
              <a:rPr lang="en-US"/>
              <a:t>https://unsplash.com/photos/person-holding-hands-of-another-person-EtyBBUByPSQ?utm_content=creditShareLink&amp;utm_medium=referral&amp;utm_source=unsplash</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82.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Teacher Instruction: </a:t>
            </a:r>
          </a:p>
          <a:p>
            <a:r>
              <a:rPr lang="en-US"/>
              <a:t>1. After doing the activity, have the students reflect on the questions as a class to encourage a discussion. </a:t>
            </a:r>
          </a:p>
          <a:p>
            <a:r>
              <a:rPr lang="en-US"/>
              <a:t/>
            </a:r>
          </a:p>
          <a:p>
            <a:r>
              <a:rPr lang="en-US"/>
              <a:t>Time: 5-10 minutes</a:t>
            </a:r>
          </a:p>
          <a:p>
            <a:r>
              <a:rPr lang="en-US"/>
              <a:t/>
            </a:r>
          </a:p>
          <a:p>
            <a:r>
              <a:rPr lang="en-US"/>
              <a:t>Activity Description: </a:t>
            </a:r>
          </a:p>
          <a:p>
            <a:r>
              <a:rPr lang="en-US"/>
              <a:t>Allow students a chance to reflect on how the activity relates to the virtue of wisdom.</a:t>
            </a:r>
          </a:p>
          <a:p>
            <a:r>
              <a:rPr lang="en-US"/>
              <a:t/>
            </a:r>
          </a:p>
          <a:p>
            <a:r>
              <a:rPr lang="en-US"/>
              <a:t>Image Source: Hannah Busing on Unsplash</a:t>
            </a:r>
          </a:p>
          <a:p>
            <a:r>
              <a:rPr lang="en-US"/>
              <a:t>https://unsplash.com/photos/person-in-red-sweater-holding-babys-hand-Zyx1bK9mqmA?utm_content=creditShareLink&amp;utm_medium=referral&amp;utm_source=unsplash</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83.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Teacher Instruction: </a:t>
            </a:r>
          </a:p>
          <a:p>
            <a:r>
              <a:rPr lang="en-US"/>
              <a:t>1. Allow the students to silently view the options and decide how they will exercise wisdom in their lives this week during Lent.</a:t>
            </a:r>
          </a:p>
          <a:p>
            <a:r>
              <a:rPr lang="en-US"/>
              <a:t/>
            </a:r>
          </a:p>
          <a:p>
            <a:r>
              <a:rPr lang="en-US"/>
              <a:t>2. At the beginning of the next lesson, students will report back to an accountability group what they did and what they learned from that experience.</a:t>
            </a:r>
          </a:p>
          <a:p>
            <a:r>
              <a:rPr lang="en-US"/>
              <a:t/>
            </a:r>
          </a:p>
          <a:p>
            <a:r>
              <a:rPr lang="en-US"/>
              <a:t>Time: 5 minutes </a:t>
            </a:r>
          </a:p>
          <a:p>
            <a:r>
              <a:rPr lang="en-US"/>
              <a:t/>
            </a:r>
          </a:p>
          <a:p>
            <a:r>
              <a:rPr lang="en-US"/>
              <a:t>Activity Description: </a:t>
            </a:r>
          </a:p>
          <a:p>
            <a:r>
              <a:rPr lang="en-US"/>
              <a:t>Provide options and choices for students to exercise wisdom in their lives and relate it back to Lent.</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84.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Teacher Instruction:</a:t>
            </a:r>
          </a:p>
          <a:p>
            <a:r>
              <a:rPr lang="en-US"/>
              <a:t>1. This slide introduces a reflection of the last 6 weeks of doing Little Acts of Love for Lent. </a:t>
            </a:r>
          </a:p>
          <a:p>
            <a:r>
              <a:rPr lang="en-US"/>
              <a:t/>
            </a:r>
          </a:p>
          <a:p>
            <a:r>
              <a:rPr lang="en-US"/>
              <a:t>Total lesson time: approximately 50 minutes </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85.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Teacher Notes</a:t>
            </a:r>
          </a:p>
          <a:p>
            <a:r>
              <a:rPr lang="en-US"/>
              <a:t>1. Ask students to reflect on what they did during Lent. </a:t>
            </a:r>
          </a:p>
          <a:p>
            <a:r>
              <a:rPr lang="en-US"/>
              <a:t/>
            </a:r>
          </a:p>
          <a:p>
            <a:r>
              <a:rPr lang="en-US"/>
              <a:t>2. Invite students to share some of their reflections. </a:t>
            </a:r>
          </a:p>
          <a:p>
            <a:r>
              <a:rPr lang="en-US"/>
              <a:t/>
            </a:r>
          </a:p>
          <a:p>
            <a:r>
              <a:rPr lang="en-US"/>
              <a:t>Time: 5-10 minutes</a:t>
            </a:r>
          </a:p>
          <a:p>
            <a:r>
              <a:rPr lang="en-US"/>
              <a:t/>
            </a:r>
          </a:p>
          <a:p>
            <a:r>
              <a:rPr lang="en-US"/>
              <a:t>Photo courtesy of Mary’s Meals</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86.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Teacher Notes</a:t>
            </a:r>
          </a:p>
          <a:p>
            <a:r>
              <a:rPr lang="en-US"/>
              <a:t>1. Introduce the connection between virtues and the 3 pillars of Lent</a:t>
            </a:r>
          </a:p>
          <a:p>
            <a:r>
              <a:rPr lang="en-US"/>
              <a:t/>
            </a:r>
          </a:p>
          <a:p>
            <a:r>
              <a:rPr lang="en-US"/>
              <a:t>2. Emphasize that virtues are the foundation of our faith and actions.</a:t>
            </a:r>
          </a:p>
          <a:p>
            <a:r>
              <a:rPr lang="en-US"/>
              <a:t/>
            </a:r>
          </a:p>
          <a:p>
            <a:r>
              <a:rPr lang="en-US"/>
              <a:t>3. Help students understand that each virtue supports the pillars of prayer, fasting and almsgiving, making them more meaningful and effective.</a:t>
            </a:r>
          </a:p>
          <a:p>
            <a:r>
              <a:rPr lang="en-US"/>
              <a:t/>
            </a:r>
          </a:p>
          <a:p>
            <a:r>
              <a:rPr lang="en-US"/>
              <a:t>Teacher Narration</a:t>
            </a:r>
          </a:p>
          <a:p>
            <a:r>
              <a:rPr lang="en-US"/>
              <a:t>During Lent, we explored the virtues of Hope, Faith, Justice/Kindness, Love of Neighbor, Wisdom, and Charity.</a:t>
            </a:r>
          </a:p>
          <a:p>
            <a:r>
              <a:rPr lang="en-US"/>
              <a:t/>
            </a:r>
          </a:p>
          <a:p>
            <a:r>
              <a:rPr lang="en-US"/>
              <a:t>These virtues guide us to live as Jesus taught, helping us grow closer to God and serve others.</a:t>
            </a:r>
          </a:p>
          <a:p>
            <a:r>
              <a:rPr lang="en-US"/>
              <a:t/>
            </a:r>
          </a:p>
          <a:p>
            <a:r>
              <a:rPr lang="en-US"/>
              <a:t>Each virtue strengthens the three pillars of Lent:</a:t>
            </a:r>
          </a:p>
          <a:p>
            <a:r>
              <a:rPr lang="en-US"/>
              <a:t>Prayer: Builds our relationship with God.</a:t>
            </a:r>
          </a:p>
          <a:p>
            <a:r>
              <a:rPr lang="en-US"/>
              <a:t>Fasting: Helps us let go of distractions and grow spiritually.</a:t>
            </a:r>
          </a:p>
          <a:p>
            <a:r>
              <a:rPr lang="en-US"/>
              <a:t>Almsgiving: Encourages us to share our blessings with others.</a:t>
            </a:r>
          </a:p>
          <a:p>
            <a:r>
              <a:rPr lang="en-US"/>
              <a:t/>
            </a:r>
          </a:p>
          <a:p>
            <a:r>
              <a:rPr lang="en-US"/>
              <a:t>As you think over the last six weeks,</a:t>
            </a:r>
          </a:p>
          <a:p>
            <a:r>
              <a:rPr lang="en-US"/>
              <a:t>Which virtue has been the most meaningful to you during Lent? How has it brought you closer to God?</a:t>
            </a:r>
          </a:p>
          <a:p>
            <a:r>
              <a:rPr lang="en-US"/>
              <a:t>What sacrifices did you make that you will remember for a long time? </a:t>
            </a:r>
          </a:p>
          <a:p>
            <a:r>
              <a:rPr lang="en-US"/>
              <a:t>What sacrifice was the hardest for you? </a:t>
            </a:r>
          </a:p>
          <a:p>
            <a:r>
              <a:rPr lang="en-US"/>
              <a:t>What meant the most to you? </a:t>
            </a:r>
          </a:p>
          <a:p>
            <a:r>
              <a:rPr lang="en-US"/>
              <a:t>Why did you choose the sacrifices you chose? </a:t>
            </a:r>
          </a:p>
          <a:p>
            <a:r>
              <a:rPr lang="en-US"/>
              <a:t>Were there some that didn’t work well? Why?</a:t>
            </a:r>
          </a:p>
          <a:p>
            <a:r>
              <a:rPr lang="en-US"/>
              <a:t/>
            </a:r>
          </a:p>
          <a:p>
            <a:r>
              <a:rPr lang="en-US"/>
              <a:t>Attribution</a:t>
            </a:r>
          </a:p>
          <a:p>
            <a:r>
              <a:rPr lang="en-US"/>
              <a:t>Image of 3 pillars: Found on Canva, edited to add in “Strong Relationship with God” and “Virtues”</a:t>
            </a:r>
          </a:p>
          <a:p>
            <a:r>
              <a:rPr lang="en-US"/>
              <a:t/>
            </a:r>
          </a:p>
          <a:p>
            <a:r>
              <a:rPr lang="en-US"/>
              <a:t>Time: 10 minutes</a:t>
            </a:r>
          </a:p>
          <a:p>
            <a:r>
              <a:rPr lang="en-US"/>
              <a:t/>
            </a:r>
          </a:p>
          <a:p>
            <a:r>
              <a:rPr lang="en-US"/>
              <a:t>Activity Description: reflect on the virtues covered throughout the past 7 lessons.</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87.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Teacher Instruction:</a:t>
            </a:r>
          </a:p>
          <a:p>
            <a:r>
              <a:rPr lang="en-US"/>
              <a:t>- Give each student a new copy of the cross and encourage students to write down ideas of how they can continue to perform little acts of love even now that Lent is over. </a:t>
            </a:r>
          </a:p>
          <a:p>
            <a:r>
              <a:rPr lang="en-US"/>
              <a:t/>
            </a:r>
          </a:p>
          <a:p>
            <a:r>
              <a:rPr lang="en-US"/>
              <a:t>-  Show the video from Mary’s Meals. Discuss ways that students can participate in Little Acts of Love through Mary’s Meals organization in the future. </a:t>
            </a:r>
          </a:p>
          <a:p>
            <a:r>
              <a:rPr lang="en-US"/>
              <a:t/>
            </a:r>
          </a:p>
          <a:p>
            <a:r>
              <a:rPr lang="en-US"/>
              <a:t>- Teacher Narration</a:t>
            </a:r>
          </a:p>
          <a:p>
            <a:r>
              <a:rPr lang="en-US"/>
              <a:t>You have filled your crosses during Lent with little acts of love. Doing little acts of love doesn’t have to end at Easter. Write some ways that you can continue to show charity through little acts of love at home, in our school, at church, in our community, or in our world.</a:t>
            </a:r>
          </a:p>
          <a:p>
            <a:r>
              <a:rPr lang="en-US"/>
              <a:t/>
            </a:r>
          </a:p>
          <a:p>
            <a:r>
              <a:rPr lang="en-US"/>
              <a:t>Attribution</a:t>
            </a:r>
          </a:p>
          <a:p>
            <a:r>
              <a:rPr lang="en-US"/>
              <a:t>Video clip: Child 31 https://www.youtube.com/watch?v=aFU8cU-cICs&amp;t=802s</a:t>
            </a:r>
          </a:p>
          <a:p>
            <a:r>
              <a:rPr lang="en-US"/>
              <a:t>27:58-30:39</a:t>
            </a:r>
          </a:p>
          <a:p>
            <a:r>
              <a:rPr lang="en-US"/>
              <a:t/>
            </a:r>
          </a:p>
          <a:p>
            <a:r>
              <a:rPr lang="en-US"/>
              <a:t>Time: 5-10 minutes</a:t>
            </a:r>
          </a:p>
          <a:p>
            <a:r>
              <a:rPr lang="en-US"/>
              <a:t/>
            </a:r>
          </a:p>
          <a:p>
            <a:r>
              <a:rPr lang="en-US"/>
              <a:t>Activity Description: Allow students to reflect on how they continue to practice little acts of love within their lives moving forward.</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88.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Teachers Instruction: </a:t>
            </a:r>
          </a:p>
          <a:p>
            <a:r>
              <a:rPr lang="en-US"/>
              <a:t>This is the final slide closing the curriculum for Mary's Meals Little Acts of Love for Lent curriculum. </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9.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Teacher Instruction: </a:t>
            </a:r>
          </a:p>
          <a:p>
            <a:r>
              <a:rPr lang="en-US"/>
              <a:t>1. Introduce this week's virtue of faith.</a:t>
            </a:r>
          </a:p>
          <a:p>
            <a:r>
              <a:rPr lang="en-US"/>
              <a:t/>
            </a:r>
          </a:p>
          <a:p>
            <a:r>
              <a:rPr lang="en-US"/>
              <a:t>Time: 1 minute</a:t>
            </a:r>
          </a:p>
          <a:p>
            <a:r>
              <a:rPr lang="en-US"/>
              <a:t/>
            </a:r>
          </a:p>
          <a:p>
            <a:r>
              <a:rPr lang="en-US"/>
              <a:t>Activity Description: </a:t>
            </a:r>
          </a:p>
          <a:p>
            <a:r>
              <a:rPr lang="en-US"/>
              <a:t>1. Provide a definition of faith, this week's virtue.</a:t>
            </a:r>
          </a:p>
          <a:p>
            <a:r>
              <a:rPr lang="en-US"/>
              <a:t/>
            </a:r>
          </a:p>
          <a:p>
            <a:r>
              <a:rPr lang="en-US"/>
              <a:t>Image source: Canva Images</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slideLayouts/_rels/slideLayout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0.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2.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3.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4.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5.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6.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7.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8.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9.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8/1/2011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8/1/2011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8/1/2011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Relationships xmlns="http://schemas.openxmlformats.org/package/2006/relationships"><Relationship Id="rId1" Target="../slideLayouts/slideLayout1.xml" Type="http://schemas.openxmlformats.org/officeDocument/2006/relationships/slideLayout"/><Relationship Id="rId10" Target="../slideLayouts/slideLayout10.xml" Type="http://schemas.openxmlformats.org/officeDocument/2006/relationships/slideLayout"/><Relationship Id="rId11" Target="../slideLayouts/slideLayout11.xml" Type="http://schemas.openxmlformats.org/officeDocument/2006/relationships/slideLayout"/><Relationship Id="rId12" Target="../theme/theme1.xml" Type="http://schemas.openxmlformats.org/officeDocument/2006/relationships/theme"/><Relationship Id="rId2" Target="../slideLayouts/slideLayout2.xml" Type="http://schemas.openxmlformats.org/officeDocument/2006/relationships/slideLayout"/><Relationship Id="rId3" Target="../slideLayouts/slideLayout3.xml" Type="http://schemas.openxmlformats.org/officeDocument/2006/relationships/slideLayout"/><Relationship Id="rId4" Target="../slideLayouts/slideLayout4.xml" Type="http://schemas.openxmlformats.org/officeDocument/2006/relationships/slideLayout"/><Relationship Id="rId5" Target="../slideLayouts/slideLayout5.xml" Type="http://schemas.openxmlformats.org/officeDocument/2006/relationships/slideLayout"/><Relationship Id="rId6" Target="../slideLayouts/slideLayout6.xml" Type="http://schemas.openxmlformats.org/officeDocument/2006/relationships/slideLayout"/><Relationship Id="rId7" Target="../slideLayouts/slideLayout7.xml" Type="http://schemas.openxmlformats.org/officeDocument/2006/relationships/slideLayout"/><Relationship Id="rId8" Target="../slideLayouts/slideLayout8.xml" Type="http://schemas.openxmlformats.org/officeDocument/2006/relationships/slideLayout"/><Relationship Id="rId9" Target="../slideLayouts/slideLayout9.xml" Type="http://schemas.openxmlformats.org/officeDocument/2006/relationships/slideLayout"/></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8/1/2011</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1.xml" Type="http://schemas.openxmlformats.org/officeDocument/2006/relationships/notesSlide"/></Relationships>
</file>

<file path=ppt/slides/_rels/slide10.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10.xml" Type="http://schemas.openxmlformats.org/officeDocument/2006/relationships/notesSlide"/><Relationship Id="rId3" Target="../media/image8.jpeg" Type="http://schemas.openxmlformats.org/officeDocument/2006/relationships/image"/></Relationships>
</file>

<file path=ppt/slides/_rels/slide11.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11.xml" Type="http://schemas.openxmlformats.org/officeDocument/2006/relationships/notesSlide"/><Relationship Id="rId3" Target="../media/image9.jpeg" Type="http://schemas.openxmlformats.org/officeDocument/2006/relationships/image"/></Relationships>
</file>

<file path=ppt/slides/_rels/slide12.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12.xml" Type="http://schemas.openxmlformats.org/officeDocument/2006/relationships/notesSlide"/><Relationship Id="rId3" Target="../media/image10.jpeg" Type="http://schemas.openxmlformats.org/officeDocument/2006/relationships/image"/></Relationships>
</file>

<file path=ppt/slides/_rels/slide13.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13.xml" Type="http://schemas.openxmlformats.org/officeDocument/2006/relationships/notesSlide"/><Relationship Id="rId3" Target="../media/image11.jpeg" Type="http://schemas.openxmlformats.org/officeDocument/2006/relationships/image"/></Relationships>
</file>

<file path=ppt/slides/_rels/slide14.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14.xml" Type="http://schemas.openxmlformats.org/officeDocument/2006/relationships/notesSlide"/><Relationship Id="rId3" Target="../media/image12.jpeg" Type="http://schemas.openxmlformats.org/officeDocument/2006/relationships/image"/></Relationships>
</file>

<file path=ppt/slides/_rels/slide15.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15.xml" Type="http://schemas.openxmlformats.org/officeDocument/2006/relationships/notesSlide"/><Relationship Id="rId3" Target="../media/image13.jpeg" Type="http://schemas.openxmlformats.org/officeDocument/2006/relationships/image"/></Relationships>
</file>

<file path=ppt/slides/_rels/slide16.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16.xml" Type="http://schemas.openxmlformats.org/officeDocument/2006/relationships/notesSlide"/><Relationship Id="rId3" Target="../media/image14.jpeg" Type="http://schemas.openxmlformats.org/officeDocument/2006/relationships/image"/></Relationships>
</file>

<file path=ppt/slides/_rels/slide17.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17.xml" Type="http://schemas.openxmlformats.org/officeDocument/2006/relationships/notesSlide"/><Relationship Id="rId3" Target="https://drive.google.com/file/d/1fel03f_WVBTun8mvUAuCD0ucCJmT0CAi/view?usp=sharing" TargetMode="External" Type="http://schemas.openxmlformats.org/officeDocument/2006/relationships/hyperlink"/></Relationships>
</file>

<file path=ppt/slides/_rels/slide18.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18.xml" Type="http://schemas.openxmlformats.org/officeDocument/2006/relationships/notesSlide"/><Relationship Id="rId3" Target="../media/image15.jpeg" Type="http://schemas.openxmlformats.org/officeDocument/2006/relationships/image"/></Relationships>
</file>

<file path=ppt/slides/_rels/slide19.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19.xml" Type="http://schemas.openxmlformats.org/officeDocument/2006/relationships/notesSlide"/><Relationship Id="rId3" Target="../media/image16.jpeg" Type="http://schemas.openxmlformats.org/officeDocument/2006/relationships/image"/></Relationships>
</file>

<file path=ppt/slides/_rels/slide2.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2.xml" Type="http://schemas.openxmlformats.org/officeDocument/2006/relationships/notesSlide"/><Relationship Id="rId3" Target="../media/image1.png" Type="http://schemas.openxmlformats.org/officeDocument/2006/relationships/image"/></Relationships>
</file>

<file path=ppt/slides/_rels/slide20.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20.xml" Type="http://schemas.openxmlformats.org/officeDocument/2006/relationships/notesSlide"/><Relationship Id="rId3" Target="../media/image17.jpeg" Type="http://schemas.openxmlformats.org/officeDocument/2006/relationships/image"/></Relationships>
</file>

<file path=ppt/slides/_rels/slide21.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21.xml" Type="http://schemas.openxmlformats.org/officeDocument/2006/relationships/notesSlide"/></Relationships>
</file>

<file path=ppt/slides/_rels/slide22.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22.xml" Type="http://schemas.openxmlformats.org/officeDocument/2006/relationships/notesSlide"/><Relationship Id="rId3" Target="../media/image1.png" Type="http://schemas.openxmlformats.org/officeDocument/2006/relationships/image"/></Relationships>
</file>

<file path=ppt/slides/_rels/slide23.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23.xml" Type="http://schemas.openxmlformats.org/officeDocument/2006/relationships/notesSlide"/><Relationship Id="rId3" Target="../media/image7.jpeg" Type="http://schemas.openxmlformats.org/officeDocument/2006/relationships/image"/><Relationship Id="rId4" Target="../media/image3.png" Type="http://schemas.openxmlformats.org/officeDocument/2006/relationships/image"/><Relationship Id="rId5" Target="../media/image4.svg" Type="http://schemas.openxmlformats.org/officeDocument/2006/relationships/image"/></Relationships>
</file>

<file path=ppt/slides/_rels/slide24.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24.xml" Type="http://schemas.openxmlformats.org/officeDocument/2006/relationships/notesSlide"/><Relationship Id="rId3" Target="../media/image18.jpeg" Type="http://schemas.openxmlformats.org/officeDocument/2006/relationships/image"/></Relationships>
</file>

<file path=ppt/slides/_rels/slide25.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25.xml" Type="http://schemas.openxmlformats.org/officeDocument/2006/relationships/notesSlide"/><Relationship Id="rId3" Target="../media/image19.jpeg" Type="http://schemas.openxmlformats.org/officeDocument/2006/relationships/image"/></Relationships>
</file>

<file path=ppt/slides/_rels/slide26.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26.xml" Type="http://schemas.openxmlformats.org/officeDocument/2006/relationships/notesSlide"/><Relationship Id="rId3" Target="../media/image20.jpeg" Type="http://schemas.openxmlformats.org/officeDocument/2006/relationships/image"/></Relationships>
</file>

<file path=ppt/slides/_rels/slide27.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27.xml" Type="http://schemas.openxmlformats.org/officeDocument/2006/relationships/notesSlide"/><Relationship Id="rId3" Target="../media/image21.png" Type="http://schemas.openxmlformats.org/officeDocument/2006/relationships/image"/><Relationship Id="rId4" Target="https://www.ers.usda.gov/topics/food-nutrition-assistance/food-security-in-the-u-s/" TargetMode="External" Type="http://schemas.openxmlformats.org/officeDocument/2006/relationships/hyperlink"/></Relationships>
</file>

<file path=ppt/slides/_rels/slide28.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28.xml" Type="http://schemas.openxmlformats.org/officeDocument/2006/relationships/notesSlide"/><Relationship Id="rId3" Target="../media/image22.jpeg" Type="http://schemas.openxmlformats.org/officeDocument/2006/relationships/image"/></Relationships>
</file>

<file path=ppt/slides/_rels/slide29.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29.xml" Type="http://schemas.openxmlformats.org/officeDocument/2006/relationships/notesSlide"/><Relationship Id="rId3" Target="https://drive.google.com/file/d/1dv5wdVCIF8o4hHUf2FZT909tJBnJguJU/view?usp=sharing" TargetMode="External" Type="http://schemas.openxmlformats.org/officeDocument/2006/relationships/hyperlink"/></Relationships>
</file>

<file path=ppt/slides/_rels/slide3.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3.xml" Type="http://schemas.openxmlformats.org/officeDocument/2006/relationships/notesSlide"/><Relationship Id="rId3" Target="../media/image2.jpeg" Type="http://schemas.openxmlformats.org/officeDocument/2006/relationships/image"/><Relationship Id="rId4" Target="../media/image3.png" Type="http://schemas.openxmlformats.org/officeDocument/2006/relationships/image"/><Relationship Id="rId5" Target="../media/image4.svg" Type="http://schemas.openxmlformats.org/officeDocument/2006/relationships/image"/></Relationships>
</file>

<file path=ppt/slides/_rels/slide30.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30.xml" Type="http://schemas.openxmlformats.org/officeDocument/2006/relationships/notesSlide"/><Relationship Id="rId3" Target="../media/image23.jpeg" Type="http://schemas.openxmlformats.org/officeDocument/2006/relationships/image"/></Relationships>
</file>

<file path=ppt/slides/_rels/slide31.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31.xml" Type="http://schemas.openxmlformats.org/officeDocument/2006/relationships/notesSlide"/><Relationship Id="rId3" Target="../media/image24.jpeg" Type="http://schemas.openxmlformats.org/officeDocument/2006/relationships/image"/></Relationships>
</file>

<file path=ppt/slides/_rels/slide32.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32.xml" Type="http://schemas.openxmlformats.org/officeDocument/2006/relationships/notesSlide"/><Relationship Id="rId3" Target="../media/image25.jpeg" Type="http://schemas.openxmlformats.org/officeDocument/2006/relationships/image"/></Relationships>
</file>

<file path=ppt/slides/_rels/slide33.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33.xml" Type="http://schemas.openxmlformats.org/officeDocument/2006/relationships/notesSlide"/></Relationships>
</file>

<file path=ppt/slides/_rels/slide34.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34.xml" Type="http://schemas.openxmlformats.org/officeDocument/2006/relationships/notesSlide"/><Relationship Id="rId3" Target="../media/image1.png" Type="http://schemas.openxmlformats.org/officeDocument/2006/relationships/image"/></Relationships>
</file>

<file path=ppt/slides/_rels/slide35.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35.xml" Type="http://schemas.openxmlformats.org/officeDocument/2006/relationships/notesSlide"/><Relationship Id="rId3" Target="../media/image26.jpeg" Type="http://schemas.openxmlformats.org/officeDocument/2006/relationships/image"/><Relationship Id="rId4" Target="../media/image3.png" Type="http://schemas.openxmlformats.org/officeDocument/2006/relationships/image"/><Relationship Id="rId5" Target="../media/image4.svg" Type="http://schemas.openxmlformats.org/officeDocument/2006/relationships/image"/><Relationship Id="rId6" Target="../media/image18.jpeg" Type="http://schemas.openxmlformats.org/officeDocument/2006/relationships/image"/></Relationships>
</file>

<file path=ppt/slides/_rels/slide36.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36.xml" Type="http://schemas.openxmlformats.org/officeDocument/2006/relationships/notesSlide"/><Relationship Id="rId3" Target="../media/image27.jpeg" Type="http://schemas.openxmlformats.org/officeDocument/2006/relationships/image"/></Relationships>
</file>

<file path=ppt/slides/_rels/slide37.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37.xml" Type="http://schemas.openxmlformats.org/officeDocument/2006/relationships/notesSlide"/><Relationship Id="rId3" Target="../media/image28.jpeg" Type="http://schemas.openxmlformats.org/officeDocument/2006/relationships/image"/></Relationships>
</file>

<file path=ppt/slides/_rels/slide38.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38.xml" Type="http://schemas.openxmlformats.org/officeDocument/2006/relationships/notesSlide"/><Relationship Id="rId3" Target="../media/image29.jpeg" Type="http://schemas.openxmlformats.org/officeDocument/2006/relationships/image"/></Relationships>
</file>

<file path=ppt/slides/_rels/slide39.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39.xml" Type="http://schemas.openxmlformats.org/officeDocument/2006/relationships/notesSlide"/><Relationship Id="rId3" Target="../media/image15.jpeg" Type="http://schemas.openxmlformats.org/officeDocument/2006/relationships/image"/></Relationships>
</file>

<file path=ppt/slides/_rels/slide4.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4.xml" Type="http://schemas.openxmlformats.org/officeDocument/2006/relationships/notesSlide"/><Relationship Id="rId3" Target="../media/image5.png" Type="http://schemas.openxmlformats.org/officeDocument/2006/relationships/image"/></Relationships>
</file>

<file path=ppt/slides/_rels/slide40.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40.xml" Type="http://schemas.openxmlformats.org/officeDocument/2006/relationships/notesSlide"/><Relationship Id="rId3" Target="../media/image30.jpeg" Type="http://schemas.openxmlformats.org/officeDocument/2006/relationships/image"/></Relationships>
</file>

<file path=ppt/slides/_rels/slide41.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41.xml" Type="http://schemas.openxmlformats.org/officeDocument/2006/relationships/notesSlide"/><Relationship Id="rId3" Target="https://drive.google.com/file/d/1sOwZlEdrm2a5tPr9Uw5yBmNZq19_wjsw/view?usp=sharing" TargetMode="External" Type="http://schemas.openxmlformats.org/officeDocument/2006/relationships/hyperlink"/></Relationships>
</file>

<file path=ppt/slides/_rels/slide42.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42.xml" Type="http://schemas.openxmlformats.org/officeDocument/2006/relationships/notesSlide"/><Relationship Id="rId3" Target="../media/image31.jpeg" Type="http://schemas.openxmlformats.org/officeDocument/2006/relationships/image"/></Relationships>
</file>

<file path=ppt/slides/_rels/slide43.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43.xml" Type="http://schemas.openxmlformats.org/officeDocument/2006/relationships/notesSlide"/></Relationships>
</file>

<file path=ppt/slides/_rels/slide44.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44.xml" Type="http://schemas.openxmlformats.org/officeDocument/2006/relationships/notesSlide"/></Relationships>
</file>

<file path=ppt/slides/_rels/slide45.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45.xml" Type="http://schemas.openxmlformats.org/officeDocument/2006/relationships/notesSlide"/></Relationships>
</file>

<file path=ppt/slides/_rels/slide46.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46.xml" Type="http://schemas.openxmlformats.org/officeDocument/2006/relationships/notesSlide"/><Relationship Id="rId3" Target="../media/image1.png" Type="http://schemas.openxmlformats.org/officeDocument/2006/relationships/image"/></Relationships>
</file>

<file path=ppt/slides/_rels/slide47.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47.xml" Type="http://schemas.openxmlformats.org/officeDocument/2006/relationships/notesSlide"/><Relationship Id="rId3" Target="../media/image27.jpeg" Type="http://schemas.openxmlformats.org/officeDocument/2006/relationships/image"/><Relationship Id="rId4" Target="../media/image3.png" Type="http://schemas.openxmlformats.org/officeDocument/2006/relationships/image"/><Relationship Id="rId5" Target="../media/image4.svg" Type="http://schemas.openxmlformats.org/officeDocument/2006/relationships/image"/></Relationships>
</file>

<file path=ppt/slides/_rels/slide48.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48.xml" Type="http://schemas.openxmlformats.org/officeDocument/2006/relationships/notesSlide"/><Relationship Id="rId3" Target="../media/image32.jpeg" Type="http://schemas.openxmlformats.org/officeDocument/2006/relationships/image"/></Relationships>
</file>

<file path=ppt/slides/_rels/slide49.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49.xml" Type="http://schemas.openxmlformats.org/officeDocument/2006/relationships/notesSlide"/><Relationship Id="rId3" Target="../media/image33.jpeg" Type="http://schemas.openxmlformats.org/officeDocument/2006/relationships/image"/></Relationships>
</file>

<file path=ppt/slides/_rels/slide5.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5.xml" Type="http://schemas.openxmlformats.org/officeDocument/2006/relationships/notesSlide"/><Relationship Id="rId3" Target="../media/image6.jpeg" Type="http://schemas.openxmlformats.org/officeDocument/2006/relationships/image"/></Relationships>
</file>

<file path=ppt/slides/_rels/slide50.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50.xml" Type="http://schemas.openxmlformats.org/officeDocument/2006/relationships/notesSlide"/><Relationship Id="rId3" Target="../media/image34.jpeg" Type="http://schemas.openxmlformats.org/officeDocument/2006/relationships/image"/></Relationships>
</file>

<file path=ppt/slides/_rels/slide51.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51.xml" Type="http://schemas.openxmlformats.org/officeDocument/2006/relationships/notesSlide"/><Relationship Id="rId3" Target="../media/image35.jpeg" Type="http://schemas.openxmlformats.org/officeDocument/2006/relationships/image"/></Relationships>
</file>

<file path=ppt/slides/_rels/slide52.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52.xml" Type="http://schemas.openxmlformats.org/officeDocument/2006/relationships/notesSlide"/><Relationship Id="rId3" Target="../media/image36.jpeg" Type="http://schemas.openxmlformats.org/officeDocument/2006/relationships/image"/></Relationships>
</file>

<file path=ppt/slides/_rels/slide53.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53.xml" Type="http://schemas.openxmlformats.org/officeDocument/2006/relationships/notesSlide"/><Relationship Id="rId3" Target="../media/image36.jpeg" Type="http://schemas.openxmlformats.org/officeDocument/2006/relationships/image"/></Relationships>
</file>

<file path=ppt/slides/_rels/slide54.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54.xml" Type="http://schemas.openxmlformats.org/officeDocument/2006/relationships/notesSlide"/><Relationship Id="rId3" Target="../media/image37.png" Type="http://schemas.openxmlformats.org/officeDocument/2006/relationships/image"/></Relationships>
</file>

<file path=ppt/slides/_rels/slide55.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55.xml" Type="http://schemas.openxmlformats.org/officeDocument/2006/relationships/notesSlide"/><Relationship Id="rId3" Target="../media/image38.jpeg" Type="http://schemas.openxmlformats.org/officeDocument/2006/relationships/image"/></Relationships>
</file>

<file path=ppt/slides/_rels/slide56.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56.xml" Type="http://schemas.openxmlformats.org/officeDocument/2006/relationships/notesSlide"/><Relationship Id="rId3" Target="https://drive.google.com/file/d/1kFoZBy7l2KXgCvy7a_Z0srmm1-2VBqLU/view?usp=sharing" TargetMode="External" Type="http://schemas.openxmlformats.org/officeDocument/2006/relationships/hyperlink"/></Relationships>
</file>

<file path=ppt/slides/_rels/slide57.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57.xml" Type="http://schemas.openxmlformats.org/officeDocument/2006/relationships/notesSlide"/><Relationship Id="rId3" Target="../media/image39.jpeg" Type="http://schemas.openxmlformats.org/officeDocument/2006/relationships/image"/></Relationships>
</file>

<file path=ppt/slides/_rels/slide58.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58.xml" Type="http://schemas.openxmlformats.org/officeDocument/2006/relationships/notesSlide"/><Relationship Id="rId3" Target="../media/image40.jpeg" Type="http://schemas.openxmlformats.org/officeDocument/2006/relationships/image"/></Relationships>
</file>

<file path=ppt/slides/_rels/slide59.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59.xml" Type="http://schemas.openxmlformats.org/officeDocument/2006/relationships/notesSlide"/></Relationships>
</file>

<file path=ppt/slides/_rels/slide6.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6.xml" Type="http://schemas.openxmlformats.org/officeDocument/2006/relationships/notesSlide"/><Relationship Id="rId3" Target="https://www.youtube.com/watch?v=24C8-tivXAA" TargetMode="External" Type="http://schemas.openxmlformats.org/officeDocument/2006/relationships/hyperlink"/></Relationships>
</file>

<file path=ppt/slides/_rels/slide60.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60.xml" Type="http://schemas.openxmlformats.org/officeDocument/2006/relationships/notesSlide"/><Relationship Id="rId3" Target="../media/image1.png" Type="http://schemas.openxmlformats.org/officeDocument/2006/relationships/image"/></Relationships>
</file>

<file path=ppt/slides/_rels/slide61.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61.xml" Type="http://schemas.openxmlformats.org/officeDocument/2006/relationships/notesSlide"/><Relationship Id="rId3" Target="../media/image41.jpeg" Type="http://schemas.openxmlformats.org/officeDocument/2006/relationships/image"/><Relationship Id="rId4" Target="../media/image3.png" Type="http://schemas.openxmlformats.org/officeDocument/2006/relationships/image"/><Relationship Id="rId5" Target="../media/image4.svg" Type="http://schemas.openxmlformats.org/officeDocument/2006/relationships/image"/></Relationships>
</file>

<file path=ppt/slides/_rels/slide62.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62.xml" Type="http://schemas.openxmlformats.org/officeDocument/2006/relationships/notesSlide"/><Relationship Id="rId3" Target="../media/image42.jpeg" Type="http://schemas.openxmlformats.org/officeDocument/2006/relationships/image"/><Relationship Id="rId4" Target="../media/image43.png" Type="http://schemas.openxmlformats.org/officeDocument/2006/relationships/image"/></Relationships>
</file>

<file path=ppt/slides/_rels/slide63.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63.xml" Type="http://schemas.openxmlformats.org/officeDocument/2006/relationships/notesSlide"/><Relationship Id="rId3" Target="../media/image44.jpeg" Type="http://schemas.openxmlformats.org/officeDocument/2006/relationships/image"/></Relationships>
</file>

<file path=ppt/slides/_rels/slide64.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64.xml" Type="http://schemas.openxmlformats.org/officeDocument/2006/relationships/notesSlide"/><Relationship Id="rId3" Target="../media/image45.jpeg" Type="http://schemas.openxmlformats.org/officeDocument/2006/relationships/image"/></Relationships>
</file>

<file path=ppt/slides/_rels/slide65.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65.xml" Type="http://schemas.openxmlformats.org/officeDocument/2006/relationships/notesSlide"/><Relationship Id="rId3" Target="../media/image46.jpeg" Type="http://schemas.openxmlformats.org/officeDocument/2006/relationships/image"/></Relationships>
</file>

<file path=ppt/slides/_rels/slide66.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66.xml" Type="http://schemas.openxmlformats.org/officeDocument/2006/relationships/notesSlide"/><Relationship Id="rId3" Target="../media/image47.jpeg" Type="http://schemas.openxmlformats.org/officeDocument/2006/relationships/image"/></Relationships>
</file>

<file path=ppt/slides/_rels/slide67.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67.xml" Type="http://schemas.openxmlformats.org/officeDocument/2006/relationships/notesSlide"/><Relationship Id="rId3" Target="https://drive.google.com/file/d/1Vrp1ECOWntsE3so3JPbFM5HBPaX0zARI/view?usp=sharing" TargetMode="External" Type="http://schemas.openxmlformats.org/officeDocument/2006/relationships/hyperlink"/></Relationships>
</file>

<file path=ppt/slides/_rels/slide68.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68.xml" Type="http://schemas.openxmlformats.org/officeDocument/2006/relationships/notesSlide"/><Relationship Id="rId3" Target="../media/image41.jpeg" Type="http://schemas.openxmlformats.org/officeDocument/2006/relationships/image"/></Relationships>
</file>

<file path=ppt/slides/_rels/slide69.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69.xml" Type="http://schemas.openxmlformats.org/officeDocument/2006/relationships/notesSlide"/><Relationship Id="rId3" Target="../media/image48.jpeg" Type="http://schemas.openxmlformats.org/officeDocument/2006/relationships/image"/></Relationships>
</file>

<file path=ppt/slides/_rels/slide7.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7.xml" Type="http://schemas.openxmlformats.org/officeDocument/2006/relationships/notesSlide"/></Relationships>
</file>

<file path=ppt/slides/_rels/slide70.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70.xml" Type="http://schemas.openxmlformats.org/officeDocument/2006/relationships/notesSlide"/></Relationships>
</file>

<file path=ppt/slides/_rels/slide71.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71.xml" Type="http://schemas.openxmlformats.org/officeDocument/2006/relationships/notesSlide"/><Relationship Id="rId3" Target="../media/image1.png" Type="http://schemas.openxmlformats.org/officeDocument/2006/relationships/image"/></Relationships>
</file>

<file path=ppt/slides/_rels/slide72.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72.xml" Type="http://schemas.openxmlformats.org/officeDocument/2006/relationships/notesSlide"/><Relationship Id="rId3" Target="../media/image3.png" Type="http://schemas.openxmlformats.org/officeDocument/2006/relationships/image"/><Relationship Id="rId4" Target="../media/image4.svg" Type="http://schemas.openxmlformats.org/officeDocument/2006/relationships/image"/><Relationship Id="rId5" Target="../media/image42.jpeg" Type="http://schemas.openxmlformats.org/officeDocument/2006/relationships/image"/><Relationship Id="rId6" Target="../media/image43.png" Type="http://schemas.openxmlformats.org/officeDocument/2006/relationships/image"/></Relationships>
</file>

<file path=ppt/slides/_rels/slide73.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73.xml" Type="http://schemas.openxmlformats.org/officeDocument/2006/relationships/notesSlide"/><Relationship Id="rId3" Target="../media/image49.jpeg" Type="http://schemas.openxmlformats.org/officeDocument/2006/relationships/image"/></Relationships>
</file>

<file path=ppt/slides/_rels/slide74.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74.xml" Type="http://schemas.openxmlformats.org/officeDocument/2006/relationships/notesSlide"/><Relationship Id="rId3" Target="../media/image50.jpeg" Type="http://schemas.openxmlformats.org/officeDocument/2006/relationships/image"/></Relationships>
</file>

<file path=ppt/slides/_rels/slide75.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75.xml" Type="http://schemas.openxmlformats.org/officeDocument/2006/relationships/notesSlide"/><Relationship Id="rId3" Target="../media/image51.jpeg" Type="http://schemas.openxmlformats.org/officeDocument/2006/relationships/image"/></Relationships>
</file>

<file path=ppt/slides/_rels/slide76.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76.xml" Type="http://schemas.openxmlformats.org/officeDocument/2006/relationships/notesSlide"/><Relationship Id="rId3" Target="../media/image52.jpeg" Type="http://schemas.openxmlformats.org/officeDocument/2006/relationships/image"/></Relationships>
</file>

<file path=ppt/slides/_rels/slide77.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77.xml" Type="http://schemas.openxmlformats.org/officeDocument/2006/relationships/notesSlide"/><Relationship Id="rId3" Target="../media/image53.jpeg" Type="http://schemas.openxmlformats.org/officeDocument/2006/relationships/image"/></Relationships>
</file>

<file path=ppt/slides/_rels/slide78.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78.xml" Type="http://schemas.openxmlformats.org/officeDocument/2006/relationships/notesSlide"/><Relationship Id="rId3" Target="../media/image54.jpeg" Type="http://schemas.openxmlformats.org/officeDocument/2006/relationships/image"/></Relationships>
</file>

<file path=ppt/slides/_rels/slide79.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79.xml" Type="http://schemas.openxmlformats.org/officeDocument/2006/relationships/notesSlide"/><Relationship Id="rId3" Target="https://drive.google.com/file/d/16jwdLG6QGNSB6HbX81JpuoRQOSG464cA/view?usp=sharing" TargetMode="External" Type="http://schemas.openxmlformats.org/officeDocument/2006/relationships/hyperlink"/></Relationships>
</file>

<file path=ppt/slides/_rels/slide8.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8.xml" Type="http://schemas.openxmlformats.org/officeDocument/2006/relationships/notesSlide"/><Relationship Id="rId3" Target="../media/image1.png" Type="http://schemas.openxmlformats.org/officeDocument/2006/relationships/image"/></Relationships>
</file>

<file path=ppt/slides/_rels/slide80.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80.xml" Type="http://schemas.openxmlformats.org/officeDocument/2006/relationships/notesSlide"/><Relationship Id="rId3" Target="../media/image55.jpeg" Type="http://schemas.openxmlformats.org/officeDocument/2006/relationships/image"/></Relationships>
</file>

<file path=ppt/slides/_rels/slide81.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81.xml" Type="http://schemas.openxmlformats.org/officeDocument/2006/relationships/notesSlide"/><Relationship Id="rId3" Target="../media/image56.jpeg" Type="http://schemas.openxmlformats.org/officeDocument/2006/relationships/image"/></Relationships>
</file>

<file path=ppt/slides/_rels/slide82.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82.xml" Type="http://schemas.openxmlformats.org/officeDocument/2006/relationships/notesSlide"/><Relationship Id="rId3" Target="../media/image57.jpeg" Type="http://schemas.openxmlformats.org/officeDocument/2006/relationships/image"/></Relationships>
</file>

<file path=ppt/slides/_rels/slide83.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83.xml" Type="http://schemas.openxmlformats.org/officeDocument/2006/relationships/notesSlide"/></Relationships>
</file>

<file path=ppt/slides/_rels/slide84.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84.xml" Type="http://schemas.openxmlformats.org/officeDocument/2006/relationships/notesSlide"/><Relationship Id="rId3" Target="../media/image1.png" Type="http://schemas.openxmlformats.org/officeDocument/2006/relationships/image"/></Relationships>
</file>

<file path=ppt/slides/_rels/slide85.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85.xml" Type="http://schemas.openxmlformats.org/officeDocument/2006/relationships/notesSlide"/><Relationship Id="rId3" Target="../media/image58.png" Type="http://schemas.openxmlformats.org/officeDocument/2006/relationships/image"/><Relationship Id="rId4" Target="../media/image3.png" Type="http://schemas.openxmlformats.org/officeDocument/2006/relationships/image"/><Relationship Id="rId5" Target="../media/image4.svg" Type="http://schemas.openxmlformats.org/officeDocument/2006/relationships/image"/><Relationship Id="rId6" Target="../media/image6.jpeg" Type="http://schemas.openxmlformats.org/officeDocument/2006/relationships/image"/></Relationships>
</file>

<file path=ppt/slides/_rels/slide86.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86.xml" Type="http://schemas.openxmlformats.org/officeDocument/2006/relationships/notesSlide"/><Relationship Id="rId3" Target="../media/image5.png" Type="http://schemas.openxmlformats.org/officeDocument/2006/relationships/image"/><Relationship Id="rId4" Target="../media/image59.png" Type="http://schemas.openxmlformats.org/officeDocument/2006/relationships/image"/><Relationship Id="rId5" Target="../media/image60.png" Type="http://schemas.openxmlformats.org/officeDocument/2006/relationships/image"/><Relationship Id="rId6" Target="../media/image3.png" Type="http://schemas.openxmlformats.org/officeDocument/2006/relationships/image"/><Relationship Id="rId7" Target="../media/image4.svg" Type="http://schemas.openxmlformats.org/officeDocument/2006/relationships/image"/></Relationships>
</file>

<file path=ppt/slides/_rels/slide87.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87.xml" Type="http://schemas.openxmlformats.org/officeDocument/2006/relationships/notesSlide"/><Relationship Id="rId3" Target="../media/image3.png" Type="http://schemas.openxmlformats.org/officeDocument/2006/relationships/image"/><Relationship Id="rId4" Target="../media/image4.svg" Type="http://schemas.openxmlformats.org/officeDocument/2006/relationships/image"/><Relationship Id="rId5" Target="http://drive.google.com/file/d/1rzent2H5kY-qjxUn_fNYQ1hsr4tm8A2M/view" TargetMode="External" Type="http://schemas.openxmlformats.org/officeDocument/2006/relationships/hyperlink"/></Relationships>
</file>

<file path=ppt/slides/_rels/slide88.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88.xml" Type="http://schemas.openxmlformats.org/officeDocument/2006/relationships/notesSlide"/><Relationship Id="rId3" Target="../media/image61.png" Type="http://schemas.openxmlformats.org/officeDocument/2006/relationships/image"/></Relationships>
</file>

<file path=ppt/slides/_rels/slide9.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9.xml" Type="http://schemas.openxmlformats.org/officeDocument/2006/relationships/notesSlide"/><Relationship Id="rId3" Target="../media/image7.jpeg" Type="http://schemas.openxmlformats.org/officeDocument/2006/relationships/image"/></Relationships>
</file>

<file path=ppt/slides/slide1.xml><?xml version="1.0" encoding="utf-8"?>
<p:sld xmlns:p="http://schemas.openxmlformats.org/presentationml/2006/main" xmlns:a="http://schemas.openxmlformats.org/drawingml/2006/main">
  <p:cSld>
    <p:spTree>
      <p:nvGrpSpPr>
        <p:cNvPr id="1" name=""/>
        <p:cNvGrpSpPr/>
        <p:nvPr/>
      </p:nvGrpSpPr>
      <p:grpSpPr>
        <a:xfrm>
          <a:off x="0" y="0"/>
          <a:ext cx="0" cy="0"/>
          <a:chOff x="0" y="0"/>
          <a:chExt cx="0" cy="0"/>
        </a:xfrm>
      </p:grpSpPr>
      <p:sp>
        <p:nvSpPr>
          <p:cNvPr name="TextBox 2" id="2"/>
          <p:cNvSpPr txBox="true"/>
          <p:nvPr/>
        </p:nvSpPr>
        <p:spPr>
          <a:xfrm rot="0">
            <a:off x="495067" y="216472"/>
            <a:ext cx="17297866" cy="9396730"/>
          </a:xfrm>
          <a:prstGeom prst="rect">
            <a:avLst/>
          </a:prstGeom>
        </p:spPr>
        <p:txBody>
          <a:bodyPr anchor="t" rtlCol="false" tIns="0" lIns="0" bIns="0" rIns="0">
            <a:spAutoFit/>
          </a:bodyPr>
          <a:lstStyle/>
          <a:p>
            <a:pPr algn="ctr">
              <a:lnSpc>
                <a:spcPts val="3919"/>
              </a:lnSpc>
            </a:pPr>
            <a:r>
              <a:rPr lang="en-US" sz="2799" b="true">
                <a:solidFill>
                  <a:srgbClr val="000000"/>
                </a:solidFill>
                <a:latin typeface="Proxima Nova Bold"/>
                <a:ea typeface="Proxima Nova Bold"/>
                <a:cs typeface="Proxima Nova Bold"/>
                <a:sym typeface="Proxima Nova Bold"/>
              </a:rPr>
              <a:t>Overview for Teachers</a:t>
            </a:r>
          </a:p>
          <a:p>
            <a:pPr algn="l">
              <a:lnSpc>
                <a:spcPts val="3919"/>
              </a:lnSpc>
            </a:pPr>
          </a:p>
          <a:p>
            <a:pPr algn="l">
              <a:lnSpc>
                <a:spcPts val="3919"/>
              </a:lnSpc>
            </a:pPr>
            <a:r>
              <a:rPr lang="en-US" sz="2799">
                <a:solidFill>
                  <a:srgbClr val="000000"/>
                </a:solidFill>
                <a:latin typeface="Proxima Nova"/>
                <a:ea typeface="Proxima Nova"/>
                <a:cs typeface="Proxima Nova"/>
                <a:sym typeface="Proxima Nova"/>
              </a:rPr>
              <a:t>The Little Acts of Love for Lent curriculum was made to help students strengthen their faith and develop a greater understanding of what Lent is and what it means to them individually. It is an eight-week curriculum with an introductory lesson, weekly lessons for the six weeks of Lent, and a follow-up reflection lesson. The weekly lessons can be completed in a single 45-min lesson or spread over a week in 5-15-minute segments. Please use the lessons in a way that works for you. </a:t>
            </a:r>
          </a:p>
          <a:p>
            <a:pPr algn="l">
              <a:lnSpc>
                <a:spcPts val="3919"/>
              </a:lnSpc>
            </a:pPr>
          </a:p>
          <a:p>
            <a:pPr algn="l">
              <a:lnSpc>
                <a:spcPts val="3919"/>
              </a:lnSpc>
            </a:pPr>
            <a:r>
              <a:rPr lang="en-US" sz="2799">
                <a:solidFill>
                  <a:srgbClr val="000000"/>
                </a:solidFill>
                <a:latin typeface="Proxima Nova"/>
                <a:ea typeface="Proxima Nova"/>
                <a:cs typeface="Proxima Nova"/>
                <a:sym typeface="Proxima Nova"/>
              </a:rPr>
              <a:t>Each weekly lesson includes the following:</a:t>
            </a:r>
          </a:p>
          <a:p>
            <a:pPr algn="l" marL="604519" indent="-302260" lvl="1">
              <a:lnSpc>
                <a:spcPts val="3919"/>
              </a:lnSpc>
              <a:buFont typeface="Arial"/>
              <a:buChar char="•"/>
            </a:pPr>
            <a:r>
              <a:rPr lang="en-US" sz="2799">
                <a:solidFill>
                  <a:srgbClr val="000000"/>
                </a:solidFill>
                <a:latin typeface="Proxima Nova"/>
                <a:ea typeface="Proxima Nova"/>
                <a:cs typeface="Proxima Nova"/>
                <a:sym typeface="Proxima Nova"/>
              </a:rPr>
              <a:t>Readiness activity: The lesson starts with a follow-up on the previous week’s virtue and preparation for the new virtue. </a:t>
            </a:r>
          </a:p>
          <a:p>
            <a:pPr algn="l" marL="604519" indent="-302260" lvl="1">
              <a:lnSpc>
                <a:spcPts val="3919"/>
              </a:lnSpc>
              <a:buFont typeface="Arial"/>
              <a:buChar char="•"/>
            </a:pPr>
            <a:r>
              <a:rPr lang="en-US" sz="2799">
                <a:solidFill>
                  <a:srgbClr val="000000"/>
                </a:solidFill>
                <a:latin typeface="Proxima Nova"/>
                <a:ea typeface="Proxima Nova"/>
                <a:cs typeface="Proxima Nova"/>
                <a:sym typeface="Proxima Nova"/>
              </a:rPr>
              <a:t>Bible story: The Bible story introduces the virtue for the week and gives students a chance to immerse in the words of God. </a:t>
            </a:r>
          </a:p>
          <a:p>
            <a:pPr algn="l" marL="604519" indent="-302260" lvl="1">
              <a:lnSpc>
                <a:spcPts val="3919"/>
              </a:lnSpc>
              <a:buFont typeface="Arial"/>
              <a:buChar char="•"/>
            </a:pPr>
            <a:r>
              <a:rPr lang="en-US" sz="2799">
                <a:solidFill>
                  <a:srgbClr val="000000"/>
                </a:solidFill>
                <a:latin typeface="Proxima Nova"/>
                <a:ea typeface="Proxima Nova"/>
                <a:cs typeface="Proxima Nova"/>
                <a:sym typeface="Proxima Nova"/>
              </a:rPr>
              <a:t>Virtues in the World: Students are given facts about the world and are invited to discuss how applying the virtue to these real-world problems could help resolve them.</a:t>
            </a:r>
          </a:p>
          <a:p>
            <a:pPr algn="l" marL="604519" indent="-302260" lvl="1">
              <a:lnSpc>
                <a:spcPts val="3919"/>
              </a:lnSpc>
              <a:buFont typeface="Arial"/>
              <a:buChar char="•"/>
            </a:pPr>
            <a:r>
              <a:rPr lang="en-US" sz="2799">
                <a:solidFill>
                  <a:srgbClr val="000000"/>
                </a:solidFill>
                <a:latin typeface="Proxima Nova"/>
                <a:ea typeface="Proxima Nova"/>
                <a:cs typeface="Proxima Nova"/>
                <a:sym typeface="Proxima Nova"/>
              </a:rPr>
              <a:t>Video: Video clips from Mary’s Meals provide real-world application of the virtues and connect the lessons to the goals of Mary’s Meals.</a:t>
            </a:r>
          </a:p>
          <a:p>
            <a:pPr algn="l" marL="604519" indent="-302260" lvl="1">
              <a:lnSpc>
                <a:spcPts val="3919"/>
              </a:lnSpc>
              <a:buFont typeface="Arial"/>
              <a:buChar char="•"/>
            </a:pPr>
            <a:r>
              <a:rPr lang="en-US" sz="2799">
                <a:solidFill>
                  <a:srgbClr val="000000"/>
                </a:solidFill>
                <a:latin typeface="Proxima Nova"/>
                <a:ea typeface="Proxima Nova"/>
                <a:cs typeface="Proxima Nova"/>
                <a:sym typeface="Proxima Nova"/>
              </a:rPr>
              <a:t>Engagement: These activities help students engage with and increase their understanding of the virtue.</a:t>
            </a:r>
          </a:p>
          <a:p>
            <a:pPr algn="l" marL="604519" indent="-302260" lvl="1">
              <a:lnSpc>
                <a:spcPts val="3919"/>
              </a:lnSpc>
              <a:buFont typeface="Arial"/>
              <a:buChar char="•"/>
            </a:pPr>
            <a:r>
              <a:rPr lang="en-US" sz="2799">
                <a:solidFill>
                  <a:srgbClr val="000000"/>
                </a:solidFill>
                <a:latin typeface="Proxima Nova"/>
                <a:ea typeface="Proxima Nova"/>
                <a:cs typeface="Proxima Nova"/>
                <a:sym typeface="Proxima Nova"/>
              </a:rPr>
              <a:t>Application: The students are invited to apply what they have learned in their own lives.</a:t>
            </a:r>
          </a:p>
        </p:txBody>
      </p:sp>
    </p:spTree>
  </p:cSld>
  <p:clrMapOvr>
    <a:masterClrMapping/>
  </p:clrMapOvr>
</p:sld>
</file>

<file path=ppt/slides/slide10.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TextBox 2" id="2"/>
          <p:cNvSpPr txBox="true"/>
          <p:nvPr/>
        </p:nvSpPr>
        <p:spPr>
          <a:xfrm rot="0">
            <a:off x="863099" y="1922673"/>
            <a:ext cx="6461880" cy="962660"/>
          </a:xfrm>
          <a:prstGeom prst="rect">
            <a:avLst/>
          </a:prstGeom>
        </p:spPr>
        <p:txBody>
          <a:bodyPr anchor="t" rtlCol="false" tIns="0" lIns="0" bIns="0" rIns="0">
            <a:spAutoFit/>
          </a:bodyPr>
          <a:lstStyle/>
          <a:p>
            <a:pPr algn="l">
              <a:lnSpc>
                <a:spcPts val="7840"/>
              </a:lnSpc>
            </a:pPr>
            <a:r>
              <a:rPr lang="en-US" sz="5600" b="true">
                <a:solidFill>
                  <a:srgbClr val="236192"/>
                </a:solidFill>
                <a:latin typeface="Proxima Nova Heavy"/>
                <a:ea typeface="Proxima Nova Heavy"/>
                <a:cs typeface="Proxima Nova Heavy"/>
                <a:sym typeface="Proxima Nova Heavy"/>
              </a:rPr>
              <a:t>Matthew 14: 25-33</a:t>
            </a:r>
          </a:p>
        </p:txBody>
      </p:sp>
      <p:sp>
        <p:nvSpPr>
          <p:cNvPr name="TextBox 3" id="3"/>
          <p:cNvSpPr txBox="true"/>
          <p:nvPr/>
        </p:nvSpPr>
        <p:spPr>
          <a:xfrm rot="0">
            <a:off x="1028700" y="3160078"/>
            <a:ext cx="6130677" cy="3909695"/>
          </a:xfrm>
          <a:prstGeom prst="rect">
            <a:avLst/>
          </a:prstGeom>
        </p:spPr>
        <p:txBody>
          <a:bodyPr anchor="t" rtlCol="false" tIns="0" lIns="0" bIns="0" rIns="0">
            <a:spAutoFit/>
          </a:bodyPr>
          <a:lstStyle/>
          <a:p>
            <a:pPr algn="l">
              <a:lnSpc>
                <a:spcPts val="4480"/>
              </a:lnSpc>
            </a:pPr>
            <a:r>
              <a:rPr lang="en-US" sz="3200">
                <a:solidFill>
                  <a:srgbClr val="000000"/>
                </a:solidFill>
                <a:latin typeface="Proxima Nova"/>
                <a:ea typeface="Proxima Nova"/>
                <a:cs typeface="Proxima Nova"/>
                <a:sym typeface="Proxima Nova"/>
              </a:rPr>
              <a:t>25 Shortly before dawn Jesus went out to them, walking on the lake. </a:t>
            </a:r>
          </a:p>
          <a:p>
            <a:pPr algn="l">
              <a:lnSpc>
                <a:spcPts val="4480"/>
              </a:lnSpc>
            </a:pPr>
            <a:r>
              <a:rPr lang="en-US" sz="3200">
                <a:solidFill>
                  <a:srgbClr val="000000"/>
                </a:solidFill>
                <a:latin typeface="Proxima Nova"/>
                <a:ea typeface="Proxima Nova"/>
                <a:cs typeface="Proxima Nova"/>
                <a:sym typeface="Proxima Nova"/>
              </a:rPr>
              <a:t>26 When the disciples saw him walking on the lake, they were terrified. “It’s a ghost,” they said, and cried out in fear.</a:t>
            </a:r>
          </a:p>
        </p:txBody>
      </p:sp>
      <p:grpSp>
        <p:nvGrpSpPr>
          <p:cNvPr name="Group 4" id="4"/>
          <p:cNvGrpSpPr/>
          <p:nvPr/>
        </p:nvGrpSpPr>
        <p:grpSpPr>
          <a:xfrm rot="0">
            <a:off x="8001000" y="0"/>
            <a:ext cx="10287000" cy="10287000"/>
            <a:chOff x="0" y="0"/>
            <a:chExt cx="812800" cy="812800"/>
          </a:xfrm>
        </p:grpSpPr>
        <p:sp>
          <p:nvSpPr>
            <p:cNvPr name="Freeform 5" id="5"/>
            <p:cNvSpPr/>
            <p:nvPr/>
          </p:nvSpPr>
          <p:spPr>
            <a:xfrm flipH="false" flipV="false" rot="0">
              <a:off x="0" y="0"/>
              <a:ext cx="812800" cy="812800"/>
            </a:xfrm>
            <a:custGeom>
              <a:avLst/>
              <a:gdLst/>
              <a:ahLst/>
              <a:cxnLst/>
              <a:rect r="r" b="b" t="t" l="l"/>
              <a:pathLst>
                <a:path h="812800" w="812800">
                  <a:moveTo>
                    <a:pt x="0" y="0"/>
                  </a:moveTo>
                  <a:lnTo>
                    <a:pt x="812800" y="0"/>
                  </a:lnTo>
                  <a:lnTo>
                    <a:pt x="812800" y="812800"/>
                  </a:lnTo>
                  <a:lnTo>
                    <a:pt x="0" y="812800"/>
                  </a:lnTo>
                  <a:close/>
                </a:path>
              </a:pathLst>
            </a:custGeom>
            <a:blipFill>
              <a:blip r:embed="rId3"/>
              <a:stretch>
                <a:fillRect l="-25046" t="0" r="-25046" b="0"/>
              </a:stretch>
            </a:blipFill>
          </p:spPr>
        </p:sp>
      </p:grpSp>
    </p:spTree>
  </p:cSld>
  <p:clrMapOvr>
    <a:masterClrMapping/>
  </p:clrMapOvr>
</p:sld>
</file>

<file path=ppt/slides/slide11.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TextBox 2" id="2"/>
          <p:cNvSpPr txBox="true"/>
          <p:nvPr/>
        </p:nvSpPr>
        <p:spPr>
          <a:xfrm rot="0">
            <a:off x="853574" y="1909648"/>
            <a:ext cx="6461880" cy="962660"/>
          </a:xfrm>
          <a:prstGeom prst="rect">
            <a:avLst/>
          </a:prstGeom>
        </p:spPr>
        <p:txBody>
          <a:bodyPr anchor="t" rtlCol="false" tIns="0" lIns="0" bIns="0" rIns="0">
            <a:spAutoFit/>
          </a:bodyPr>
          <a:lstStyle/>
          <a:p>
            <a:pPr algn="l">
              <a:lnSpc>
                <a:spcPts val="7840"/>
              </a:lnSpc>
            </a:pPr>
            <a:r>
              <a:rPr lang="en-US" sz="5600" b="true">
                <a:solidFill>
                  <a:srgbClr val="236192"/>
                </a:solidFill>
                <a:latin typeface="Proxima Nova Heavy"/>
                <a:ea typeface="Proxima Nova Heavy"/>
                <a:cs typeface="Proxima Nova Heavy"/>
                <a:sym typeface="Proxima Nova Heavy"/>
              </a:rPr>
              <a:t>Matthew 14: 25-33</a:t>
            </a:r>
          </a:p>
        </p:txBody>
      </p:sp>
      <p:sp>
        <p:nvSpPr>
          <p:cNvPr name="TextBox 3" id="3"/>
          <p:cNvSpPr txBox="true"/>
          <p:nvPr/>
        </p:nvSpPr>
        <p:spPr>
          <a:xfrm rot="0">
            <a:off x="1019175" y="3441065"/>
            <a:ext cx="6130677" cy="3347720"/>
          </a:xfrm>
          <a:prstGeom prst="rect">
            <a:avLst/>
          </a:prstGeom>
        </p:spPr>
        <p:txBody>
          <a:bodyPr anchor="t" rtlCol="false" tIns="0" lIns="0" bIns="0" rIns="0">
            <a:spAutoFit/>
          </a:bodyPr>
          <a:lstStyle/>
          <a:p>
            <a:pPr algn="l">
              <a:lnSpc>
                <a:spcPts val="4480"/>
              </a:lnSpc>
            </a:pPr>
            <a:r>
              <a:rPr lang="en-US" sz="3200">
                <a:solidFill>
                  <a:srgbClr val="000000"/>
                </a:solidFill>
                <a:latin typeface="Proxima Nova"/>
                <a:ea typeface="Proxima Nova"/>
                <a:cs typeface="Proxima Nova"/>
                <a:sym typeface="Proxima Nova"/>
              </a:rPr>
              <a:t>27 But Jesus immediately said to them: “Take courage! It is I. Don’t be afraid.”</a:t>
            </a:r>
          </a:p>
          <a:p>
            <a:pPr algn="l">
              <a:lnSpc>
                <a:spcPts val="4480"/>
              </a:lnSpc>
            </a:pPr>
            <a:r>
              <a:rPr lang="en-US" sz="3200">
                <a:solidFill>
                  <a:srgbClr val="000000"/>
                </a:solidFill>
                <a:latin typeface="Proxima Nova"/>
                <a:ea typeface="Proxima Nova"/>
                <a:cs typeface="Proxima Nova"/>
                <a:sym typeface="Proxima Nova"/>
              </a:rPr>
              <a:t>28 “Lord, if it’s you,” Peter replied, “tell me to come to you on the water.”</a:t>
            </a:r>
          </a:p>
        </p:txBody>
      </p:sp>
      <p:grpSp>
        <p:nvGrpSpPr>
          <p:cNvPr name="Group 4" id="4"/>
          <p:cNvGrpSpPr/>
          <p:nvPr/>
        </p:nvGrpSpPr>
        <p:grpSpPr>
          <a:xfrm rot="0">
            <a:off x="8001000" y="0"/>
            <a:ext cx="10287000" cy="10287000"/>
            <a:chOff x="0" y="0"/>
            <a:chExt cx="812800" cy="812800"/>
          </a:xfrm>
        </p:grpSpPr>
        <p:sp>
          <p:nvSpPr>
            <p:cNvPr name="Freeform 5" id="5"/>
            <p:cNvSpPr/>
            <p:nvPr/>
          </p:nvSpPr>
          <p:spPr>
            <a:xfrm flipH="false" flipV="false" rot="0">
              <a:off x="0" y="0"/>
              <a:ext cx="812800" cy="812800"/>
            </a:xfrm>
            <a:custGeom>
              <a:avLst/>
              <a:gdLst/>
              <a:ahLst/>
              <a:cxnLst/>
              <a:rect r="r" b="b" t="t" l="l"/>
              <a:pathLst>
                <a:path h="812800" w="812800">
                  <a:moveTo>
                    <a:pt x="0" y="0"/>
                  </a:moveTo>
                  <a:lnTo>
                    <a:pt x="812800" y="0"/>
                  </a:lnTo>
                  <a:lnTo>
                    <a:pt x="812800" y="812800"/>
                  </a:lnTo>
                  <a:lnTo>
                    <a:pt x="0" y="812800"/>
                  </a:lnTo>
                  <a:close/>
                </a:path>
              </a:pathLst>
            </a:custGeom>
            <a:blipFill>
              <a:blip r:embed="rId3"/>
              <a:stretch>
                <a:fillRect l="-25046" t="0" r="-25046" b="0"/>
              </a:stretch>
            </a:blipFill>
          </p:spPr>
        </p:sp>
      </p:grpSp>
    </p:spTree>
  </p:cSld>
  <p:clrMapOvr>
    <a:masterClrMapping/>
  </p:clrMapOvr>
</p:sld>
</file>

<file path=ppt/slides/slide12.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8001000" y="0"/>
            <a:ext cx="10287000" cy="10287000"/>
            <a:chOff x="0" y="0"/>
            <a:chExt cx="812800" cy="812800"/>
          </a:xfrm>
        </p:grpSpPr>
        <p:sp>
          <p:nvSpPr>
            <p:cNvPr name="Freeform 3" id="3"/>
            <p:cNvSpPr/>
            <p:nvPr/>
          </p:nvSpPr>
          <p:spPr>
            <a:xfrm flipH="false" flipV="false" rot="0">
              <a:off x="0" y="0"/>
              <a:ext cx="812800" cy="812800"/>
            </a:xfrm>
            <a:custGeom>
              <a:avLst/>
              <a:gdLst/>
              <a:ahLst/>
              <a:cxnLst/>
              <a:rect r="r" b="b" t="t" l="l"/>
              <a:pathLst>
                <a:path h="812800" w="812800">
                  <a:moveTo>
                    <a:pt x="0" y="0"/>
                  </a:moveTo>
                  <a:lnTo>
                    <a:pt x="812800" y="0"/>
                  </a:lnTo>
                  <a:lnTo>
                    <a:pt x="812800" y="812800"/>
                  </a:lnTo>
                  <a:lnTo>
                    <a:pt x="0" y="812800"/>
                  </a:lnTo>
                  <a:close/>
                </a:path>
              </a:pathLst>
            </a:custGeom>
            <a:blipFill>
              <a:blip r:embed="rId3"/>
              <a:stretch>
                <a:fillRect l="-24906" t="0" r="-24906" b="0"/>
              </a:stretch>
            </a:blipFill>
          </p:spPr>
        </p:sp>
      </p:grpSp>
      <p:sp>
        <p:nvSpPr>
          <p:cNvPr name="TextBox 4" id="4"/>
          <p:cNvSpPr txBox="true"/>
          <p:nvPr/>
        </p:nvSpPr>
        <p:spPr>
          <a:xfrm rot="0">
            <a:off x="863099" y="1899451"/>
            <a:ext cx="6461880" cy="962660"/>
          </a:xfrm>
          <a:prstGeom prst="rect">
            <a:avLst/>
          </a:prstGeom>
        </p:spPr>
        <p:txBody>
          <a:bodyPr anchor="t" rtlCol="false" tIns="0" lIns="0" bIns="0" rIns="0">
            <a:spAutoFit/>
          </a:bodyPr>
          <a:lstStyle/>
          <a:p>
            <a:pPr algn="l">
              <a:lnSpc>
                <a:spcPts val="7840"/>
              </a:lnSpc>
            </a:pPr>
            <a:r>
              <a:rPr lang="en-US" sz="5600" b="true">
                <a:solidFill>
                  <a:srgbClr val="236192"/>
                </a:solidFill>
                <a:latin typeface="Proxima Nova Heavy"/>
                <a:ea typeface="Proxima Nova Heavy"/>
                <a:cs typeface="Proxima Nova Heavy"/>
                <a:sym typeface="Proxima Nova Heavy"/>
              </a:rPr>
              <a:t>Matthew 14: 25-33</a:t>
            </a:r>
          </a:p>
        </p:txBody>
      </p:sp>
      <p:sp>
        <p:nvSpPr>
          <p:cNvPr name="TextBox 5" id="5"/>
          <p:cNvSpPr txBox="true"/>
          <p:nvPr/>
        </p:nvSpPr>
        <p:spPr>
          <a:xfrm rot="0">
            <a:off x="1028700" y="3160078"/>
            <a:ext cx="6130677" cy="3909695"/>
          </a:xfrm>
          <a:prstGeom prst="rect">
            <a:avLst/>
          </a:prstGeom>
        </p:spPr>
        <p:txBody>
          <a:bodyPr anchor="t" rtlCol="false" tIns="0" lIns="0" bIns="0" rIns="0">
            <a:spAutoFit/>
          </a:bodyPr>
          <a:lstStyle/>
          <a:p>
            <a:pPr algn="l">
              <a:lnSpc>
                <a:spcPts val="4480"/>
              </a:lnSpc>
            </a:pPr>
            <a:r>
              <a:rPr lang="en-US" sz="3200">
                <a:solidFill>
                  <a:srgbClr val="000000"/>
                </a:solidFill>
                <a:latin typeface="Proxima Nova"/>
                <a:ea typeface="Proxima Nova"/>
                <a:cs typeface="Proxima Nova"/>
                <a:sym typeface="Proxima Nova"/>
              </a:rPr>
              <a:t>29 “Come,” he said.</a:t>
            </a:r>
          </a:p>
          <a:p>
            <a:pPr algn="l">
              <a:lnSpc>
                <a:spcPts val="4480"/>
              </a:lnSpc>
            </a:pPr>
            <a:r>
              <a:rPr lang="en-US" sz="3200">
                <a:solidFill>
                  <a:srgbClr val="000000"/>
                </a:solidFill>
                <a:latin typeface="Proxima Nova"/>
                <a:ea typeface="Proxima Nova"/>
                <a:cs typeface="Proxima Nova"/>
                <a:sym typeface="Proxima Nova"/>
              </a:rPr>
              <a:t>Then Peter got down out of the boat, walked on the water and came toward Jesus. </a:t>
            </a:r>
          </a:p>
          <a:p>
            <a:pPr algn="l">
              <a:lnSpc>
                <a:spcPts val="4480"/>
              </a:lnSpc>
            </a:pPr>
            <a:r>
              <a:rPr lang="en-US" sz="3200">
                <a:solidFill>
                  <a:srgbClr val="000000"/>
                </a:solidFill>
                <a:latin typeface="Proxima Nova"/>
                <a:ea typeface="Proxima Nova"/>
                <a:cs typeface="Proxima Nova"/>
                <a:sym typeface="Proxima Nova"/>
              </a:rPr>
              <a:t>30 But when he saw the wind, he was afraid and, beginning to sink, cried out, “Lord, save me!”</a:t>
            </a:r>
          </a:p>
        </p:txBody>
      </p:sp>
    </p:spTree>
  </p:cSld>
  <p:clrMapOvr>
    <a:masterClrMapping/>
  </p:clrMapOvr>
</p:sld>
</file>

<file path=ppt/slides/slide13.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TextBox 2" id="2"/>
          <p:cNvSpPr txBox="true"/>
          <p:nvPr/>
        </p:nvSpPr>
        <p:spPr>
          <a:xfrm rot="0">
            <a:off x="883581" y="490220"/>
            <a:ext cx="6461880" cy="962660"/>
          </a:xfrm>
          <a:prstGeom prst="rect">
            <a:avLst/>
          </a:prstGeom>
        </p:spPr>
        <p:txBody>
          <a:bodyPr anchor="t" rtlCol="false" tIns="0" lIns="0" bIns="0" rIns="0">
            <a:spAutoFit/>
          </a:bodyPr>
          <a:lstStyle/>
          <a:p>
            <a:pPr algn="l">
              <a:lnSpc>
                <a:spcPts val="7840"/>
              </a:lnSpc>
            </a:pPr>
            <a:r>
              <a:rPr lang="en-US" sz="5600" b="true">
                <a:solidFill>
                  <a:srgbClr val="236192"/>
                </a:solidFill>
                <a:latin typeface="Proxima Nova Heavy"/>
                <a:ea typeface="Proxima Nova Heavy"/>
                <a:cs typeface="Proxima Nova Heavy"/>
                <a:sym typeface="Proxima Nova Heavy"/>
              </a:rPr>
              <a:t>Discussion </a:t>
            </a:r>
          </a:p>
        </p:txBody>
      </p:sp>
      <p:sp>
        <p:nvSpPr>
          <p:cNvPr name="TextBox 3" id="3"/>
          <p:cNvSpPr txBox="true"/>
          <p:nvPr/>
        </p:nvSpPr>
        <p:spPr>
          <a:xfrm rot="0">
            <a:off x="1028700" y="1595196"/>
            <a:ext cx="6171641" cy="7905072"/>
          </a:xfrm>
          <a:prstGeom prst="rect">
            <a:avLst/>
          </a:prstGeom>
        </p:spPr>
        <p:txBody>
          <a:bodyPr anchor="t" rtlCol="false" tIns="0" lIns="0" bIns="0" rIns="0">
            <a:spAutoFit/>
          </a:bodyPr>
          <a:lstStyle/>
          <a:p>
            <a:pPr algn="l" marL="695497" indent="-347748" lvl="1">
              <a:lnSpc>
                <a:spcPts val="4509"/>
              </a:lnSpc>
              <a:buFont typeface="Arial"/>
              <a:buChar char="•"/>
            </a:pPr>
            <a:r>
              <a:rPr lang="en-US" sz="3221">
                <a:solidFill>
                  <a:srgbClr val="000000"/>
                </a:solidFill>
                <a:latin typeface="Proxima Nova"/>
                <a:ea typeface="Proxima Nova"/>
                <a:cs typeface="Proxima Nova"/>
                <a:sym typeface="Proxima Nova"/>
              </a:rPr>
              <a:t>What does this story teach us about faith? </a:t>
            </a:r>
          </a:p>
          <a:p>
            <a:pPr algn="l" marL="695497" indent="-347748" lvl="1">
              <a:lnSpc>
                <a:spcPts val="4509"/>
              </a:lnSpc>
              <a:buFont typeface="Arial"/>
              <a:buChar char="•"/>
            </a:pPr>
            <a:r>
              <a:rPr lang="en-US" sz="3221">
                <a:solidFill>
                  <a:srgbClr val="000000"/>
                </a:solidFill>
                <a:latin typeface="Proxima Nova"/>
                <a:ea typeface="Proxima Nova"/>
                <a:cs typeface="Proxima Nova"/>
                <a:sym typeface="Proxima Nova"/>
              </a:rPr>
              <a:t>How do you think following Jesus might look different in your life compared to someone else’s?</a:t>
            </a:r>
          </a:p>
          <a:p>
            <a:pPr algn="l" marL="695497" indent="-347748" lvl="1">
              <a:lnSpc>
                <a:spcPts val="4509"/>
              </a:lnSpc>
              <a:buFont typeface="Arial"/>
              <a:buChar char="•"/>
            </a:pPr>
            <a:r>
              <a:rPr lang="en-US" sz="3221">
                <a:solidFill>
                  <a:srgbClr val="000000"/>
                </a:solidFill>
                <a:latin typeface="Proxima Nova"/>
                <a:ea typeface="Proxima Nova"/>
                <a:cs typeface="Proxima Nova"/>
                <a:sym typeface="Proxima Nova"/>
              </a:rPr>
              <a:t>What can we learn from this story about trusting God when things don’t go the way we planned?</a:t>
            </a:r>
          </a:p>
          <a:p>
            <a:pPr algn="l" marL="695497" indent="-347748" lvl="1">
              <a:lnSpc>
                <a:spcPts val="4509"/>
              </a:lnSpc>
              <a:buFont typeface="Arial"/>
              <a:buChar char="•"/>
            </a:pPr>
            <a:r>
              <a:rPr lang="en-US" sz="3221">
                <a:solidFill>
                  <a:srgbClr val="000000"/>
                </a:solidFill>
                <a:latin typeface="Proxima Nova"/>
                <a:ea typeface="Proxima Nova"/>
                <a:cs typeface="Proxima Nova"/>
                <a:sym typeface="Proxima Nova"/>
              </a:rPr>
              <a:t>In what ways can you share your faith with others at school, at home, or in your community?</a:t>
            </a:r>
          </a:p>
        </p:txBody>
      </p:sp>
      <p:grpSp>
        <p:nvGrpSpPr>
          <p:cNvPr name="Group 4" id="4"/>
          <p:cNvGrpSpPr/>
          <p:nvPr/>
        </p:nvGrpSpPr>
        <p:grpSpPr>
          <a:xfrm rot="0">
            <a:off x="8001000" y="0"/>
            <a:ext cx="10287000" cy="10287000"/>
            <a:chOff x="0" y="0"/>
            <a:chExt cx="812800" cy="812800"/>
          </a:xfrm>
        </p:grpSpPr>
        <p:sp>
          <p:nvSpPr>
            <p:cNvPr name="Freeform 5" id="5"/>
            <p:cNvSpPr/>
            <p:nvPr/>
          </p:nvSpPr>
          <p:spPr>
            <a:xfrm flipH="false" flipV="false" rot="0">
              <a:off x="0" y="0"/>
              <a:ext cx="812800" cy="812800"/>
            </a:xfrm>
            <a:custGeom>
              <a:avLst/>
              <a:gdLst/>
              <a:ahLst/>
              <a:cxnLst/>
              <a:rect r="r" b="b" t="t" l="l"/>
              <a:pathLst>
                <a:path h="812800" w="812800">
                  <a:moveTo>
                    <a:pt x="0" y="0"/>
                  </a:moveTo>
                  <a:lnTo>
                    <a:pt x="812800" y="0"/>
                  </a:lnTo>
                  <a:lnTo>
                    <a:pt x="812800" y="812800"/>
                  </a:lnTo>
                  <a:lnTo>
                    <a:pt x="0" y="812800"/>
                  </a:lnTo>
                  <a:close/>
                </a:path>
              </a:pathLst>
            </a:custGeom>
            <a:blipFill>
              <a:blip r:embed="rId3"/>
              <a:stretch>
                <a:fillRect l="-25046" t="0" r="-25046" b="0"/>
              </a:stretch>
            </a:blipFill>
          </p:spPr>
        </p:sp>
      </p:grpSp>
    </p:spTree>
  </p:cSld>
  <p:clrMapOvr>
    <a:masterClrMapping/>
  </p:clrMapOvr>
</p:sld>
</file>

<file path=ppt/slides/slide14.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9605060" y="1181100"/>
            <a:ext cx="7806640" cy="8229600"/>
            <a:chOff x="0" y="0"/>
            <a:chExt cx="812800" cy="856837"/>
          </a:xfrm>
        </p:grpSpPr>
        <p:sp>
          <p:nvSpPr>
            <p:cNvPr name="Freeform 3" id="3"/>
            <p:cNvSpPr/>
            <p:nvPr/>
          </p:nvSpPr>
          <p:spPr>
            <a:xfrm flipH="false" flipV="false" rot="0">
              <a:off x="0" y="0"/>
              <a:ext cx="812800" cy="856837"/>
            </a:xfrm>
            <a:custGeom>
              <a:avLst/>
              <a:gdLst/>
              <a:ahLst/>
              <a:cxnLst/>
              <a:rect r="r" b="b" t="t" l="l"/>
              <a:pathLst>
                <a:path h="856837" w="812800">
                  <a:moveTo>
                    <a:pt x="0" y="0"/>
                  </a:moveTo>
                  <a:lnTo>
                    <a:pt x="812800" y="0"/>
                  </a:lnTo>
                  <a:lnTo>
                    <a:pt x="812800" y="856837"/>
                  </a:lnTo>
                  <a:lnTo>
                    <a:pt x="0" y="856837"/>
                  </a:lnTo>
                  <a:close/>
                </a:path>
              </a:pathLst>
            </a:custGeom>
            <a:blipFill>
              <a:blip r:embed="rId3"/>
              <a:stretch>
                <a:fillRect l="-58225" t="0" r="0" b="0"/>
              </a:stretch>
            </a:blipFill>
          </p:spPr>
        </p:sp>
      </p:grpSp>
      <p:sp>
        <p:nvSpPr>
          <p:cNvPr name="TextBox 4" id="4"/>
          <p:cNvSpPr txBox="true"/>
          <p:nvPr/>
        </p:nvSpPr>
        <p:spPr>
          <a:xfrm rot="0">
            <a:off x="1028700" y="914400"/>
            <a:ext cx="6277456" cy="1953260"/>
          </a:xfrm>
          <a:prstGeom prst="rect">
            <a:avLst/>
          </a:prstGeom>
        </p:spPr>
        <p:txBody>
          <a:bodyPr anchor="t" rtlCol="false" tIns="0" lIns="0" bIns="0" rIns="0">
            <a:spAutoFit/>
          </a:bodyPr>
          <a:lstStyle/>
          <a:p>
            <a:pPr algn="l">
              <a:lnSpc>
                <a:spcPts val="7840"/>
              </a:lnSpc>
            </a:pPr>
            <a:r>
              <a:rPr lang="en-US" sz="5600" b="true">
                <a:solidFill>
                  <a:srgbClr val="236192"/>
                </a:solidFill>
                <a:latin typeface="Proxima Nova Heavy"/>
                <a:ea typeface="Proxima Nova Heavy"/>
                <a:cs typeface="Proxima Nova Heavy"/>
                <a:sym typeface="Proxima Nova Heavy"/>
              </a:rPr>
              <a:t>Need for Faith in the World</a:t>
            </a:r>
          </a:p>
        </p:txBody>
      </p:sp>
      <p:sp>
        <p:nvSpPr>
          <p:cNvPr name="TextBox 5" id="5"/>
          <p:cNvSpPr txBox="true"/>
          <p:nvPr/>
        </p:nvSpPr>
        <p:spPr>
          <a:xfrm rot="0">
            <a:off x="1028700" y="3410846"/>
            <a:ext cx="8115300" cy="5033645"/>
          </a:xfrm>
          <a:prstGeom prst="rect">
            <a:avLst/>
          </a:prstGeom>
        </p:spPr>
        <p:txBody>
          <a:bodyPr anchor="t" rtlCol="false" tIns="0" lIns="0" bIns="0" rIns="0">
            <a:spAutoFit/>
          </a:bodyPr>
          <a:lstStyle/>
          <a:p>
            <a:pPr algn="l">
              <a:lnSpc>
                <a:spcPts val="4480"/>
              </a:lnSpc>
            </a:pPr>
            <a:r>
              <a:rPr lang="en-US" sz="3200">
                <a:solidFill>
                  <a:srgbClr val="000000"/>
                </a:solidFill>
                <a:latin typeface="Proxima Nova"/>
                <a:ea typeface="Proxima Nova"/>
                <a:cs typeface="Proxima Nova"/>
                <a:sym typeface="Proxima Nova"/>
              </a:rPr>
              <a:t>“Around 733 million people faced hunger in 2023, equivalent to one in eleven people globally and one in five in Africa...</a:t>
            </a:r>
          </a:p>
          <a:p>
            <a:pPr algn="l">
              <a:lnSpc>
                <a:spcPts val="4480"/>
              </a:lnSpc>
            </a:pPr>
          </a:p>
          <a:p>
            <a:pPr algn="l">
              <a:lnSpc>
                <a:spcPts val="4480"/>
              </a:lnSpc>
            </a:pPr>
            <a:r>
              <a:rPr lang="en-US" sz="3200">
                <a:solidFill>
                  <a:srgbClr val="000000"/>
                </a:solidFill>
                <a:latin typeface="Proxima Nova"/>
                <a:ea typeface="Proxima Nova"/>
                <a:cs typeface="Proxima Nova"/>
                <a:sym typeface="Proxima Nova"/>
              </a:rPr>
              <a:t>If current trends continue, about 582 million people will be chronically undernourished in 2030 - half of them in Africa</a:t>
            </a:r>
            <a:r>
              <a:rPr lang="en-US" sz="3200">
                <a:solidFill>
                  <a:srgbClr val="000000"/>
                </a:solidFill>
                <a:latin typeface="Proxima Nova"/>
                <a:ea typeface="Proxima Nova"/>
                <a:cs typeface="Proxima Nova"/>
                <a:sym typeface="Proxima Nova"/>
              </a:rPr>
              <a:t>” (World Health Organization).</a:t>
            </a:r>
          </a:p>
          <a:p>
            <a:pPr algn="l">
              <a:lnSpc>
                <a:spcPts val="4480"/>
              </a:lnSpc>
            </a:pPr>
          </a:p>
        </p:txBody>
      </p:sp>
    </p:spTree>
  </p:cSld>
  <p:clrMapOvr>
    <a:masterClrMapping/>
  </p:clrMapOvr>
</p:sld>
</file>

<file path=ppt/slides/slide15.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9605060" y="1181100"/>
            <a:ext cx="7806640" cy="8229600"/>
            <a:chOff x="0" y="0"/>
            <a:chExt cx="812800" cy="856837"/>
          </a:xfrm>
        </p:grpSpPr>
        <p:sp>
          <p:nvSpPr>
            <p:cNvPr name="Freeform 3" id="3"/>
            <p:cNvSpPr/>
            <p:nvPr/>
          </p:nvSpPr>
          <p:spPr>
            <a:xfrm flipH="false" flipV="false" rot="0">
              <a:off x="0" y="0"/>
              <a:ext cx="812800" cy="856837"/>
            </a:xfrm>
            <a:custGeom>
              <a:avLst/>
              <a:gdLst/>
              <a:ahLst/>
              <a:cxnLst/>
              <a:rect r="r" b="b" t="t" l="l"/>
              <a:pathLst>
                <a:path h="856837" w="812800">
                  <a:moveTo>
                    <a:pt x="0" y="0"/>
                  </a:moveTo>
                  <a:lnTo>
                    <a:pt x="812800" y="0"/>
                  </a:lnTo>
                  <a:lnTo>
                    <a:pt x="812800" y="856837"/>
                  </a:lnTo>
                  <a:lnTo>
                    <a:pt x="0" y="856837"/>
                  </a:lnTo>
                  <a:close/>
                </a:path>
              </a:pathLst>
            </a:custGeom>
            <a:blipFill>
              <a:blip r:embed="rId3"/>
              <a:stretch>
                <a:fillRect l="-29112" t="0" r="-29112" b="0"/>
              </a:stretch>
            </a:blipFill>
          </p:spPr>
        </p:sp>
      </p:grpSp>
      <p:sp>
        <p:nvSpPr>
          <p:cNvPr name="TextBox 4" id="4"/>
          <p:cNvSpPr txBox="true"/>
          <p:nvPr/>
        </p:nvSpPr>
        <p:spPr>
          <a:xfrm rot="0">
            <a:off x="1028700" y="2683828"/>
            <a:ext cx="8115300" cy="7281545"/>
          </a:xfrm>
          <a:prstGeom prst="rect">
            <a:avLst/>
          </a:prstGeom>
        </p:spPr>
        <p:txBody>
          <a:bodyPr anchor="t" rtlCol="false" tIns="0" lIns="0" bIns="0" rIns="0">
            <a:spAutoFit/>
          </a:bodyPr>
          <a:lstStyle/>
          <a:p>
            <a:pPr algn="l">
              <a:lnSpc>
                <a:spcPts val="4480"/>
              </a:lnSpc>
            </a:pPr>
            <a:r>
              <a:rPr lang="en-US" sz="3200">
                <a:solidFill>
                  <a:srgbClr val="000000"/>
                </a:solidFill>
                <a:latin typeface="Proxima Nova"/>
                <a:ea typeface="Proxima Nova"/>
                <a:cs typeface="Proxima Nova"/>
                <a:sym typeface="Proxima Nova"/>
              </a:rPr>
              <a:t>“We all want our families to have enough food to eat that is safe and nutritious. A world with zero hunger can positively impact our economies, health, education, equality and social development.</a:t>
            </a:r>
          </a:p>
          <a:p>
            <a:pPr algn="l">
              <a:lnSpc>
                <a:spcPts val="4480"/>
              </a:lnSpc>
            </a:pPr>
          </a:p>
          <a:p>
            <a:pPr algn="l">
              <a:lnSpc>
                <a:spcPts val="4480"/>
              </a:lnSpc>
            </a:pPr>
            <a:r>
              <a:rPr lang="en-US" sz="3200">
                <a:solidFill>
                  <a:srgbClr val="000000"/>
                </a:solidFill>
                <a:latin typeface="Proxima Nova"/>
                <a:ea typeface="Proxima Nova"/>
                <a:cs typeface="Proxima Nova"/>
                <a:sym typeface="Proxima Nova"/>
              </a:rPr>
              <a:t>“</a:t>
            </a:r>
            <a:r>
              <a:rPr lang="en-US" sz="3200">
                <a:solidFill>
                  <a:srgbClr val="000000"/>
                </a:solidFill>
                <a:latin typeface="Proxima Nova"/>
                <a:ea typeface="Proxima Nova"/>
                <a:cs typeface="Proxima Nova"/>
                <a:sym typeface="Proxima Nova"/>
              </a:rPr>
              <a:t>It’s a key piece of building a better future for everyone. Additionally, with hunger limiting human development, we will not be able to achieve the other sustainable development goals such as education, health and gender equality” (United Nations).</a:t>
            </a:r>
          </a:p>
          <a:p>
            <a:pPr algn="l">
              <a:lnSpc>
                <a:spcPts val="4480"/>
              </a:lnSpc>
            </a:pPr>
          </a:p>
        </p:txBody>
      </p:sp>
      <p:sp>
        <p:nvSpPr>
          <p:cNvPr name="TextBox 5" id="5"/>
          <p:cNvSpPr txBox="true"/>
          <p:nvPr/>
        </p:nvSpPr>
        <p:spPr>
          <a:xfrm rot="0">
            <a:off x="1028700" y="701993"/>
            <a:ext cx="6663678" cy="1953260"/>
          </a:xfrm>
          <a:prstGeom prst="rect">
            <a:avLst/>
          </a:prstGeom>
        </p:spPr>
        <p:txBody>
          <a:bodyPr anchor="t" rtlCol="false" tIns="0" lIns="0" bIns="0" rIns="0">
            <a:spAutoFit/>
          </a:bodyPr>
          <a:lstStyle/>
          <a:p>
            <a:pPr algn="l">
              <a:lnSpc>
                <a:spcPts val="7840"/>
              </a:lnSpc>
            </a:pPr>
            <a:r>
              <a:rPr lang="en-US" sz="5600" b="true">
                <a:solidFill>
                  <a:srgbClr val="236192"/>
                </a:solidFill>
                <a:latin typeface="Proxima Nova Heavy"/>
                <a:ea typeface="Proxima Nova Heavy"/>
                <a:cs typeface="Proxima Nova Heavy"/>
                <a:sym typeface="Proxima Nova Heavy"/>
              </a:rPr>
              <a:t>Need for Faith in the World</a:t>
            </a:r>
          </a:p>
        </p:txBody>
      </p:sp>
    </p:spTree>
  </p:cSld>
  <p:clrMapOvr>
    <a:masterClrMapping/>
  </p:clrMapOvr>
</p:sld>
</file>

<file path=ppt/slides/slide16.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9605060" y="1181100"/>
            <a:ext cx="7806640" cy="8229600"/>
            <a:chOff x="0" y="0"/>
            <a:chExt cx="812800" cy="856837"/>
          </a:xfrm>
        </p:grpSpPr>
        <p:sp>
          <p:nvSpPr>
            <p:cNvPr name="Freeform 3" id="3"/>
            <p:cNvSpPr/>
            <p:nvPr/>
          </p:nvSpPr>
          <p:spPr>
            <a:xfrm flipH="false" flipV="false" rot="0">
              <a:off x="0" y="0"/>
              <a:ext cx="812800" cy="856837"/>
            </a:xfrm>
            <a:custGeom>
              <a:avLst/>
              <a:gdLst/>
              <a:ahLst/>
              <a:cxnLst/>
              <a:rect r="r" b="b" t="t" l="l"/>
              <a:pathLst>
                <a:path h="856837" w="812800">
                  <a:moveTo>
                    <a:pt x="0" y="0"/>
                  </a:moveTo>
                  <a:lnTo>
                    <a:pt x="812800" y="0"/>
                  </a:lnTo>
                  <a:lnTo>
                    <a:pt x="812800" y="856837"/>
                  </a:lnTo>
                  <a:lnTo>
                    <a:pt x="0" y="856837"/>
                  </a:lnTo>
                  <a:close/>
                </a:path>
              </a:pathLst>
            </a:custGeom>
            <a:blipFill>
              <a:blip r:embed="rId3"/>
              <a:stretch>
                <a:fillRect l="-8588" t="0" r="-49637" b="0"/>
              </a:stretch>
            </a:blipFill>
          </p:spPr>
        </p:sp>
      </p:grpSp>
      <p:sp>
        <p:nvSpPr>
          <p:cNvPr name="TextBox 4" id="4"/>
          <p:cNvSpPr txBox="true"/>
          <p:nvPr/>
        </p:nvSpPr>
        <p:spPr>
          <a:xfrm rot="0">
            <a:off x="1028700" y="701993"/>
            <a:ext cx="6663678" cy="1953260"/>
          </a:xfrm>
          <a:prstGeom prst="rect">
            <a:avLst/>
          </a:prstGeom>
        </p:spPr>
        <p:txBody>
          <a:bodyPr anchor="t" rtlCol="false" tIns="0" lIns="0" bIns="0" rIns="0">
            <a:spAutoFit/>
          </a:bodyPr>
          <a:lstStyle/>
          <a:p>
            <a:pPr algn="l">
              <a:lnSpc>
                <a:spcPts val="7840"/>
              </a:lnSpc>
            </a:pPr>
            <a:r>
              <a:rPr lang="en-US" sz="5600" b="true">
                <a:solidFill>
                  <a:srgbClr val="236192"/>
                </a:solidFill>
                <a:latin typeface="Proxima Nova Heavy"/>
                <a:ea typeface="Proxima Nova Heavy"/>
                <a:cs typeface="Proxima Nova Heavy"/>
                <a:sym typeface="Proxima Nova Heavy"/>
              </a:rPr>
              <a:t>Need for Faith in the World</a:t>
            </a:r>
          </a:p>
        </p:txBody>
      </p:sp>
      <p:sp>
        <p:nvSpPr>
          <p:cNvPr name="TextBox 5" id="5"/>
          <p:cNvSpPr txBox="true"/>
          <p:nvPr/>
        </p:nvSpPr>
        <p:spPr>
          <a:xfrm rot="0">
            <a:off x="1028700" y="3100705"/>
            <a:ext cx="8115300" cy="5033645"/>
          </a:xfrm>
          <a:prstGeom prst="rect">
            <a:avLst/>
          </a:prstGeom>
        </p:spPr>
        <p:txBody>
          <a:bodyPr anchor="t" rtlCol="false" tIns="0" lIns="0" bIns="0" rIns="0">
            <a:spAutoFit/>
          </a:bodyPr>
          <a:lstStyle/>
          <a:p>
            <a:pPr algn="l">
              <a:lnSpc>
                <a:spcPts val="4480"/>
              </a:lnSpc>
            </a:pPr>
            <a:r>
              <a:rPr lang="en-US" sz="3200">
                <a:solidFill>
                  <a:srgbClr val="000000"/>
                </a:solidFill>
                <a:latin typeface="Proxima Nova"/>
                <a:ea typeface="Proxima Nova"/>
                <a:cs typeface="Proxima Nova"/>
                <a:sym typeface="Proxima Nova"/>
              </a:rPr>
              <a:t>After reading the statistics from the World Health Organization and the statement from the United Nations:</a:t>
            </a:r>
          </a:p>
          <a:p>
            <a:pPr algn="l" marL="690881" indent="-345440" lvl="1">
              <a:lnSpc>
                <a:spcPts val="4480"/>
              </a:lnSpc>
              <a:buFont typeface="Arial"/>
              <a:buChar char="•"/>
            </a:pPr>
            <a:r>
              <a:rPr lang="en-US" sz="3200">
                <a:solidFill>
                  <a:srgbClr val="000000"/>
                </a:solidFill>
                <a:latin typeface="Proxima Nova"/>
                <a:ea typeface="Proxima Nova"/>
                <a:cs typeface="Proxima Nova"/>
                <a:sym typeface="Proxima Nova"/>
              </a:rPr>
              <a:t>How can your acts of faith and the faith of others have an impact on the issue of world hunger?</a:t>
            </a:r>
          </a:p>
          <a:p>
            <a:pPr algn="l" marL="690881" indent="-345440" lvl="1">
              <a:lnSpc>
                <a:spcPts val="4480"/>
              </a:lnSpc>
              <a:buFont typeface="Arial"/>
              <a:buChar char="•"/>
            </a:pPr>
            <a:r>
              <a:rPr lang="en-US" sz="3200">
                <a:solidFill>
                  <a:srgbClr val="000000"/>
                </a:solidFill>
                <a:latin typeface="Proxima Nova"/>
                <a:ea typeface="Proxima Nova"/>
                <a:cs typeface="Proxima Nova"/>
                <a:sym typeface="Proxima Nova"/>
              </a:rPr>
              <a:t>How can your acts of faith have an impact on the issue of hunger in your local community?</a:t>
            </a:r>
          </a:p>
        </p:txBody>
      </p:sp>
    </p:spTree>
  </p:cSld>
  <p:clrMapOvr>
    <a:masterClrMapping/>
  </p:clrMapOvr>
</p:sld>
</file>

<file path=ppt/slides/slide17.xml><?xml version="1.0" encoding="utf-8"?>
<p:sld xmlns:p="http://schemas.openxmlformats.org/presentationml/2006/main" xmlns:a="http://schemas.openxmlformats.org/drawingml/2006/main" xmlns:r="http://schemas.openxmlformats.org/officeDocument/2006/relationships">
  <p:cSld>
    <p:bg>
      <p:bgPr>
        <a:solidFill>
          <a:srgbClr val="009DDE"/>
        </a:solidFill>
      </p:bgPr>
    </p:bg>
    <p:spTree>
      <p:nvGrpSpPr>
        <p:cNvPr id="1" name=""/>
        <p:cNvGrpSpPr/>
        <p:nvPr/>
      </p:nvGrpSpPr>
      <p:grpSpPr>
        <a:xfrm>
          <a:off x="0" y="0"/>
          <a:ext cx="0" cy="0"/>
          <a:chOff x="0" y="0"/>
          <a:chExt cx="0" cy="0"/>
        </a:xfrm>
      </p:grpSpPr>
      <p:sp>
        <p:nvSpPr>
          <p:cNvPr name="TextBox 2" id="2"/>
          <p:cNvSpPr txBox="true"/>
          <p:nvPr/>
        </p:nvSpPr>
        <p:spPr>
          <a:xfrm rot="0">
            <a:off x="1028700" y="923925"/>
            <a:ext cx="11835406" cy="953136"/>
          </a:xfrm>
          <a:prstGeom prst="rect">
            <a:avLst/>
          </a:prstGeom>
        </p:spPr>
        <p:txBody>
          <a:bodyPr anchor="t" rtlCol="false" tIns="0" lIns="0" bIns="0" rIns="0">
            <a:spAutoFit/>
          </a:bodyPr>
          <a:lstStyle/>
          <a:p>
            <a:pPr algn="l">
              <a:lnSpc>
                <a:spcPts val="7839"/>
              </a:lnSpc>
            </a:pPr>
            <a:r>
              <a:rPr lang="en-US" sz="5599" b="true">
                <a:solidFill>
                  <a:srgbClr val="FFFFFF"/>
                </a:solidFill>
                <a:latin typeface="Proxima Nova Heavy"/>
                <a:ea typeface="Proxima Nova Heavy"/>
                <a:cs typeface="Proxima Nova Heavy"/>
                <a:sym typeface="Proxima Nova Heavy"/>
              </a:rPr>
              <a:t>Video: </a:t>
            </a:r>
            <a:r>
              <a:rPr lang="en-US" sz="5599">
                <a:solidFill>
                  <a:srgbClr val="FFFFFF"/>
                </a:solidFill>
                <a:latin typeface="Proxima Nova"/>
                <a:ea typeface="Proxima Nova"/>
                <a:cs typeface="Proxima Nova"/>
                <a:sym typeface="Proxima Nova"/>
              </a:rPr>
              <a:t>Love Reaches Everywhere</a:t>
            </a:r>
          </a:p>
        </p:txBody>
      </p:sp>
      <p:sp>
        <p:nvSpPr>
          <p:cNvPr name="TextBox 3" id="3"/>
          <p:cNvSpPr txBox="true"/>
          <p:nvPr/>
        </p:nvSpPr>
        <p:spPr>
          <a:xfrm rot="0">
            <a:off x="6426577" y="4595495"/>
            <a:ext cx="5434846" cy="882650"/>
          </a:xfrm>
          <a:prstGeom prst="rect">
            <a:avLst/>
          </a:prstGeom>
        </p:spPr>
        <p:txBody>
          <a:bodyPr anchor="t" rtlCol="false" tIns="0" lIns="0" bIns="0" rIns="0">
            <a:spAutoFit/>
          </a:bodyPr>
          <a:lstStyle/>
          <a:p>
            <a:pPr algn="ctr">
              <a:lnSpc>
                <a:spcPts val="7000"/>
              </a:lnSpc>
              <a:spcBef>
                <a:spcPct val="0"/>
              </a:spcBef>
            </a:pPr>
            <a:r>
              <a:rPr lang="en-US" sz="5000" u="sng">
                <a:solidFill>
                  <a:srgbClr val="FFFFFF"/>
                </a:solidFill>
                <a:latin typeface="Arimo"/>
                <a:ea typeface="Arimo"/>
                <a:cs typeface="Arimo"/>
                <a:sym typeface="Arimo"/>
                <a:hlinkClick r:id="rId3" tooltip="https://drive.google.com/file/d/1fel03f_WVBTun8mvUAuCD0ucCJmT0CAi/view?usp=sharing"/>
              </a:rPr>
              <a:t>Click to View Video</a:t>
            </a:r>
          </a:p>
        </p:txBody>
      </p:sp>
    </p:spTree>
  </p:cSld>
  <p:clrMapOvr>
    <a:masterClrMapping/>
  </p:clrMapOvr>
</p:sld>
</file>

<file path=ppt/slides/slide18.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TextBox 2" id="2"/>
          <p:cNvSpPr txBox="true"/>
          <p:nvPr/>
        </p:nvSpPr>
        <p:spPr>
          <a:xfrm rot="0">
            <a:off x="1763707" y="1780894"/>
            <a:ext cx="7841352" cy="953136"/>
          </a:xfrm>
          <a:prstGeom prst="rect">
            <a:avLst/>
          </a:prstGeom>
        </p:spPr>
        <p:txBody>
          <a:bodyPr anchor="t" rtlCol="false" tIns="0" lIns="0" bIns="0" rIns="0">
            <a:spAutoFit/>
          </a:bodyPr>
          <a:lstStyle/>
          <a:p>
            <a:pPr algn="l">
              <a:lnSpc>
                <a:spcPts val="7839"/>
              </a:lnSpc>
            </a:pPr>
            <a:r>
              <a:rPr lang="en-US" sz="5599" b="true">
                <a:solidFill>
                  <a:srgbClr val="FAAB00"/>
                </a:solidFill>
                <a:latin typeface="Proxima Nova Heavy"/>
                <a:ea typeface="Proxima Nova Heavy"/>
                <a:cs typeface="Proxima Nova Heavy"/>
                <a:sym typeface="Proxima Nova Heavy"/>
              </a:rPr>
              <a:t>Video Discussion</a:t>
            </a:r>
          </a:p>
        </p:txBody>
      </p:sp>
      <p:sp>
        <p:nvSpPr>
          <p:cNvPr name="TextBox 3" id="3"/>
          <p:cNvSpPr txBox="true"/>
          <p:nvPr/>
        </p:nvSpPr>
        <p:spPr>
          <a:xfrm rot="0">
            <a:off x="1763707" y="3160078"/>
            <a:ext cx="6130677" cy="3909695"/>
          </a:xfrm>
          <a:prstGeom prst="rect">
            <a:avLst/>
          </a:prstGeom>
        </p:spPr>
        <p:txBody>
          <a:bodyPr anchor="t" rtlCol="false" tIns="0" lIns="0" bIns="0" rIns="0">
            <a:spAutoFit/>
          </a:bodyPr>
          <a:lstStyle/>
          <a:p>
            <a:pPr algn="l" marL="690881" indent="-345440" lvl="1">
              <a:lnSpc>
                <a:spcPts val="4480"/>
              </a:lnSpc>
              <a:buFont typeface="Arial"/>
              <a:buChar char="•"/>
            </a:pPr>
            <a:r>
              <a:rPr lang="en-US" sz="3200">
                <a:solidFill>
                  <a:srgbClr val="000000"/>
                </a:solidFill>
                <a:latin typeface="Proxima Nova"/>
                <a:ea typeface="Proxima Nova"/>
                <a:cs typeface="Proxima Nova"/>
                <a:sym typeface="Proxima Nova"/>
              </a:rPr>
              <a:t>What are some obstacles you face with school?</a:t>
            </a:r>
          </a:p>
          <a:p>
            <a:pPr algn="l" marL="690881" indent="-345440" lvl="1">
              <a:lnSpc>
                <a:spcPts val="4480"/>
              </a:lnSpc>
              <a:buFont typeface="Arial"/>
              <a:buChar char="•"/>
            </a:pPr>
            <a:r>
              <a:rPr lang="en-US" sz="3200">
                <a:solidFill>
                  <a:srgbClr val="000000"/>
                </a:solidFill>
                <a:latin typeface="Proxima Nova"/>
                <a:ea typeface="Proxima Nova"/>
                <a:cs typeface="Proxima Nova"/>
                <a:sym typeface="Proxima Nova"/>
              </a:rPr>
              <a:t>How do you feel after watching the video?</a:t>
            </a:r>
          </a:p>
          <a:p>
            <a:pPr algn="l" marL="690881" indent="-345440" lvl="1">
              <a:lnSpc>
                <a:spcPts val="4480"/>
              </a:lnSpc>
              <a:buFont typeface="Arial"/>
              <a:buChar char="•"/>
            </a:pPr>
            <a:r>
              <a:rPr lang="en-US" sz="3200">
                <a:solidFill>
                  <a:srgbClr val="000000"/>
                </a:solidFill>
                <a:latin typeface="Proxima Nova"/>
                <a:ea typeface="Proxima Nova"/>
                <a:cs typeface="Proxima Nova"/>
                <a:sym typeface="Proxima Nova"/>
              </a:rPr>
              <a:t>How does the mother demonstrate her faith instead of fear?</a:t>
            </a:r>
          </a:p>
        </p:txBody>
      </p:sp>
      <p:grpSp>
        <p:nvGrpSpPr>
          <p:cNvPr name="Group 4" id="4"/>
          <p:cNvGrpSpPr/>
          <p:nvPr/>
        </p:nvGrpSpPr>
        <p:grpSpPr>
          <a:xfrm rot="0">
            <a:off x="9605060" y="1181100"/>
            <a:ext cx="7806640" cy="8229600"/>
            <a:chOff x="0" y="0"/>
            <a:chExt cx="812800" cy="856837"/>
          </a:xfrm>
        </p:grpSpPr>
        <p:sp>
          <p:nvSpPr>
            <p:cNvPr name="Freeform 5" id="5"/>
            <p:cNvSpPr/>
            <p:nvPr/>
          </p:nvSpPr>
          <p:spPr>
            <a:xfrm flipH="false" flipV="false" rot="0">
              <a:off x="0" y="0"/>
              <a:ext cx="812800" cy="856837"/>
            </a:xfrm>
            <a:custGeom>
              <a:avLst/>
              <a:gdLst/>
              <a:ahLst/>
              <a:cxnLst/>
              <a:rect r="r" b="b" t="t" l="l"/>
              <a:pathLst>
                <a:path h="856837" w="812800">
                  <a:moveTo>
                    <a:pt x="0" y="0"/>
                  </a:moveTo>
                  <a:lnTo>
                    <a:pt x="812800" y="0"/>
                  </a:lnTo>
                  <a:lnTo>
                    <a:pt x="812800" y="856837"/>
                  </a:lnTo>
                  <a:lnTo>
                    <a:pt x="0" y="856837"/>
                  </a:lnTo>
                  <a:close/>
                </a:path>
              </a:pathLst>
            </a:custGeom>
            <a:blipFill>
              <a:blip r:embed="rId3"/>
              <a:stretch>
                <a:fillRect l="-31790" t="0" r="-26435" b="0"/>
              </a:stretch>
            </a:blipFill>
          </p:spPr>
        </p:sp>
      </p:grpSp>
    </p:spTree>
  </p:cSld>
  <p:clrMapOvr>
    <a:masterClrMapping/>
  </p:clrMapOvr>
</p:sld>
</file>

<file path=ppt/slides/slide19.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TextBox 2" id="2"/>
          <p:cNvSpPr txBox="true"/>
          <p:nvPr/>
        </p:nvSpPr>
        <p:spPr>
          <a:xfrm rot="0">
            <a:off x="1028700" y="2314109"/>
            <a:ext cx="6461880" cy="962660"/>
          </a:xfrm>
          <a:prstGeom prst="rect">
            <a:avLst/>
          </a:prstGeom>
        </p:spPr>
        <p:txBody>
          <a:bodyPr anchor="t" rtlCol="false" tIns="0" lIns="0" bIns="0" rIns="0">
            <a:spAutoFit/>
          </a:bodyPr>
          <a:lstStyle/>
          <a:p>
            <a:pPr algn="l">
              <a:lnSpc>
                <a:spcPts val="7840"/>
              </a:lnSpc>
            </a:pPr>
            <a:r>
              <a:rPr lang="en-US" sz="5600" b="true">
                <a:solidFill>
                  <a:srgbClr val="236192"/>
                </a:solidFill>
                <a:latin typeface="Proxima Nova Heavy"/>
                <a:ea typeface="Proxima Nova Heavy"/>
                <a:cs typeface="Proxima Nova Heavy"/>
                <a:sym typeface="Proxima Nova Heavy"/>
              </a:rPr>
              <a:t>Circle of Trust</a:t>
            </a:r>
          </a:p>
        </p:txBody>
      </p:sp>
      <p:sp>
        <p:nvSpPr>
          <p:cNvPr name="TextBox 3" id="3"/>
          <p:cNvSpPr txBox="true"/>
          <p:nvPr/>
        </p:nvSpPr>
        <p:spPr>
          <a:xfrm rot="0">
            <a:off x="1028700" y="3441065"/>
            <a:ext cx="6130677" cy="3347720"/>
          </a:xfrm>
          <a:prstGeom prst="rect">
            <a:avLst/>
          </a:prstGeom>
        </p:spPr>
        <p:txBody>
          <a:bodyPr anchor="t" rtlCol="false" tIns="0" lIns="0" bIns="0" rIns="0">
            <a:spAutoFit/>
          </a:bodyPr>
          <a:lstStyle/>
          <a:p>
            <a:pPr algn="l" marL="690881" indent="-345440" lvl="1">
              <a:lnSpc>
                <a:spcPts val="4480"/>
              </a:lnSpc>
              <a:buFont typeface="Arial"/>
              <a:buChar char="•"/>
            </a:pPr>
            <a:r>
              <a:rPr lang="en-US" sz="3200">
                <a:solidFill>
                  <a:srgbClr val="000000"/>
                </a:solidFill>
                <a:latin typeface="Proxima Nova"/>
                <a:ea typeface="Proxima Nova"/>
                <a:cs typeface="Proxima Nova"/>
                <a:sym typeface="Proxima Nova"/>
              </a:rPr>
              <a:t>Stand in a circle.</a:t>
            </a:r>
          </a:p>
          <a:p>
            <a:pPr algn="l" marL="690881" indent="-345440" lvl="1">
              <a:lnSpc>
                <a:spcPts val="4480"/>
              </a:lnSpc>
              <a:buFont typeface="Arial"/>
              <a:buChar char="•"/>
            </a:pPr>
            <a:r>
              <a:rPr lang="en-US" sz="3200">
                <a:solidFill>
                  <a:srgbClr val="000000"/>
                </a:solidFill>
                <a:latin typeface="Proxima Nova"/>
                <a:ea typeface="Proxima Nova"/>
                <a:cs typeface="Proxima Nova"/>
                <a:sym typeface="Proxima Nova"/>
              </a:rPr>
              <a:t>One student will be blindfolded and stand in the middle.</a:t>
            </a:r>
          </a:p>
          <a:p>
            <a:pPr algn="l" marL="690881" indent="-345440" lvl="1">
              <a:lnSpc>
                <a:spcPts val="4480"/>
              </a:lnSpc>
              <a:buFont typeface="Arial"/>
              <a:buChar char="•"/>
            </a:pPr>
            <a:r>
              <a:rPr lang="en-US" sz="3200">
                <a:solidFill>
                  <a:srgbClr val="000000"/>
                </a:solidFill>
                <a:latin typeface="Proxima Nova"/>
                <a:ea typeface="Proxima Nova"/>
                <a:cs typeface="Proxima Nova"/>
                <a:sym typeface="Proxima Nova"/>
              </a:rPr>
              <a:t>The students in the circle will catch the blindfolded student.</a:t>
            </a:r>
          </a:p>
        </p:txBody>
      </p:sp>
      <p:grpSp>
        <p:nvGrpSpPr>
          <p:cNvPr name="Group 4" id="4"/>
          <p:cNvGrpSpPr/>
          <p:nvPr/>
        </p:nvGrpSpPr>
        <p:grpSpPr>
          <a:xfrm rot="0">
            <a:off x="8001000" y="0"/>
            <a:ext cx="10287000" cy="10287000"/>
            <a:chOff x="0" y="0"/>
            <a:chExt cx="812800" cy="812800"/>
          </a:xfrm>
        </p:grpSpPr>
        <p:sp>
          <p:nvSpPr>
            <p:cNvPr name="Freeform 5" id="5"/>
            <p:cNvSpPr/>
            <p:nvPr/>
          </p:nvSpPr>
          <p:spPr>
            <a:xfrm flipH="false" flipV="false" rot="0">
              <a:off x="0" y="0"/>
              <a:ext cx="812800" cy="812800"/>
            </a:xfrm>
            <a:custGeom>
              <a:avLst/>
              <a:gdLst/>
              <a:ahLst/>
              <a:cxnLst/>
              <a:rect r="r" b="b" t="t" l="l"/>
              <a:pathLst>
                <a:path h="812800" w="812800">
                  <a:moveTo>
                    <a:pt x="0" y="0"/>
                  </a:moveTo>
                  <a:lnTo>
                    <a:pt x="812800" y="0"/>
                  </a:lnTo>
                  <a:lnTo>
                    <a:pt x="812800" y="812800"/>
                  </a:lnTo>
                  <a:lnTo>
                    <a:pt x="0" y="812800"/>
                  </a:lnTo>
                  <a:close/>
                </a:path>
              </a:pathLst>
            </a:custGeom>
            <a:blipFill>
              <a:blip r:embed="rId3"/>
              <a:stretch>
                <a:fillRect l="0" t="0" r="0" b="0"/>
              </a:stretch>
            </a:blipFill>
          </p:spPr>
        </p:sp>
      </p:grpSp>
    </p:spTree>
  </p:cSld>
  <p:clrMapOvr>
    <a:masterClrMapping/>
  </p:clrMapOvr>
</p:sld>
</file>

<file path=ppt/slides/slide2.xml><?xml version="1.0" encoding="utf-8"?>
<p:sld xmlns:p="http://schemas.openxmlformats.org/presentationml/2006/main" xmlns:a="http://schemas.openxmlformats.org/drawingml/2006/main" xmlns:r="http://schemas.openxmlformats.org/officeDocument/2006/relationships">
  <p:cSld>
    <p:bg>
      <p:bgPr>
        <a:solidFill>
          <a:srgbClr val="E4F4FF"/>
        </a:solidFill>
      </p:bgPr>
    </p:bg>
    <p:spTree>
      <p:nvGrpSpPr>
        <p:cNvPr id="1" name=""/>
        <p:cNvGrpSpPr/>
        <p:nvPr/>
      </p:nvGrpSpPr>
      <p:grpSpPr>
        <a:xfrm>
          <a:off x="0" y="0"/>
          <a:ext cx="0" cy="0"/>
          <a:chOff x="0" y="0"/>
          <a:chExt cx="0" cy="0"/>
        </a:xfrm>
      </p:grpSpPr>
      <p:sp>
        <p:nvSpPr>
          <p:cNvPr name="Freeform 2" id="2"/>
          <p:cNvSpPr/>
          <p:nvPr/>
        </p:nvSpPr>
        <p:spPr>
          <a:xfrm flipH="false" flipV="false" rot="0">
            <a:off x="28575" y="0"/>
            <a:ext cx="18288000" cy="10287000"/>
          </a:xfrm>
          <a:custGeom>
            <a:avLst/>
            <a:gdLst/>
            <a:ahLst/>
            <a:cxnLst/>
            <a:rect r="r" b="b" t="t" l="l"/>
            <a:pathLst>
              <a:path h="10287000" w="18288000">
                <a:moveTo>
                  <a:pt x="0" y="0"/>
                </a:moveTo>
                <a:lnTo>
                  <a:pt x="18288000" y="0"/>
                </a:lnTo>
                <a:lnTo>
                  <a:pt x="18288000" y="10287000"/>
                </a:lnTo>
                <a:lnTo>
                  <a:pt x="0" y="10287000"/>
                </a:lnTo>
                <a:lnTo>
                  <a:pt x="0" y="0"/>
                </a:lnTo>
                <a:close/>
              </a:path>
            </a:pathLst>
          </a:custGeom>
          <a:blipFill>
            <a:blip r:embed="rId3"/>
            <a:stretch>
              <a:fillRect l="0" t="0" r="0" b="0"/>
            </a:stretch>
          </a:blipFill>
        </p:spPr>
      </p:sp>
      <p:sp>
        <p:nvSpPr>
          <p:cNvPr name="TextBox 3" id="3"/>
          <p:cNvSpPr txBox="true"/>
          <p:nvPr/>
        </p:nvSpPr>
        <p:spPr>
          <a:xfrm rot="0">
            <a:off x="6014554" y="4991100"/>
            <a:ext cx="6277942" cy="2203454"/>
          </a:xfrm>
          <a:prstGeom prst="rect">
            <a:avLst/>
          </a:prstGeom>
        </p:spPr>
        <p:txBody>
          <a:bodyPr anchor="t" rtlCol="false" tIns="0" lIns="0" bIns="0" rIns="0">
            <a:spAutoFit/>
          </a:bodyPr>
          <a:lstStyle/>
          <a:p>
            <a:pPr algn="ctr">
              <a:lnSpc>
                <a:spcPts val="11899"/>
              </a:lnSpc>
            </a:pPr>
            <a:r>
              <a:rPr lang="en-US" sz="8499" b="true">
                <a:solidFill>
                  <a:srgbClr val="FFFFFF"/>
                </a:solidFill>
                <a:latin typeface="Proxima Nova Heavy"/>
                <a:ea typeface="Proxima Nova Heavy"/>
                <a:cs typeface="Proxima Nova Heavy"/>
                <a:sym typeface="Proxima Nova Heavy"/>
              </a:rPr>
              <a:t>Introduction</a:t>
            </a:r>
          </a:p>
          <a:p>
            <a:pPr algn="ctr">
              <a:lnSpc>
                <a:spcPts val="5599"/>
              </a:lnSpc>
              <a:spcBef>
                <a:spcPct val="0"/>
              </a:spcBef>
            </a:pPr>
            <a:r>
              <a:rPr lang="en-US" b="true" sz="3999">
                <a:solidFill>
                  <a:srgbClr val="FFFFFF"/>
                </a:solidFill>
                <a:latin typeface="Proxima Nova Heavy"/>
                <a:ea typeface="Proxima Nova Heavy"/>
                <a:cs typeface="Proxima Nova Heavy"/>
                <a:sym typeface="Proxima Nova Heavy"/>
              </a:rPr>
              <a:t>High School Students</a:t>
            </a:r>
          </a:p>
        </p:txBody>
      </p:sp>
    </p:spTree>
  </p:cSld>
  <p:clrMapOvr>
    <a:masterClrMapping/>
  </p:clrMapOvr>
</p:sld>
</file>

<file path=ppt/slides/slide20.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TextBox 2" id="2"/>
          <p:cNvSpPr txBox="true"/>
          <p:nvPr/>
        </p:nvSpPr>
        <p:spPr>
          <a:xfrm rot="0">
            <a:off x="1028700" y="2314109"/>
            <a:ext cx="6461880" cy="962660"/>
          </a:xfrm>
          <a:prstGeom prst="rect">
            <a:avLst/>
          </a:prstGeom>
        </p:spPr>
        <p:txBody>
          <a:bodyPr anchor="t" rtlCol="false" tIns="0" lIns="0" bIns="0" rIns="0">
            <a:spAutoFit/>
          </a:bodyPr>
          <a:lstStyle/>
          <a:p>
            <a:pPr algn="l">
              <a:lnSpc>
                <a:spcPts val="7840"/>
              </a:lnSpc>
            </a:pPr>
            <a:r>
              <a:rPr lang="en-US" sz="5600" b="true">
                <a:solidFill>
                  <a:srgbClr val="236192"/>
                </a:solidFill>
                <a:latin typeface="Proxima Nova Heavy"/>
                <a:ea typeface="Proxima Nova Heavy"/>
                <a:cs typeface="Proxima Nova Heavy"/>
                <a:sym typeface="Proxima Nova Heavy"/>
              </a:rPr>
              <a:t>Circle of Trust</a:t>
            </a:r>
          </a:p>
        </p:txBody>
      </p:sp>
      <p:sp>
        <p:nvSpPr>
          <p:cNvPr name="TextBox 3" id="3"/>
          <p:cNvSpPr txBox="true"/>
          <p:nvPr/>
        </p:nvSpPr>
        <p:spPr>
          <a:xfrm rot="0">
            <a:off x="1028700" y="4003040"/>
            <a:ext cx="6130677" cy="2223770"/>
          </a:xfrm>
          <a:prstGeom prst="rect">
            <a:avLst/>
          </a:prstGeom>
        </p:spPr>
        <p:txBody>
          <a:bodyPr anchor="t" rtlCol="false" tIns="0" lIns="0" bIns="0" rIns="0">
            <a:spAutoFit/>
          </a:bodyPr>
          <a:lstStyle/>
          <a:p>
            <a:pPr algn="l" marL="690881" indent="-345440" lvl="1">
              <a:lnSpc>
                <a:spcPts val="4480"/>
              </a:lnSpc>
              <a:buFont typeface="Arial"/>
              <a:buChar char="•"/>
            </a:pPr>
            <a:r>
              <a:rPr lang="en-US" sz="3200">
                <a:solidFill>
                  <a:srgbClr val="000000"/>
                </a:solidFill>
                <a:latin typeface="Proxima Nova"/>
                <a:ea typeface="Proxima Nova"/>
                <a:cs typeface="Proxima Nova"/>
                <a:sym typeface="Proxima Nova"/>
              </a:rPr>
              <a:t>Was it difficult or easy to trust your peers? Why?</a:t>
            </a:r>
          </a:p>
          <a:p>
            <a:pPr algn="l" marL="690881" indent="-345440" lvl="1">
              <a:lnSpc>
                <a:spcPts val="4480"/>
              </a:lnSpc>
              <a:buFont typeface="Arial"/>
              <a:buChar char="•"/>
            </a:pPr>
            <a:r>
              <a:rPr lang="en-US" sz="3200">
                <a:solidFill>
                  <a:srgbClr val="000000"/>
                </a:solidFill>
                <a:latin typeface="Proxima Nova"/>
                <a:ea typeface="Proxima Nova"/>
                <a:cs typeface="Proxima Nova"/>
                <a:sym typeface="Proxima Nova"/>
              </a:rPr>
              <a:t>How does this compare to having faith in God? </a:t>
            </a:r>
          </a:p>
        </p:txBody>
      </p:sp>
      <p:grpSp>
        <p:nvGrpSpPr>
          <p:cNvPr name="Group 4" id="4"/>
          <p:cNvGrpSpPr/>
          <p:nvPr/>
        </p:nvGrpSpPr>
        <p:grpSpPr>
          <a:xfrm rot="0">
            <a:off x="8001000" y="0"/>
            <a:ext cx="10287000" cy="10287000"/>
            <a:chOff x="0" y="0"/>
            <a:chExt cx="812800" cy="812800"/>
          </a:xfrm>
        </p:grpSpPr>
        <p:sp>
          <p:nvSpPr>
            <p:cNvPr name="Freeform 5" id="5"/>
            <p:cNvSpPr/>
            <p:nvPr/>
          </p:nvSpPr>
          <p:spPr>
            <a:xfrm flipH="false" flipV="false" rot="0">
              <a:off x="0" y="0"/>
              <a:ext cx="812800" cy="812800"/>
            </a:xfrm>
            <a:custGeom>
              <a:avLst/>
              <a:gdLst/>
              <a:ahLst/>
              <a:cxnLst/>
              <a:rect r="r" b="b" t="t" l="l"/>
              <a:pathLst>
                <a:path h="812800" w="812800">
                  <a:moveTo>
                    <a:pt x="0" y="0"/>
                  </a:moveTo>
                  <a:lnTo>
                    <a:pt x="812800" y="0"/>
                  </a:lnTo>
                  <a:lnTo>
                    <a:pt x="812800" y="812800"/>
                  </a:lnTo>
                  <a:lnTo>
                    <a:pt x="0" y="812800"/>
                  </a:lnTo>
                  <a:close/>
                </a:path>
              </a:pathLst>
            </a:custGeom>
            <a:blipFill>
              <a:blip r:embed="rId3"/>
              <a:stretch>
                <a:fillRect l="0" t="0" r="0" b="0"/>
              </a:stretch>
            </a:blipFill>
          </p:spPr>
        </p:sp>
      </p:grpSp>
    </p:spTree>
  </p:cSld>
  <p:clrMapOvr>
    <a:masterClrMapping/>
  </p:clrMapOvr>
</p:sld>
</file>

<file path=ppt/slides/slide21.xml><?xml version="1.0" encoding="utf-8"?>
<p:sld xmlns:p="http://schemas.openxmlformats.org/presentationml/2006/main" xmlns:a="http://schemas.openxmlformats.org/drawingml/2006/main">
  <p:cSld>
    <p:spTree>
      <p:nvGrpSpPr>
        <p:cNvPr id="1" name=""/>
        <p:cNvGrpSpPr/>
        <p:nvPr/>
      </p:nvGrpSpPr>
      <p:grpSpPr>
        <a:xfrm>
          <a:off x="0" y="0"/>
          <a:ext cx="0" cy="0"/>
          <a:chOff x="0" y="0"/>
          <a:chExt cx="0" cy="0"/>
        </a:xfrm>
      </p:grpSpPr>
      <p:sp>
        <p:nvSpPr>
          <p:cNvPr name="TextBox 2" id="2"/>
          <p:cNvSpPr txBox="true"/>
          <p:nvPr/>
        </p:nvSpPr>
        <p:spPr>
          <a:xfrm rot="0">
            <a:off x="7022577" y="4196962"/>
            <a:ext cx="4886738" cy="4471670"/>
          </a:xfrm>
          <a:prstGeom prst="rect">
            <a:avLst/>
          </a:prstGeom>
        </p:spPr>
        <p:txBody>
          <a:bodyPr anchor="t" rtlCol="false" tIns="0" lIns="0" bIns="0" rIns="0">
            <a:spAutoFit/>
          </a:bodyPr>
          <a:lstStyle/>
          <a:p>
            <a:pPr algn="l" marL="690881" indent="-345440" lvl="1">
              <a:lnSpc>
                <a:spcPts val="4480"/>
              </a:lnSpc>
              <a:buFont typeface="Arial"/>
              <a:buChar char="•"/>
            </a:pPr>
            <a:r>
              <a:rPr lang="en-US" sz="3200">
                <a:solidFill>
                  <a:srgbClr val="000000"/>
                </a:solidFill>
                <a:latin typeface="Proxima Nova"/>
                <a:ea typeface="Proxima Nova"/>
                <a:cs typeface="Proxima Nova"/>
                <a:sym typeface="Proxima Nova"/>
              </a:rPr>
              <a:t>Take a break from music, TV, or video games for a day to focus on silence with God.</a:t>
            </a:r>
          </a:p>
          <a:p>
            <a:pPr algn="l" marL="690881" indent="-345440" lvl="1">
              <a:lnSpc>
                <a:spcPts val="4480"/>
              </a:lnSpc>
              <a:buFont typeface="Arial"/>
              <a:buChar char="•"/>
            </a:pPr>
            <a:r>
              <a:rPr lang="en-US" sz="3200">
                <a:solidFill>
                  <a:srgbClr val="000000"/>
                </a:solidFill>
                <a:latin typeface="Proxima Nova"/>
                <a:ea typeface="Proxima Nova"/>
                <a:cs typeface="Proxima Nova"/>
                <a:sym typeface="Proxima Nova"/>
              </a:rPr>
              <a:t>Limit screen time and use extra time to pray or help others.</a:t>
            </a:r>
          </a:p>
        </p:txBody>
      </p:sp>
      <p:sp>
        <p:nvSpPr>
          <p:cNvPr name="TextBox 3" id="3"/>
          <p:cNvSpPr txBox="true"/>
          <p:nvPr/>
        </p:nvSpPr>
        <p:spPr>
          <a:xfrm rot="0">
            <a:off x="4491804" y="923925"/>
            <a:ext cx="9304392" cy="953136"/>
          </a:xfrm>
          <a:prstGeom prst="rect">
            <a:avLst/>
          </a:prstGeom>
        </p:spPr>
        <p:txBody>
          <a:bodyPr anchor="t" rtlCol="false" tIns="0" lIns="0" bIns="0" rIns="0">
            <a:spAutoFit/>
          </a:bodyPr>
          <a:lstStyle/>
          <a:p>
            <a:pPr algn="ctr">
              <a:lnSpc>
                <a:spcPts val="7839"/>
              </a:lnSpc>
            </a:pPr>
            <a:r>
              <a:rPr lang="en-US" sz="5599" b="true">
                <a:solidFill>
                  <a:srgbClr val="236192"/>
                </a:solidFill>
                <a:latin typeface="Proxima Nova Heavy"/>
                <a:ea typeface="Proxima Nova Heavy"/>
                <a:cs typeface="Proxima Nova Heavy"/>
                <a:sym typeface="Proxima Nova Heavy"/>
              </a:rPr>
              <a:t>Little Act of Love for Faith</a:t>
            </a:r>
          </a:p>
        </p:txBody>
      </p:sp>
      <p:sp>
        <p:nvSpPr>
          <p:cNvPr name="TextBox 4" id="4"/>
          <p:cNvSpPr txBox="true"/>
          <p:nvPr/>
        </p:nvSpPr>
        <p:spPr>
          <a:xfrm rot="0">
            <a:off x="1028700" y="2046847"/>
            <a:ext cx="15844252" cy="1099820"/>
          </a:xfrm>
          <a:prstGeom prst="rect">
            <a:avLst/>
          </a:prstGeom>
        </p:spPr>
        <p:txBody>
          <a:bodyPr anchor="t" rtlCol="false" tIns="0" lIns="0" bIns="0" rIns="0">
            <a:spAutoFit/>
          </a:bodyPr>
          <a:lstStyle/>
          <a:p>
            <a:pPr algn="l">
              <a:lnSpc>
                <a:spcPts val="4480"/>
              </a:lnSpc>
            </a:pPr>
            <a:r>
              <a:rPr lang="en-US" sz="3200">
                <a:solidFill>
                  <a:srgbClr val="000000"/>
                </a:solidFill>
                <a:latin typeface="Proxima Nova"/>
                <a:ea typeface="Proxima Nova"/>
                <a:cs typeface="Proxima Nova"/>
                <a:sym typeface="Proxima Nova"/>
              </a:rPr>
              <a:t>You are invited to choose one of these little acts of love or create your own little act of faith to offer up this week of Lent. You will report back to your classmates next week.</a:t>
            </a:r>
          </a:p>
        </p:txBody>
      </p:sp>
      <p:sp>
        <p:nvSpPr>
          <p:cNvPr name="TextBox 5" id="5"/>
          <p:cNvSpPr txBox="true"/>
          <p:nvPr/>
        </p:nvSpPr>
        <p:spPr>
          <a:xfrm rot="0">
            <a:off x="2978990" y="3455916"/>
            <a:ext cx="1570732" cy="798196"/>
          </a:xfrm>
          <a:prstGeom prst="rect">
            <a:avLst/>
          </a:prstGeom>
        </p:spPr>
        <p:txBody>
          <a:bodyPr anchor="t" rtlCol="false" tIns="0" lIns="0" bIns="0" rIns="0">
            <a:spAutoFit/>
          </a:bodyPr>
          <a:lstStyle/>
          <a:p>
            <a:pPr algn="ctr">
              <a:lnSpc>
                <a:spcPts val="5879"/>
              </a:lnSpc>
            </a:pPr>
            <a:r>
              <a:rPr lang="en-US" sz="4199">
                <a:solidFill>
                  <a:srgbClr val="236192"/>
                </a:solidFill>
                <a:latin typeface="Arial MT Pro"/>
                <a:ea typeface="Arial MT Pro"/>
                <a:cs typeface="Arial MT Pro"/>
                <a:sym typeface="Arial MT Pro"/>
              </a:rPr>
              <a:t>Prayer</a:t>
            </a:r>
          </a:p>
        </p:txBody>
      </p:sp>
      <p:sp>
        <p:nvSpPr>
          <p:cNvPr name="TextBox 6" id="6"/>
          <p:cNvSpPr txBox="true"/>
          <p:nvPr/>
        </p:nvSpPr>
        <p:spPr>
          <a:xfrm rot="0">
            <a:off x="1028700" y="4196962"/>
            <a:ext cx="5471312" cy="5595620"/>
          </a:xfrm>
          <a:prstGeom prst="rect">
            <a:avLst/>
          </a:prstGeom>
        </p:spPr>
        <p:txBody>
          <a:bodyPr anchor="t" rtlCol="false" tIns="0" lIns="0" bIns="0" rIns="0">
            <a:spAutoFit/>
          </a:bodyPr>
          <a:lstStyle/>
          <a:p>
            <a:pPr algn="l" marL="690881" indent="-345440" lvl="1">
              <a:lnSpc>
                <a:spcPts val="4480"/>
              </a:lnSpc>
              <a:buFont typeface="Arial"/>
              <a:buChar char="•"/>
            </a:pPr>
            <a:r>
              <a:rPr lang="en-US" sz="3200">
                <a:solidFill>
                  <a:srgbClr val="000000"/>
                </a:solidFill>
                <a:latin typeface="Proxima Nova"/>
                <a:ea typeface="Proxima Nova"/>
                <a:cs typeface="Proxima Nova"/>
                <a:sym typeface="Proxima Nova"/>
              </a:rPr>
              <a:t>Start each day with prayer. Pray for more faith in your life or for someone in need.</a:t>
            </a:r>
          </a:p>
          <a:p>
            <a:pPr algn="l" marL="690881" indent="-345440" lvl="1">
              <a:lnSpc>
                <a:spcPts val="4480"/>
              </a:lnSpc>
              <a:buFont typeface="Arial"/>
              <a:buChar char="•"/>
            </a:pPr>
            <a:r>
              <a:rPr lang="en-US" sz="3200">
                <a:solidFill>
                  <a:srgbClr val="000000"/>
                </a:solidFill>
                <a:latin typeface="Proxima Nova"/>
                <a:ea typeface="Proxima Nova"/>
                <a:cs typeface="Proxima Nova"/>
                <a:sym typeface="Proxima Nova"/>
              </a:rPr>
              <a:t>Keep a “Faith Journal”: Write down how you see God working in your life.</a:t>
            </a:r>
          </a:p>
          <a:p>
            <a:pPr algn="l" marL="690881" indent="-345440" lvl="1">
              <a:lnSpc>
                <a:spcPts val="4480"/>
              </a:lnSpc>
              <a:buFont typeface="Arial"/>
              <a:buChar char="•"/>
            </a:pPr>
            <a:r>
              <a:rPr lang="en-US" sz="3200">
                <a:solidFill>
                  <a:srgbClr val="000000"/>
                </a:solidFill>
                <a:latin typeface="Proxima Nova"/>
                <a:ea typeface="Proxima Nova"/>
                <a:cs typeface="Proxima Nova"/>
                <a:sym typeface="Proxima Nova"/>
              </a:rPr>
              <a:t>S</a:t>
            </a:r>
            <a:r>
              <a:rPr lang="en-US" sz="3200">
                <a:solidFill>
                  <a:srgbClr val="000000"/>
                </a:solidFill>
                <a:latin typeface="Proxima Nova"/>
                <a:ea typeface="Proxima Nova"/>
                <a:cs typeface="Proxima Nova"/>
                <a:sym typeface="Proxima Nova"/>
              </a:rPr>
              <a:t>et reminders on your phone to pray or listen to faith-based podcasts.</a:t>
            </a:r>
          </a:p>
        </p:txBody>
      </p:sp>
      <p:sp>
        <p:nvSpPr>
          <p:cNvPr name="TextBox 7" id="7"/>
          <p:cNvSpPr txBox="true"/>
          <p:nvPr/>
        </p:nvSpPr>
        <p:spPr>
          <a:xfrm rot="0">
            <a:off x="8305392" y="3455916"/>
            <a:ext cx="1748830" cy="798196"/>
          </a:xfrm>
          <a:prstGeom prst="rect">
            <a:avLst/>
          </a:prstGeom>
        </p:spPr>
        <p:txBody>
          <a:bodyPr anchor="t" rtlCol="false" tIns="0" lIns="0" bIns="0" rIns="0">
            <a:spAutoFit/>
          </a:bodyPr>
          <a:lstStyle/>
          <a:p>
            <a:pPr algn="ctr">
              <a:lnSpc>
                <a:spcPts val="5879"/>
              </a:lnSpc>
            </a:pPr>
            <a:r>
              <a:rPr lang="en-US" sz="4199">
                <a:solidFill>
                  <a:srgbClr val="236192"/>
                </a:solidFill>
                <a:latin typeface="Arial MT Pro"/>
                <a:ea typeface="Arial MT Pro"/>
                <a:cs typeface="Arial MT Pro"/>
                <a:sym typeface="Arial MT Pro"/>
              </a:rPr>
              <a:t>Fasting</a:t>
            </a:r>
          </a:p>
        </p:txBody>
      </p:sp>
      <p:sp>
        <p:nvSpPr>
          <p:cNvPr name="TextBox 8" id="8"/>
          <p:cNvSpPr txBox="true"/>
          <p:nvPr/>
        </p:nvSpPr>
        <p:spPr>
          <a:xfrm rot="0">
            <a:off x="13972296" y="3455916"/>
            <a:ext cx="2578199" cy="798196"/>
          </a:xfrm>
          <a:prstGeom prst="rect">
            <a:avLst/>
          </a:prstGeom>
        </p:spPr>
        <p:txBody>
          <a:bodyPr anchor="t" rtlCol="false" tIns="0" lIns="0" bIns="0" rIns="0">
            <a:spAutoFit/>
          </a:bodyPr>
          <a:lstStyle/>
          <a:p>
            <a:pPr algn="ctr">
              <a:lnSpc>
                <a:spcPts val="5879"/>
              </a:lnSpc>
            </a:pPr>
            <a:r>
              <a:rPr lang="en-US" sz="4199">
                <a:solidFill>
                  <a:srgbClr val="236192"/>
                </a:solidFill>
                <a:latin typeface="Arial MT Pro"/>
                <a:ea typeface="Arial MT Pro"/>
                <a:cs typeface="Arial MT Pro"/>
                <a:sym typeface="Arial MT Pro"/>
              </a:rPr>
              <a:t>Almsgiving</a:t>
            </a:r>
          </a:p>
        </p:txBody>
      </p:sp>
      <p:sp>
        <p:nvSpPr>
          <p:cNvPr name="TextBox 9" id="9"/>
          <p:cNvSpPr txBox="true"/>
          <p:nvPr/>
        </p:nvSpPr>
        <p:spPr>
          <a:xfrm rot="0">
            <a:off x="12762211" y="4196962"/>
            <a:ext cx="4998370" cy="5033645"/>
          </a:xfrm>
          <a:prstGeom prst="rect">
            <a:avLst/>
          </a:prstGeom>
        </p:spPr>
        <p:txBody>
          <a:bodyPr anchor="t" rtlCol="false" tIns="0" lIns="0" bIns="0" rIns="0">
            <a:spAutoFit/>
          </a:bodyPr>
          <a:lstStyle/>
          <a:p>
            <a:pPr algn="l" marL="690881" indent="-345440" lvl="1">
              <a:lnSpc>
                <a:spcPts val="4480"/>
              </a:lnSpc>
              <a:buFont typeface="Arial"/>
              <a:buChar char="•"/>
            </a:pPr>
            <a:r>
              <a:rPr lang="en-US" sz="3200">
                <a:solidFill>
                  <a:srgbClr val="000000"/>
                </a:solidFill>
                <a:latin typeface="Proxima Nova"/>
                <a:ea typeface="Proxima Nova"/>
                <a:cs typeface="Proxima Nova"/>
                <a:sym typeface="Proxima Nova"/>
              </a:rPr>
              <a:t>Spend time with someone who may feel lonely (a classmate, elderly relative, or new student)</a:t>
            </a:r>
          </a:p>
          <a:p>
            <a:pPr algn="l" marL="690881" indent="-345440" lvl="1">
              <a:lnSpc>
                <a:spcPts val="4480"/>
              </a:lnSpc>
              <a:buFont typeface="Arial"/>
              <a:buChar char="•"/>
            </a:pPr>
            <a:r>
              <a:rPr lang="en-US" sz="3200">
                <a:solidFill>
                  <a:srgbClr val="000000"/>
                </a:solidFill>
                <a:latin typeface="Proxima Nova"/>
                <a:ea typeface="Proxima Nova"/>
                <a:cs typeface="Proxima Nova"/>
                <a:sym typeface="Proxima Nova"/>
              </a:rPr>
              <a:t>Support a friend’s faith journey by inviting them to youth group, Mass, or a faith event.</a:t>
            </a:r>
          </a:p>
        </p:txBody>
      </p:sp>
    </p:spTree>
  </p:cSld>
  <p:clrMapOvr>
    <a:masterClrMapping/>
  </p:clrMapOvr>
</p:sld>
</file>

<file path=ppt/slides/slide22.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0"/>
            <a:ext cx="18288000" cy="10287000"/>
          </a:xfrm>
          <a:custGeom>
            <a:avLst/>
            <a:gdLst/>
            <a:ahLst/>
            <a:cxnLst/>
            <a:rect r="r" b="b" t="t" l="l"/>
            <a:pathLst>
              <a:path h="10287000" w="18288000">
                <a:moveTo>
                  <a:pt x="0" y="0"/>
                </a:moveTo>
                <a:lnTo>
                  <a:pt x="18288000" y="0"/>
                </a:lnTo>
                <a:lnTo>
                  <a:pt x="18288000" y="10287000"/>
                </a:lnTo>
                <a:lnTo>
                  <a:pt x="0" y="10287000"/>
                </a:lnTo>
                <a:lnTo>
                  <a:pt x="0" y="0"/>
                </a:lnTo>
                <a:close/>
              </a:path>
            </a:pathLst>
          </a:custGeom>
          <a:blipFill>
            <a:blip r:embed="rId3"/>
            <a:stretch>
              <a:fillRect l="0" t="0" r="0" b="0"/>
            </a:stretch>
          </a:blipFill>
        </p:spPr>
      </p:sp>
      <p:sp>
        <p:nvSpPr>
          <p:cNvPr name="TextBox 3" id="3"/>
          <p:cNvSpPr txBox="true"/>
          <p:nvPr/>
        </p:nvSpPr>
        <p:spPr>
          <a:xfrm rot="0">
            <a:off x="5661757" y="4767644"/>
            <a:ext cx="6964487" cy="1441458"/>
          </a:xfrm>
          <a:prstGeom prst="rect">
            <a:avLst/>
          </a:prstGeom>
        </p:spPr>
        <p:txBody>
          <a:bodyPr anchor="t" rtlCol="false" tIns="0" lIns="0" bIns="0" rIns="0">
            <a:spAutoFit/>
          </a:bodyPr>
          <a:lstStyle/>
          <a:p>
            <a:pPr algn="ctr">
              <a:lnSpc>
                <a:spcPts val="11899"/>
              </a:lnSpc>
              <a:spcBef>
                <a:spcPct val="0"/>
              </a:spcBef>
            </a:pPr>
            <a:r>
              <a:rPr lang="en-US" b="true" sz="8499">
                <a:solidFill>
                  <a:srgbClr val="FFFFFF"/>
                </a:solidFill>
                <a:latin typeface="Proxima Nova Heavy"/>
                <a:ea typeface="Proxima Nova Heavy"/>
                <a:cs typeface="Proxima Nova Heavy"/>
                <a:sym typeface="Proxima Nova Heavy"/>
              </a:rPr>
              <a:t>Week 2: Hope</a:t>
            </a:r>
          </a:p>
        </p:txBody>
      </p:sp>
    </p:spTree>
  </p:cSld>
  <p:clrMapOvr>
    <a:masterClrMapping/>
  </p:clrMapOvr>
</p:sld>
</file>

<file path=ppt/slides/slide23.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8001000" y="0"/>
            <a:ext cx="10287000" cy="10287000"/>
            <a:chOff x="0" y="0"/>
            <a:chExt cx="812800" cy="812800"/>
          </a:xfrm>
        </p:grpSpPr>
        <p:sp>
          <p:nvSpPr>
            <p:cNvPr name="Freeform 3" id="3"/>
            <p:cNvSpPr/>
            <p:nvPr/>
          </p:nvSpPr>
          <p:spPr>
            <a:xfrm flipH="false" flipV="false" rot="0">
              <a:off x="0" y="0"/>
              <a:ext cx="812800" cy="812800"/>
            </a:xfrm>
            <a:custGeom>
              <a:avLst/>
              <a:gdLst/>
              <a:ahLst/>
              <a:cxnLst/>
              <a:rect r="r" b="b" t="t" l="l"/>
              <a:pathLst>
                <a:path h="812800" w="812800">
                  <a:moveTo>
                    <a:pt x="0" y="0"/>
                  </a:moveTo>
                  <a:lnTo>
                    <a:pt x="812800" y="0"/>
                  </a:lnTo>
                  <a:lnTo>
                    <a:pt x="812800" y="812800"/>
                  </a:lnTo>
                  <a:lnTo>
                    <a:pt x="0" y="812800"/>
                  </a:lnTo>
                  <a:close/>
                </a:path>
              </a:pathLst>
            </a:custGeom>
            <a:blipFill>
              <a:blip r:embed="rId3"/>
              <a:stretch>
                <a:fillRect l="-49997" t="0" r="-96" b="0"/>
              </a:stretch>
            </a:blipFill>
          </p:spPr>
        </p:sp>
      </p:grpSp>
      <p:sp>
        <p:nvSpPr>
          <p:cNvPr name="TextBox 4" id="4"/>
          <p:cNvSpPr txBox="true"/>
          <p:nvPr/>
        </p:nvSpPr>
        <p:spPr>
          <a:xfrm rot="0">
            <a:off x="1028700" y="1828608"/>
            <a:ext cx="6551488" cy="953136"/>
          </a:xfrm>
          <a:prstGeom prst="rect">
            <a:avLst/>
          </a:prstGeom>
        </p:spPr>
        <p:txBody>
          <a:bodyPr anchor="t" rtlCol="false" tIns="0" lIns="0" bIns="0" rIns="0">
            <a:spAutoFit/>
          </a:bodyPr>
          <a:lstStyle/>
          <a:p>
            <a:pPr algn="l">
              <a:lnSpc>
                <a:spcPts val="7839"/>
              </a:lnSpc>
            </a:pPr>
            <a:r>
              <a:rPr lang="en-US" sz="5599" b="true">
                <a:solidFill>
                  <a:srgbClr val="236192"/>
                </a:solidFill>
                <a:latin typeface="Proxima Nova Heavy"/>
                <a:ea typeface="Proxima Nova Heavy"/>
                <a:cs typeface="Proxima Nova Heavy"/>
                <a:sym typeface="Proxima Nova Heavy"/>
              </a:rPr>
              <a:t>Follow-up on Faith</a:t>
            </a:r>
          </a:p>
        </p:txBody>
      </p:sp>
      <p:sp>
        <p:nvSpPr>
          <p:cNvPr name="TextBox 5" id="5"/>
          <p:cNvSpPr txBox="true"/>
          <p:nvPr/>
        </p:nvSpPr>
        <p:spPr>
          <a:xfrm rot="0">
            <a:off x="1028700" y="3351568"/>
            <a:ext cx="6130677" cy="3909695"/>
          </a:xfrm>
          <a:prstGeom prst="rect">
            <a:avLst/>
          </a:prstGeom>
        </p:spPr>
        <p:txBody>
          <a:bodyPr anchor="t" rtlCol="false" tIns="0" lIns="0" bIns="0" rIns="0">
            <a:spAutoFit/>
          </a:bodyPr>
          <a:lstStyle/>
          <a:p>
            <a:pPr algn="l" marL="690881" indent="-345440" lvl="1">
              <a:lnSpc>
                <a:spcPts val="4480"/>
              </a:lnSpc>
              <a:buFont typeface="Arial"/>
              <a:buChar char="•"/>
            </a:pPr>
            <a:r>
              <a:rPr lang="en-US" sz="3200">
                <a:solidFill>
                  <a:srgbClr val="000000"/>
                </a:solidFill>
                <a:latin typeface="Proxima Nova"/>
                <a:ea typeface="Proxima Nova"/>
                <a:cs typeface="Proxima Nova"/>
                <a:sym typeface="Proxima Nova"/>
              </a:rPr>
              <a:t>What was your little act of love to show faith?</a:t>
            </a:r>
          </a:p>
          <a:p>
            <a:pPr algn="l" marL="690881" indent="-345440" lvl="1">
              <a:lnSpc>
                <a:spcPts val="4480"/>
              </a:lnSpc>
              <a:buFont typeface="Arial"/>
              <a:buChar char="•"/>
            </a:pPr>
            <a:r>
              <a:rPr lang="en-US" sz="3200">
                <a:solidFill>
                  <a:srgbClr val="000000"/>
                </a:solidFill>
                <a:latin typeface="Proxima Nova"/>
                <a:ea typeface="Proxima Nova"/>
                <a:cs typeface="Proxima Nova"/>
                <a:sym typeface="Proxima Nova"/>
              </a:rPr>
              <a:t>How did you feel when you did this?</a:t>
            </a:r>
          </a:p>
          <a:p>
            <a:pPr algn="l" marL="690881" indent="-345440" lvl="1">
              <a:lnSpc>
                <a:spcPts val="4480"/>
              </a:lnSpc>
              <a:buFont typeface="Arial"/>
              <a:buChar char="•"/>
            </a:pPr>
            <a:r>
              <a:rPr lang="en-US" sz="3200">
                <a:solidFill>
                  <a:srgbClr val="000000"/>
                </a:solidFill>
                <a:latin typeface="Proxima Nova"/>
                <a:ea typeface="Proxima Nova"/>
                <a:cs typeface="Proxima Nova"/>
                <a:sym typeface="Proxima Nova"/>
              </a:rPr>
              <a:t>What do you think the impact was of your little act of love?</a:t>
            </a:r>
          </a:p>
          <a:p>
            <a:pPr algn="l">
              <a:lnSpc>
                <a:spcPts val="4480"/>
              </a:lnSpc>
            </a:pPr>
          </a:p>
        </p:txBody>
      </p:sp>
      <p:grpSp>
        <p:nvGrpSpPr>
          <p:cNvPr name="Group 6" id="6"/>
          <p:cNvGrpSpPr/>
          <p:nvPr/>
        </p:nvGrpSpPr>
        <p:grpSpPr>
          <a:xfrm rot="0">
            <a:off x="695786" y="9258300"/>
            <a:ext cx="3244139" cy="529640"/>
            <a:chOff x="0" y="0"/>
            <a:chExt cx="4325519" cy="706187"/>
          </a:xfrm>
        </p:grpSpPr>
        <p:sp>
          <p:nvSpPr>
            <p:cNvPr name="TextBox 7" id="7"/>
            <p:cNvSpPr txBox="true"/>
            <p:nvPr/>
          </p:nvSpPr>
          <p:spPr>
            <a:xfrm rot="0">
              <a:off x="0" y="239462"/>
              <a:ext cx="4012605" cy="466725"/>
            </a:xfrm>
            <a:prstGeom prst="rect">
              <a:avLst/>
            </a:prstGeom>
          </p:spPr>
          <p:txBody>
            <a:bodyPr anchor="t" rtlCol="false" tIns="0" lIns="0" bIns="0" rIns="0">
              <a:spAutoFit/>
            </a:bodyPr>
            <a:lstStyle/>
            <a:p>
              <a:pPr algn="ctr">
                <a:lnSpc>
                  <a:spcPts val="2520"/>
                </a:lnSpc>
                <a:spcBef>
                  <a:spcPct val="0"/>
                </a:spcBef>
              </a:pPr>
              <a:r>
                <a:rPr lang="en-US" sz="2100">
                  <a:solidFill>
                    <a:srgbClr val="009DDE"/>
                  </a:solidFill>
                  <a:latin typeface="Arial MT Pro"/>
                  <a:ea typeface="Arial MT Pro"/>
                  <a:cs typeface="Arial MT Pro"/>
                  <a:sym typeface="Arial MT Pro"/>
                </a:rPr>
                <a:t>Little Acts of Love for Len</a:t>
              </a:r>
            </a:p>
          </p:txBody>
        </p:sp>
        <p:sp>
          <p:nvSpPr>
            <p:cNvPr name="Freeform 8" id="8"/>
            <p:cNvSpPr/>
            <p:nvPr/>
          </p:nvSpPr>
          <p:spPr>
            <a:xfrm flipH="false" flipV="false" rot="0">
              <a:off x="3855022" y="0"/>
              <a:ext cx="470497" cy="706187"/>
            </a:xfrm>
            <a:custGeom>
              <a:avLst/>
              <a:gdLst/>
              <a:ahLst/>
              <a:cxnLst/>
              <a:rect r="r" b="b" t="t" l="l"/>
              <a:pathLst>
                <a:path h="706187" w="470497">
                  <a:moveTo>
                    <a:pt x="0" y="0"/>
                  </a:moveTo>
                  <a:lnTo>
                    <a:pt x="470497" y="0"/>
                  </a:lnTo>
                  <a:lnTo>
                    <a:pt x="470497" y="706187"/>
                  </a:lnTo>
                  <a:lnTo>
                    <a:pt x="0" y="706187"/>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grpSp>
    </p:spTree>
  </p:cSld>
  <p:clrMapOvr>
    <a:masterClrMapping/>
  </p:clrMapOvr>
</p:sld>
</file>

<file path=ppt/slides/slide24.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0" y="0"/>
            <a:ext cx="18288000" cy="10287000"/>
            <a:chOff x="0" y="0"/>
            <a:chExt cx="1444978" cy="812800"/>
          </a:xfrm>
        </p:grpSpPr>
        <p:sp>
          <p:nvSpPr>
            <p:cNvPr name="Freeform 3" id="3"/>
            <p:cNvSpPr/>
            <p:nvPr/>
          </p:nvSpPr>
          <p:spPr>
            <a:xfrm flipH="false" flipV="false" rot="0">
              <a:off x="0" y="0"/>
              <a:ext cx="1444978" cy="812800"/>
            </a:xfrm>
            <a:custGeom>
              <a:avLst/>
              <a:gdLst/>
              <a:ahLst/>
              <a:cxnLst/>
              <a:rect r="r" b="b" t="t" l="l"/>
              <a:pathLst>
                <a:path h="812800" w="1444978">
                  <a:moveTo>
                    <a:pt x="0" y="0"/>
                  </a:moveTo>
                  <a:lnTo>
                    <a:pt x="1444978" y="0"/>
                  </a:lnTo>
                  <a:lnTo>
                    <a:pt x="1444978" y="812800"/>
                  </a:lnTo>
                  <a:lnTo>
                    <a:pt x="0" y="812800"/>
                  </a:lnTo>
                  <a:close/>
                </a:path>
              </a:pathLst>
            </a:custGeom>
            <a:blipFill>
              <a:blip r:embed="rId3"/>
              <a:stretch>
                <a:fillRect l="0" t="-9222" r="0" b="-9222"/>
              </a:stretch>
            </a:blipFill>
          </p:spPr>
        </p:sp>
      </p:grpSp>
      <p:sp>
        <p:nvSpPr>
          <p:cNvPr name="TextBox 4" id="4"/>
          <p:cNvSpPr txBox="true"/>
          <p:nvPr/>
        </p:nvSpPr>
        <p:spPr>
          <a:xfrm rot="0">
            <a:off x="6315134" y="4867942"/>
            <a:ext cx="6130677" cy="1661795"/>
          </a:xfrm>
          <a:prstGeom prst="rect">
            <a:avLst/>
          </a:prstGeom>
        </p:spPr>
        <p:txBody>
          <a:bodyPr anchor="t" rtlCol="false" tIns="0" lIns="0" bIns="0" rIns="0">
            <a:spAutoFit/>
          </a:bodyPr>
          <a:lstStyle/>
          <a:p>
            <a:pPr algn="l">
              <a:lnSpc>
                <a:spcPts val="4480"/>
              </a:lnSpc>
            </a:pPr>
            <a:r>
              <a:rPr lang="en-US" sz="3200" b="true">
                <a:solidFill>
                  <a:srgbClr val="000000"/>
                </a:solidFill>
                <a:latin typeface="Proxima Nova Bold"/>
                <a:ea typeface="Proxima Nova Bold"/>
                <a:cs typeface="Proxima Nova Bold"/>
                <a:sym typeface="Proxima Nova Bold"/>
              </a:rPr>
              <a:t>You endure with hope, serve others, and trust God’s good plan.</a:t>
            </a:r>
          </a:p>
        </p:txBody>
      </p:sp>
      <p:sp>
        <p:nvSpPr>
          <p:cNvPr name="TextBox 5" id="5"/>
          <p:cNvSpPr txBox="true"/>
          <p:nvPr/>
        </p:nvSpPr>
        <p:spPr>
          <a:xfrm rot="0">
            <a:off x="6315134" y="3971956"/>
            <a:ext cx="7841352" cy="953136"/>
          </a:xfrm>
          <a:prstGeom prst="rect">
            <a:avLst/>
          </a:prstGeom>
        </p:spPr>
        <p:txBody>
          <a:bodyPr anchor="t" rtlCol="false" tIns="0" lIns="0" bIns="0" rIns="0">
            <a:spAutoFit/>
          </a:bodyPr>
          <a:lstStyle/>
          <a:p>
            <a:pPr algn="l">
              <a:lnSpc>
                <a:spcPts val="7839"/>
              </a:lnSpc>
            </a:pPr>
            <a:r>
              <a:rPr lang="en-US" sz="5599" b="true">
                <a:solidFill>
                  <a:srgbClr val="000000"/>
                </a:solidFill>
                <a:latin typeface="Proxima Nova Heavy"/>
                <a:ea typeface="Proxima Nova Heavy"/>
                <a:cs typeface="Proxima Nova Heavy"/>
                <a:sym typeface="Proxima Nova Heavy"/>
              </a:rPr>
              <a:t>Hope</a:t>
            </a:r>
          </a:p>
        </p:txBody>
      </p:sp>
    </p:spTree>
  </p:cSld>
  <p:clrMapOvr>
    <a:masterClrMapping/>
  </p:clrMapOvr>
</p:sld>
</file>

<file path=ppt/slides/slide25.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TextBox 2" id="2"/>
          <p:cNvSpPr txBox="true"/>
          <p:nvPr/>
        </p:nvSpPr>
        <p:spPr>
          <a:xfrm rot="0">
            <a:off x="866151" y="2199026"/>
            <a:ext cx="6130677" cy="953136"/>
          </a:xfrm>
          <a:prstGeom prst="rect">
            <a:avLst/>
          </a:prstGeom>
        </p:spPr>
        <p:txBody>
          <a:bodyPr anchor="t" rtlCol="false" tIns="0" lIns="0" bIns="0" rIns="0">
            <a:spAutoFit/>
          </a:bodyPr>
          <a:lstStyle/>
          <a:p>
            <a:pPr algn="l">
              <a:lnSpc>
                <a:spcPts val="7839"/>
              </a:lnSpc>
            </a:pPr>
            <a:r>
              <a:rPr lang="en-US" sz="5599" b="true">
                <a:solidFill>
                  <a:srgbClr val="236192"/>
                </a:solidFill>
                <a:latin typeface="Proxima Nova Heavy"/>
                <a:ea typeface="Proxima Nova Heavy"/>
                <a:cs typeface="Proxima Nova Heavy"/>
                <a:sym typeface="Proxima Nova Heavy"/>
              </a:rPr>
              <a:t>Isaiah 40:31</a:t>
            </a:r>
          </a:p>
        </p:txBody>
      </p:sp>
      <p:sp>
        <p:nvSpPr>
          <p:cNvPr name="TextBox 3" id="3"/>
          <p:cNvSpPr txBox="true"/>
          <p:nvPr/>
        </p:nvSpPr>
        <p:spPr>
          <a:xfrm rot="0">
            <a:off x="1028700" y="3722053"/>
            <a:ext cx="6130677" cy="2785745"/>
          </a:xfrm>
          <a:prstGeom prst="rect">
            <a:avLst/>
          </a:prstGeom>
        </p:spPr>
        <p:txBody>
          <a:bodyPr anchor="t" rtlCol="false" tIns="0" lIns="0" bIns="0" rIns="0">
            <a:spAutoFit/>
          </a:bodyPr>
          <a:lstStyle/>
          <a:p>
            <a:pPr algn="l">
              <a:lnSpc>
                <a:spcPts val="4480"/>
              </a:lnSpc>
            </a:pPr>
            <a:r>
              <a:rPr lang="en-US" sz="3200">
                <a:solidFill>
                  <a:srgbClr val="000000"/>
                </a:solidFill>
                <a:latin typeface="Proxima Nova"/>
                <a:ea typeface="Proxima Nova"/>
                <a:cs typeface="Proxima Nova"/>
                <a:sym typeface="Proxima Nova"/>
              </a:rPr>
              <a:t>31 Those who hope in the LORD will renew their strength. They will soar on wings like eagles; they will run and not grow weary, they will walk and not be faint.</a:t>
            </a:r>
          </a:p>
        </p:txBody>
      </p:sp>
      <p:grpSp>
        <p:nvGrpSpPr>
          <p:cNvPr name="Group 4" id="4"/>
          <p:cNvGrpSpPr/>
          <p:nvPr/>
        </p:nvGrpSpPr>
        <p:grpSpPr>
          <a:xfrm rot="0">
            <a:off x="8001000" y="0"/>
            <a:ext cx="10287000" cy="10287000"/>
            <a:chOff x="0" y="0"/>
            <a:chExt cx="812800" cy="812800"/>
          </a:xfrm>
        </p:grpSpPr>
        <p:sp>
          <p:nvSpPr>
            <p:cNvPr name="Freeform 5" id="5"/>
            <p:cNvSpPr/>
            <p:nvPr/>
          </p:nvSpPr>
          <p:spPr>
            <a:xfrm flipH="false" flipV="false" rot="0">
              <a:off x="0" y="0"/>
              <a:ext cx="812800" cy="812800"/>
            </a:xfrm>
            <a:custGeom>
              <a:avLst/>
              <a:gdLst/>
              <a:ahLst/>
              <a:cxnLst/>
              <a:rect r="r" b="b" t="t" l="l"/>
              <a:pathLst>
                <a:path h="812800" w="812800">
                  <a:moveTo>
                    <a:pt x="0" y="0"/>
                  </a:moveTo>
                  <a:lnTo>
                    <a:pt x="812800" y="0"/>
                  </a:lnTo>
                  <a:lnTo>
                    <a:pt x="812800" y="812800"/>
                  </a:lnTo>
                  <a:lnTo>
                    <a:pt x="0" y="812800"/>
                  </a:lnTo>
                  <a:close/>
                </a:path>
              </a:pathLst>
            </a:custGeom>
            <a:blipFill>
              <a:blip r:embed="rId3"/>
              <a:stretch>
                <a:fillRect l="-39945" t="0" r="-10148" b="0"/>
              </a:stretch>
            </a:blipFill>
          </p:spPr>
        </p:sp>
      </p:grpSp>
    </p:spTree>
  </p:cSld>
  <p:clrMapOvr>
    <a:masterClrMapping/>
  </p:clrMapOvr>
</p:sld>
</file>

<file path=ppt/slides/slide26.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TextBox 2" id="2"/>
          <p:cNvSpPr txBox="true"/>
          <p:nvPr/>
        </p:nvSpPr>
        <p:spPr>
          <a:xfrm rot="0">
            <a:off x="1028700" y="1295465"/>
            <a:ext cx="7841352" cy="953136"/>
          </a:xfrm>
          <a:prstGeom prst="rect">
            <a:avLst/>
          </a:prstGeom>
        </p:spPr>
        <p:txBody>
          <a:bodyPr anchor="t" rtlCol="false" tIns="0" lIns="0" bIns="0" rIns="0">
            <a:spAutoFit/>
          </a:bodyPr>
          <a:lstStyle/>
          <a:p>
            <a:pPr algn="l">
              <a:lnSpc>
                <a:spcPts val="7839"/>
              </a:lnSpc>
            </a:pPr>
            <a:r>
              <a:rPr lang="en-US" sz="5599" b="true">
                <a:solidFill>
                  <a:srgbClr val="236192"/>
                </a:solidFill>
                <a:latin typeface="Proxima Nova Heavy"/>
                <a:ea typeface="Proxima Nova Heavy"/>
                <a:cs typeface="Proxima Nova Heavy"/>
                <a:sym typeface="Proxima Nova Heavy"/>
              </a:rPr>
              <a:t>Discussion</a:t>
            </a:r>
          </a:p>
        </p:txBody>
      </p:sp>
      <p:sp>
        <p:nvSpPr>
          <p:cNvPr name="TextBox 3" id="3"/>
          <p:cNvSpPr txBox="true"/>
          <p:nvPr/>
        </p:nvSpPr>
        <p:spPr>
          <a:xfrm rot="0">
            <a:off x="1028700" y="2636280"/>
            <a:ext cx="6130677" cy="6157595"/>
          </a:xfrm>
          <a:prstGeom prst="rect">
            <a:avLst/>
          </a:prstGeom>
        </p:spPr>
        <p:txBody>
          <a:bodyPr anchor="t" rtlCol="false" tIns="0" lIns="0" bIns="0" rIns="0">
            <a:spAutoFit/>
          </a:bodyPr>
          <a:lstStyle/>
          <a:p>
            <a:pPr algn="l" marL="690881" indent="-345440" lvl="1">
              <a:lnSpc>
                <a:spcPts val="4480"/>
              </a:lnSpc>
              <a:buFont typeface="Arial"/>
              <a:buChar char="•"/>
            </a:pPr>
            <a:r>
              <a:rPr lang="en-US" sz="3200">
                <a:solidFill>
                  <a:srgbClr val="000000"/>
                </a:solidFill>
                <a:latin typeface="Proxima Nova"/>
                <a:ea typeface="Proxima Nova"/>
                <a:cs typeface="Proxima Nova"/>
                <a:sym typeface="Proxima Nova"/>
              </a:rPr>
              <a:t>What does it mean to "hope in the Lord"? How is that different from ordinary hope?</a:t>
            </a:r>
          </a:p>
          <a:p>
            <a:pPr algn="l" marL="690881" indent="-345440" lvl="1">
              <a:lnSpc>
                <a:spcPts val="4480"/>
              </a:lnSpc>
              <a:buFont typeface="Arial"/>
              <a:buChar char="•"/>
            </a:pPr>
            <a:r>
              <a:rPr lang="en-US" sz="3200">
                <a:solidFill>
                  <a:srgbClr val="000000"/>
                </a:solidFill>
                <a:latin typeface="Proxima Nova"/>
                <a:ea typeface="Proxima Nova"/>
                <a:cs typeface="Proxima Nova"/>
                <a:sym typeface="Proxima Nova"/>
              </a:rPr>
              <a:t>How have you seen God renew someone’s strength—either in your life or someone else's?</a:t>
            </a:r>
          </a:p>
          <a:p>
            <a:pPr algn="l" marL="690881" indent="-345440" lvl="1">
              <a:lnSpc>
                <a:spcPts val="4480"/>
              </a:lnSpc>
              <a:buFont typeface="Arial"/>
              <a:buChar char="•"/>
            </a:pPr>
            <a:r>
              <a:rPr lang="en-US" sz="3200">
                <a:solidFill>
                  <a:srgbClr val="000000"/>
                </a:solidFill>
                <a:latin typeface="Proxima Nova"/>
                <a:ea typeface="Proxima Nova"/>
                <a:cs typeface="Proxima Nova"/>
                <a:sym typeface="Proxima Nova"/>
              </a:rPr>
              <a:t>What are some things that can drain your strength, and how can faith help overcome them?</a:t>
            </a:r>
          </a:p>
        </p:txBody>
      </p:sp>
      <p:grpSp>
        <p:nvGrpSpPr>
          <p:cNvPr name="Group 4" id="4"/>
          <p:cNvGrpSpPr/>
          <p:nvPr/>
        </p:nvGrpSpPr>
        <p:grpSpPr>
          <a:xfrm rot="0">
            <a:off x="8001000" y="0"/>
            <a:ext cx="10287000" cy="10287000"/>
            <a:chOff x="0" y="0"/>
            <a:chExt cx="812800" cy="812800"/>
          </a:xfrm>
        </p:grpSpPr>
        <p:sp>
          <p:nvSpPr>
            <p:cNvPr name="Freeform 5" id="5"/>
            <p:cNvSpPr/>
            <p:nvPr/>
          </p:nvSpPr>
          <p:spPr>
            <a:xfrm flipH="false" flipV="false" rot="0">
              <a:off x="0" y="0"/>
              <a:ext cx="812800" cy="812800"/>
            </a:xfrm>
            <a:custGeom>
              <a:avLst/>
              <a:gdLst/>
              <a:ahLst/>
              <a:cxnLst/>
              <a:rect r="r" b="b" t="t" l="l"/>
              <a:pathLst>
                <a:path h="812800" w="812800">
                  <a:moveTo>
                    <a:pt x="0" y="0"/>
                  </a:moveTo>
                  <a:lnTo>
                    <a:pt x="812800" y="0"/>
                  </a:lnTo>
                  <a:lnTo>
                    <a:pt x="812800" y="812800"/>
                  </a:lnTo>
                  <a:lnTo>
                    <a:pt x="0" y="812800"/>
                  </a:lnTo>
                  <a:close/>
                </a:path>
              </a:pathLst>
            </a:custGeom>
            <a:blipFill>
              <a:blip r:embed="rId3"/>
              <a:stretch>
                <a:fillRect l="-30645" t="0" r="-30645" b="0"/>
              </a:stretch>
            </a:blipFill>
          </p:spPr>
        </p:sp>
      </p:grpSp>
    </p:spTree>
  </p:cSld>
  <p:clrMapOvr>
    <a:masterClrMapping/>
  </p:clrMapOvr>
</p:sld>
</file>

<file path=ppt/slides/slide27.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9605060" y="1181100"/>
            <a:ext cx="7806640" cy="8229600"/>
            <a:chOff x="0" y="0"/>
            <a:chExt cx="812800" cy="856837"/>
          </a:xfrm>
        </p:grpSpPr>
        <p:sp>
          <p:nvSpPr>
            <p:cNvPr name="Freeform 3" id="3"/>
            <p:cNvSpPr/>
            <p:nvPr/>
          </p:nvSpPr>
          <p:spPr>
            <a:xfrm flipH="false" flipV="false" rot="0">
              <a:off x="0" y="0"/>
              <a:ext cx="812800" cy="856837"/>
            </a:xfrm>
            <a:custGeom>
              <a:avLst/>
              <a:gdLst/>
              <a:ahLst/>
              <a:cxnLst/>
              <a:rect r="r" b="b" t="t" l="l"/>
              <a:pathLst>
                <a:path h="856837" w="812800">
                  <a:moveTo>
                    <a:pt x="0" y="0"/>
                  </a:moveTo>
                  <a:lnTo>
                    <a:pt x="812800" y="0"/>
                  </a:lnTo>
                  <a:lnTo>
                    <a:pt x="812800" y="856837"/>
                  </a:lnTo>
                  <a:lnTo>
                    <a:pt x="0" y="856837"/>
                  </a:lnTo>
                  <a:close/>
                </a:path>
              </a:pathLst>
            </a:custGeom>
            <a:blipFill>
              <a:blip r:embed="rId3"/>
              <a:stretch>
                <a:fillRect l="0" t="-124" r="0" b="-124"/>
              </a:stretch>
            </a:blipFill>
          </p:spPr>
        </p:sp>
      </p:grpSp>
      <p:sp>
        <p:nvSpPr>
          <p:cNvPr name="TextBox 4" id="4"/>
          <p:cNvSpPr txBox="true"/>
          <p:nvPr/>
        </p:nvSpPr>
        <p:spPr>
          <a:xfrm rot="0">
            <a:off x="1028700" y="2598103"/>
            <a:ext cx="8115300" cy="6719570"/>
          </a:xfrm>
          <a:prstGeom prst="rect">
            <a:avLst/>
          </a:prstGeom>
        </p:spPr>
        <p:txBody>
          <a:bodyPr anchor="t" rtlCol="false" tIns="0" lIns="0" bIns="0" rIns="0">
            <a:spAutoFit/>
          </a:bodyPr>
          <a:lstStyle/>
          <a:p>
            <a:pPr algn="l">
              <a:lnSpc>
                <a:spcPts val="4480"/>
              </a:lnSpc>
            </a:pPr>
            <a:r>
              <a:rPr lang="en-US" sz="3200">
                <a:solidFill>
                  <a:srgbClr val="000000"/>
                </a:solidFill>
                <a:latin typeface="Proxima Nova"/>
                <a:ea typeface="Proxima Nova"/>
                <a:cs typeface="Proxima Nova"/>
                <a:sym typeface="Proxima Nova"/>
              </a:rPr>
              <a:t>“According to the </a:t>
            </a:r>
            <a:r>
              <a:rPr lang="en-US" sz="3200" u="sng">
                <a:solidFill>
                  <a:srgbClr val="333333"/>
                </a:solidFill>
                <a:latin typeface="Proxima Nova"/>
                <a:ea typeface="Proxima Nova"/>
                <a:cs typeface="Proxima Nova"/>
                <a:sym typeface="Proxima Nova"/>
                <a:hlinkClick r:id="rId4" tooltip="https://www.ers.usda.gov/topics/food-nutrition-assistance/food-security-in-the-u-s/"/>
              </a:rPr>
              <a:t>USDA </a:t>
            </a:r>
            <a:r>
              <a:rPr lang="en-US" sz="3200">
                <a:solidFill>
                  <a:srgbClr val="000000"/>
                </a:solidFill>
                <a:latin typeface="Proxima Nova"/>
                <a:ea typeface="Proxima Nova"/>
                <a:cs typeface="Proxima Nova"/>
                <a:sym typeface="Proxima Nova"/>
              </a:rPr>
              <a:t>, 1 in every 5 children (in the United States) is unsure where they will get their next meal.</a:t>
            </a:r>
          </a:p>
          <a:p>
            <a:pPr algn="l">
              <a:lnSpc>
                <a:spcPts val="4480"/>
              </a:lnSpc>
            </a:pPr>
          </a:p>
          <a:p>
            <a:pPr algn="l">
              <a:lnSpc>
                <a:spcPts val="4480"/>
              </a:lnSpc>
            </a:pPr>
            <a:r>
              <a:rPr lang="en-US" sz="3200">
                <a:solidFill>
                  <a:srgbClr val="000000"/>
                </a:solidFill>
                <a:latin typeface="Proxima Nova"/>
                <a:ea typeface="Proxima Nova"/>
                <a:cs typeface="Proxima Nova"/>
                <a:sym typeface="Proxima Nova"/>
              </a:rPr>
              <a:t>Black and Latino children are nearly twice as likely to face hunger.</a:t>
            </a:r>
          </a:p>
          <a:p>
            <a:pPr algn="l">
              <a:lnSpc>
                <a:spcPts val="4480"/>
              </a:lnSpc>
            </a:pPr>
          </a:p>
          <a:p>
            <a:pPr algn="l">
              <a:lnSpc>
                <a:spcPts val="4480"/>
              </a:lnSpc>
            </a:pPr>
            <a:r>
              <a:rPr lang="en-US" sz="3200">
                <a:solidFill>
                  <a:srgbClr val="000000"/>
                </a:solidFill>
                <a:latin typeface="Proxima Nova"/>
                <a:ea typeface="Proxima Nova"/>
                <a:cs typeface="Proxima Nova"/>
                <a:sym typeface="Proxima Nova"/>
              </a:rPr>
              <a:t>Many families, regardless of their race, have a hard time affording food. However, it happens more frequently to families of color because of discrimination based on race” (Feeding America).</a:t>
            </a:r>
          </a:p>
        </p:txBody>
      </p:sp>
      <p:sp>
        <p:nvSpPr>
          <p:cNvPr name="TextBox 5" id="5"/>
          <p:cNvSpPr txBox="true"/>
          <p:nvPr/>
        </p:nvSpPr>
        <p:spPr>
          <a:xfrm rot="0">
            <a:off x="1028700" y="701993"/>
            <a:ext cx="6663678" cy="1953260"/>
          </a:xfrm>
          <a:prstGeom prst="rect">
            <a:avLst/>
          </a:prstGeom>
        </p:spPr>
        <p:txBody>
          <a:bodyPr anchor="t" rtlCol="false" tIns="0" lIns="0" bIns="0" rIns="0">
            <a:spAutoFit/>
          </a:bodyPr>
          <a:lstStyle/>
          <a:p>
            <a:pPr algn="l">
              <a:lnSpc>
                <a:spcPts val="7840"/>
              </a:lnSpc>
            </a:pPr>
            <a:r>
              <a:rPr lang="en-US" sz="5600" b="true">
                <a:solidFill>
                  <a:srgbClr val="236192"/>
                </a:solidFill>
                <a:latin typeface="Proxima Nova Heavy"/>
                <a:ea typeface="Proxima Nova Heavy"/>
                <a:cs typeface="Proxima Nova Heavy"/>
                <a:sym typeface="Proxima Nova Heavy"/>
              </a:rPr>
              <a:t>Need for Hope in the World</a:t>
            </a:r>
          </a:p>
        </p:txBody>
      </p:sp>
    </p:spTree>
  </p:cSld>
  <p:clrMapOvr>
    <a:masterClrMapping/>
  </p:clrMapOvr>
</p:sld>
</file>

<file path=ppt/slides/slide28.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9605060" y="1181100"/>
            <a:ext cx="7806640" cy="8229600"/>
            <a:chOff x="0" y="0"/>
            <a:chExt cx="812800" cy="856837"/>
          </a:xfrm>
        </p:grpSpPr>
        <p:sp>
          <p:nvSpPr>
            <p:cNvPr name="Freeform 3" id="3"/>
            <p:cNvSpPr/>
            <p:nvPr/>
          </p:nvSpPr>
          <p:spPr>
            <a:xfrm flipH="false" flipV="false" rot="0">
              <a:off x="0" y="0"/>
              <a:ext cx="812800" cy="856837"/>
            </a:xfrm>
            <a:custGeom>
              <a:avLst/>
              <a:gdLst/>
              <a:ahLst/>
              <a:cxnLst/>
              <a:rect r="r" b="b" t="t" l="l"/>
              <a:pathLst>
                <a:path h="856837" w="812800">
                  <a:moveTo>
                    <a:pt x="0" y="0"/>
                  </a:moveTo>
                  <a:lnTo>
                    <a:pt x="812800" y="0"/>
                  </a:lnTo>
                  <a:lnTo>
                    <a:pt x="812800" y="856837"/>
                  </a:lnTo>
                  <a:lnTo>
                    <a:pt x="0" y="856837"/>
                  </a:lnTo>
                  <a:close/>
                </a:path>
              </a:pathLst>
            </a:custGeom>
            <a:blipFill>
              <a:blip r:embed="rId3"/>
              <a:stretch>
                <a:fillRect l="-18999" t="0" r="-39226" b="0"/>
              </a:stretch>
            </a:blipFill>
          </p:spPr>
        </p:sp>
      </p:grpSp>
      <p:sp>
        <p:nvSpPr>
          <p:cNvPr name="TextBox 4" id="4"/>
          <p:cNvSpPr txBox="true"/>
          <p:nvPr/>
        </p:nvSpPr>
        <p:spPr>
          <a:xfrm rot="0">
            <a:off x="1028700" y="701993"/>
            <a:ext cx="6663678" cy="1953260"/>
          </a:xfrm>
          <a:prstGeom prst="rect">
            <a:avLst/>
          </a:prstGeom>
        </p:spPr>
        <p:txBody>
          <a:bodyPr anchor="t" rtlCol="false" tIns="0" lIns="0" bIns="0" rIns="0">
            <a:spAutoFit/>
          </a:bodyPr>
          <a:lstStyle/>
          <a:p>
            <a:pPr algn="l">
              <a:lnSpc>
                <a:spcPts val="7840"/>
              </a:lnSpc>
            </a:pPr>
            <a:r>
              <a:rPr lang="en-US" sz="5600" b="true">
                <a:solidFill>
                  <a:srgbClr val="236192"/>
                </a:solidFill>
                <a:latin typeface="Proxima Nova Heavy"/>
                <a:ea typeface="Proxima Nova Heavy"/>
                <a:cs typeface="Proxima Nova Heavy"/>
                <a:sym typeface="Proxima Nova Heavy"/>
              </a:rPr>
              <a:t>Need for Hope in the World</a:t>
            </a:r>
          </a:p>
        </p:txBody>
      </p:sp>
      <p:sp>
        <p:nvSpPr>
          <p:cNvPr name="TextBox 5" id="5"/>
          <p:cNvSpPr txBox="true"/>
          <p:nvPr/>
        </p:nvSpPr>
        <p:spPr>
          <a:xfrm rot="0">
            <a:off x="1028700" y="3031490"/>
            <a:ext cx="8115300" cy="4471670"/>
          </a:xfrm>
          <a:prstGeom prst="rect">
            <a:avLst/>
          </a:prstGeom>
        </p:spPr>
        <p:txBody>
          <a:bodyPr anchor="t" rtlCol="false" tIns="0" lIns="0" bIns="0" rIns="0">
            <a:spAutoFit/>
          </a:bodyPr>
          <a:lstStyle/>
          <a:p>
            <a:pPr algn="l">
              <a:lnSpc>
                <a:spcPts val="4480"/>
              </a:lnSpc>
            </a:pPr>
            <a:r>
              <a:rPr lang="en-US" sz="3200">
                <a:solidFill>
                  <a:srgbClr val="000000"/>
                </a:solidFill>
                <a:latin typeface="Proxima Nova"/>
                <a:ea typeface="Proxima Nova"/>
                <a:cs typeface="Proxima Nova"/>
                <a:sym typeface="Proxima Nova"/>
              </a:rPr>
              <a:t>After reading the statistics from Feeding America, discuss the following questions:</a:t>
            </a:r>
          </a:p>
          <a:p>
            <a:pPr algn="l">
              <a:lnSpc>
                <a:spcPts val="4480"/>
              </a:lnSpc>
            </a:pPr>
          </a:p>
          <a:p>
            <a:pPr algn="l" marL="690881" indent="-345440" lvl="1">
              <a:lnSpc>
                <a:spcPts val="4480"/>
              </a:lnSpc>
              <a:buFont typeface="Arial"/>
              <a:buChar char="•"/>
            </a:pPr>
            <a:r>
              <a:rPr lang="en-US" sz="3200">
                <a:solidFill>
                  <a:srgbClr val="000000"/>
                </a:solidFill>
                <a:latin typeface="Proxima Nova"/>
                <a:ea typeface="Proxima Nova"/>
                <a:cs typeface="Proxima Nova"/>
                <a:sym typeface="Proxima Nova"/>
              </a:rPr>
              <a:t>How can your acts of hope have an impact on the issue of world hunger?</a:t>
            </a:r>
          </a:p>
          <a:p>
            <a:pPr algn="l" marL="690881" indent="-345440" lvl="1">
              <a:lnSpc>
                <a:spcPts val="4480"/>
              </a:lnSpc>
              <a:buFont typeface="Arial"/>
              <a:buChar char="•"/>
            </a:pPr>
            <a:r>
              <a:rPr lang="en-US" sz="3200">
                <a:solidFill>
                  <a:srgbClr val="000000"/>
                </a:solidFill>
                <a:latin typeface="Proxima Nova"/>
                <a:ea typeface="Proxima Nova"/>
                <a:cs typeface="Proxima Nova"/>
                <a:sym typeface="Proxima Nova"/>
              </a:rPr>
              <a:t>How can your acts of hope have an impact on the issue of hunger in your local community?</a:t>
            </a:r>
          </a:p>
        </p:txBody>
      </p:sp>
    </p:spTree>
  </p:cSld>
  <p:clrMapOvr>
    <a:masterClrMapping/>
  </p:clrMapOvr>
</p:sld>
</file>

<file path=ppt/slides/slide29.xml><?xml version="1.0" encoding="utf-8"?>
<p:sld xmlns:p="http://schemas.openxmlformats.org/presentationml/2006/main" xmlns:a="http://schemas.openxmlformats.org/drawingml/2006/main" xmlns:r="http://schemas.openxmlformats.org/officeDocument/2006/relationships">
  <p:cSld>
    <p:bg>
      <p:bgPr>
        <a:solidFill>
          <a:srgbClr val="009DDE"/>
        </a:solidFill>
      </p:bgPr>
    </p:bg>
    <p:spTree>
      <p:nvGrpSpPr>
        <p:cNvPr id="1" name=""/>
        <p:cNvGrpSpPr/>
        <p:nvPr/>
      </p:nvGrpSpPr>
      <p:grpSpPr>
        <a:xfrm>
          <a:off x="0" y="0"/>
          <a:ext cx="0" cy="0"/>
          <a:chOff x="0" y="0"/>
          <a:chExt cx="0" cy="0"/>
        </a:xfrm>
      </p:grpSpPr>
      <p:sp>
        <p:nvSpPr>
          <p:cNvPr name="TextBox 2" id="2"/>
          <p:cNvSpPr txBox="true"/>
          <p:nvPr/>
        </p:nvSpPr>
        <p:spPr>
          <a:xfrm rot="0">
            <a:off x="1391818" y="942975"/>
            <a:ext cx="15504363" cy="771524"/>
          </a:xfrm>
          <a:prstGeom prst="rect">
            <a:avLst/>
          </a:prstGeom>
        </p:spPr>
        <p:txBody>
          <a:bodyPr anchor="t" rtlCol="false" tIns="0" lIns="0" bIns="0" rIns="0">
            <a:spAutoFit/>
          </a:bodyPr>
          <a:lstStyle/>
          <a:p>
            <a:pPr algn="l">
              <a:lnSpc>
                <a:spcPts val="6300"/>
              </a:lnSpc>
            </a:pPr>
            <a:r>
              <a:rPr lang="en-US" sz="4500" b="true">
                <a:solidFill>
                  <a:srgbClr val="FFFFFF"/>
                </a:solidFill>
                <a:latin typeface="Proxima Nova Heavy"/>
                <a:ea typeface="Proxima Nova Heavy"/>
                <a:cs typeface="Proxima Nova Heavy"/>
                <a:sym typeface="Proxima Nova Heavy"/>
              </a:rPr>
              <a:t>Video: </a:t>
            </a:r>
            <a:r>
              <a:rPr lang="en-US" sz="4500">
                <a:solidFill>
                  <a:srgbClr val="FFFFFF"/>
                </a:solidFill>
                <a:latin typeface="Proxima Nova"/>
                <a:ea typeface="Proxima Nova"/>
                <a:cs typeface="Proxima Nova"/>
                <a:sym typeface="Proxima Nova"/>
              </a:rPr>
              <a:t>Crisis in Ethiopia | Voice from Tigray | Lydia and Shewit</a:t>
            </a:r>
          </a:p>
        </p:txBody>
      </p:sp>
      <p:sp>
        <p:nvSpPr>
          <p:cNvPr name="TextBox 3" id="3"/>
          <p:cNvSpPr txBox="true"/>
          <p:nvPr/>
        </p:nvSpPr>
        <p:spPr>
          <a:xfrm rot="0">
            <a:off x="6430089" y="4614544"/>
            <a:ext cx="5427822" cy="863600"/>
          </a:xfrm>
          <a:prstGeom prst="rect">
            <a:avLst/>
          </a:prstGeom>
        </p:spPr>
        <p:txBody>
          <a:bodyPr anchor="t" rtlCol="false" tIns="0" lIns="0" bIns="0" rIns="0">
            <a:spAutoFit/>
          </a:bodyPr>
          <a:lstStyle/>
          <a:p>
            <a:pPr algn="ctr">
              <a:lnSpc>
                <a:spcPts val="7000"/>
              </a:lnSpc>
              <a:spcBef>
                <a:spcPct val="0"/>
              </a:spcBef>
            </a:pPr>
            <a:r>
              <a:rPr lang="en-US" sz="5000" u="sng">
                <a:solidFill>
                  <a:srgbClr val="FFFFFF"/>
                </a:solidFill>
                <a:latin typeface="Proxima Nova"/>
                <a:ea typeface="Proxima Nova"/>
                <a:cs typeface="Proxima Nova"/>
                <a:sym typeface="Proxima Nova"/>
                <a:hlinkClick r:id="rId3" tooltip="https://drive.google.com/file/d/1dv5wdVCIF8o4hHUf2FZT909tJBnJguJU/view?usp=sharing"/>
              </a:rPr>
              <a:t>Click to View Video</a:t>
            </a:r>
          </a:p>
        </p:txBody>
      </p:sp>
    </p:spTree>
  </p:cSld>
  <p:clrMapOvr>
    <a:masterClrMapping/>
  </p:clrMapOvr>
</p:sld>
</file>

<file path=ppt/slides/slide3.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9527092" y="-79234"/>
            <a:ext cx="7763047" cy="10445468"/>
            <a:chOff x="0" y="0"/>
            <a:chExt cx="9470344" cy="12742700"/>
          </a:xfrm>
        </p:grpSpPr>
        <p:sp>
          <p:nvSpPr>
            <p:cNvPr name="Freeform 3" id="3"/>
            <p:cNvSpPr/>
            <p:nvPr/>
          </p:nvSpPr>
          <p:spPr>
            <a:xfrm flipH="false" flipV="false" rot="0">
              <a:off x="16027" y="14770"/>
              <a:ext cx="9438236" cy="12713094"/>
            </a:xfrm>
            <a:custGeom>
              <a:avLst/>
              <a:gdLst/>
              <a:ahLst/>
              <a:cxnLst/>
              <a:rect r="r" b="b" t="t" l="l"/>
              <a:pathLst>
                <a:path h="12713094" w="9438236">
                  <a:moveTo>
                    <a:pt x="0" y="0"/>
                  </a:moveTo>
                  <a:lnTo>
                    <a:pt x="9438235" y="0"/>
                  </a:lnTo>
                  <a:lnTo>
                    <a:pt x="9438235" y="12713094"/>
                  </a:lnTo>
                  <a:lnTo>
                    <a:pt x="0" y="12713094"/>
                  </a:lnTo>
                  <a:close/>
                </a:path>
              </a:pathLst>
            </a:custGeom>
            <a:solidFill>
              <a:srgbClr val="009DDE"/>
            </a:solidFill>
          </p:spPr>
        </p:sp>
        <p:sp>
          <p:nvSpPr>
            <p:cNvPr name="Freeform 4" id="4"/>
            <p:cNvSpPr/>
            <p:nvPr/>
          </p:nvSpPr>
          <p:spPr>
            <a:xfrm flipH="false" flipV="false" rot="0">
              <a:off x="0" y="0"/>
              <a:ext cx="9470289" cy="12742635"/>
            </a:xfrm>
            <a:custGeom>
              <a:avLst/>
              <a:gdLst/>
              <a:ahLst/>
              <a:cxnLst/>
              <a:rect r="r" b="b" t="t" l="l"/>
              <a:pathLst>
                <a:path h="12742635" w="9470289">
                  <a:moveTo>
                    <a:pt x="16027" y="0"/>
                  </a:moveTo>
                  <a:lnTo>
                    <a:pt x="9454262" y="0"/>
                  </a:lnTo>
                  <a:cubicBezTo>
                    <a:pt x="9463077" y="0"/>
                    <a:pt x="9470289" y="6647"/>
                    <a:pt x="9470289" y="14770"/>
                  </a:cubicBezTo>
                  <a:lnTo>
                    <a:pt x="9470289" y="12727864"/>
                  </a:lnTo>
                  <a:cubicBezTo>
                    <a:pt x="9470289" y="12735988"/>
                    <a:pt x="9463077" y="12742635"/>
                    <a:pt x="9454262" y="12742635"/>
                  </a:cubicBezTo>
                  <a:lnTo>
                    <a:pt x="16027" y="12742635"/>
                  </a:lnTo>
                  <a:cubicBezTo>
                    <a:pt x="7212" y="12742635"/>
                    <a:pt x="0" y="12735988"/>
                    <a:pt x="0" y="12727864"/>
                  </a:cubicBezTo>
                  <a:lnTo>
                    <a:pt x="0" y="14770"/>
                  </a:lnTo>
                  <a:cubicBezTo>
                    <a:pt x="0" y="6647"/>
                    <a:pt x="7212" y="0"/>
                    <a:pt x="16027" y="0"/>
                  </a:cubicBezTo>
                  <a:moveTo>
                    <a:pt x="16027" y="29541"/>
                  </a:moveTo>
                  <a:lnTo>
                    <a:pt x="16027" y="14770"/>
                  </a:lnTo>
                  <a:lnTo>
                    <a:pt x="32053" y="14770"/>
                  </a:lnTo>
                  <a:lnTo>
                    <a:pt x="32053" y="12727864"/>
                  </a:lnTo>
                  <a:lnTo>
                    <a:pt x="16027" y="12727864"/>
                  </a:lnTo>
                  <a:lnTo>
                    <a:pt x="16027" y="12713094"/>
                  </a:lnTo>
                  <a:lnTo>
                    <a:pt x="9454262" y="12713094"/>
                  </a:lnTo>
                  <a:lnTo>
                    <a:pt x="9454262" y="12727864"/>
                  </a:lnTo>
                  <a:lnTo>
                    <a:pt x="9438236" y="12727864"/>
                  </a:lnTo>
                  <a:lnTo>
                    <a:pt x="9438236" y="14770"/>
                  </a:lnTo>
                  <a:lnTo>
                    <a:pt x="9454262" y="14770"/>
                  </a:lnTo>
                  <a:lnTo>
                    <a:pt x="9454262" y="29541"/>
                  </a:lnTo>
                  <a:lnTo>
                    <a:pt x="16027" y="29541"/>
                  </a:lnTo>
                  <a:close/>
                </a:path>
              </a:pathLst>
            </a:custGeom>
            <a:solidFill>
              <a:srgbClr val="0098D9"/>
            </a:solidFill>
          </p:spPr>
        </p:sp>
      </p:grpSp>
      <p:grpSp>
        <p:nvGrpSpPr>
          <p:cNvPr name="Group 5" id="5"/>
          <p:cNvGrpSpPr/>
          <p:nvPr/>
        </p:nvGrpSpPr>
        <p:grpSpPr>
          <a:xfrm rot="0">
            <a:off x="10024986" y="0"/>
            <a:ext cx="8263014" cy="10287000"/>
            <a:chOff x="0" y="0"/>
            <a:chExt cx="652880" cy="812800"/>
          </a:xfrm>
        </p:grpSpPr>
        <p:sp>
          <p:nvSpPr>
            <p:cNvPr name="Freeform 6" id="6"/>
            <p:cNvSpPr/>
            <p:nvPr/>
          </p:nvSpPr>
          <p:spPr>
            <a:xfrm flipH="false" flipV="false" rot="0">
              <a:off x="0" y="0"/>
              <a:ext cx="652880" cy="812800"/>
            </a:xfrm>
            <a:custGeom>
              <a:avLst/>
              <a:gdLst/>
              <a:ahLst/>
              <a:cxnLst/>
              <a:rect r="r" b="b" t="t" l="l"/>
              <a:pathLst>
                <a:path h="812800" w="652880">
                  <a:moveTo>
                    <a:pt x="0" y="0"/>
                  </a:moveTo>
                  <a:lnTo>
                    <a:pt x="652880" y="0"/>
                  </a:lnTo>
                  <a:lnTo>
                    <a:pt x="652880" y="812800"/>
                  </a:lnTo>
                  <a:lnTo>
                    <a:pt x="0" y="812800"/>
                  </a:lnTo>
                  <a:close/>
                </a:path>
              </a:pathLst>
            </a:custGeom>
            <a:blipFill>
              <a:blip r:embed="rId3"/>
              <a:stretch>
                <a:fillRect l="-8690" t="-58" r="-84112" b="-3123"/>
              </a:stretch>
            </a:blipFill>
          </p:spPr>
        </p:sp>
      </p:grpSp>
      <p:sp>
        <p:nvSpPr>
          <p:cNvPr name="TextBox 7" id="7"/>
          <p:cNvSpPr txBox="true"/>
          <p:nvPr/>
        </p:nvSpPr>
        <p:spPr>
          <a:xfrm rot="0">
            <a:off x="14808447" y="9727605"/>
            <a:ext cx="3009454" cy="361950"/>
          </a:xfrm>
          <a:prstGeom prst="rect">
            <a:avLst/>
          </a:prstGeom>
        </p:spPr>
        <p:txBody>
          <a:bodyPr anchor="t" rtlCol="false" tIns="0" lIns="0" bIns="0" rIns="0">
            <a:spAutoFit/>
          </a:bodyPr>
          <a:lstStyle/>
          <a:p>
            <a:pPr algn="ctr">
              <a:lnSpc>
                <a:spcPts val="2520"/>
              </a:lnSpc>
              <a:spcBef>
                <a:spcPct val="0"/>
              </a:spcBef>
            </a:pPr>
            <a:r>
              <a:rPr lang="en-US" sz="2100">
                <a:solidFill>
                  <a:srgbClr val="009DDE"/>
                </a:solidFill>
                <a:latin typeface="Arial MT Pro"/>
                <a:ea typeface="Arial MT Pro"/>
                <a:cs typeface="Arial MT Pro"/>
                <a:sym typeface="Arial MT Pro"/>
              </a:rPr>
              <a:t>Little Acts of Love for Len</a:t>
            </a:r>
          </a:p>
        </p:txBody>
      </p:sp>
      <p:sp>
        <p:nvSpPr>
          <p:cNvPr name="Freeform 8" id="8"/>
          <p:cNvSpPr/>
          <p:nvPr/>
        </p:nvSpPr>
        <p:spPr>
          <a:xfrm flipH="false" flipV="false" rot="0">
            <a:off x="17699714" y="9559915"/>
            <a:ext cx="352873" cy="529640"/>
          </a:xfrm>
          <a:custGeom>
            <a:avLst/>
            <a:gdLst/>
            <a:ahLst/>
            <a:cxnLst/>
            <a:rect r="r" b="b" t="t" l="l"/>
            <a:pathLst>
              <a:path h="529640" w="352873">
                <a:moveTo>
                  <a:pt x="0" y="0"/>
                </a:moveTo>
                <a:lnTo>
                  <a:pt x="352872" y="0"/>
                </a:lnTo>
                <a:lnTo>
                  <a:pt x="352872" y="529640"/>
                </a:lnTo>
                <a:lnTo>
                  <a:pt x="0" y="529640"/>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TextBox 9" id="9"/>
          <p:cNvSpPr txBox="true"/>
          <p:nvPr/>
        </p:nvSpPr>
        <p:spPr>
          <a:xfrm rot="0">
            <a:off x="1399496" y="2134153"/>
            <a:ext cx="6481834" cy="4451351"/>
          </a:xfrm>
          <a:prstGeom prst="rect">
            <a:avLst/>
          </a:prstGeom>
        </p:spPr>
        <p:txBody>
          <a:bodyPr anchor="t" rtlCol="false" tIns="0" lIns="0" bIns="0" rIns="0">
            <a:spAutoFit/>
          </a:bodyPr>
          <a:lstStyle/>
          <a:p>
            <a:pPr algn="l">
              <a:lnSpc>
                <a:spcPts val="11899"/>
              </a:lnSpc>
            </a:pPr>
            <a:r>
              <a:rPr lang="en-US" sz="8499" b="true">
                <a:solidFill>
                  <a:srgbClr val="236192"/>
                </a:solidFill>
                <a:latin typeface="Proxima Nova Heavy"/>
                <a:ea typeface="Proxima Nova Heavy"/>
                <a:cs typeface="Proxima Nova Heavy"/>
                <a:sym typeface="Proxima Nova Heavy"/>
              </a:rPr>
              <a:t>How would you describe Lent?</a:t>
            </a:r>
          </a:p>
        </p:txBody>
      </p:sp>
    </p:spTree>
  </p:cSld>
  <p:clrMapOvr>
    <a:masterClrMapping/>
  </p:clrMapOvr>
</p:sld>
</file>

<file path=ppt/slides/slide30.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9605060" y="1181100"/>
            <a:ext cx="7806640" cy="8229600"/>
            <a:chOff x="0" y="0"/>
            <a:chExt cx="812800" cy="856837"/>
          </a:xfrm>
        </p:grpSpPr>
        <p:sp>
          <p:nvSpPr>
            <p:cNvPr name="Freeform 3" id="3"/>
            <p:cNvSpPr/>
            <p:nvPr/>
          </p:nvSpPr>
          <p:spPr>
            <a:xfrm flipH="false" flipV="false" rot="0">
              <a:off x="0" y="0"/>
              <a:ext cx="812800" cy="856837"/>
            </a:xfrm>
            <a:custGeom>
              <a:avLst/>
              <a:gdLst/>
              <a:ahLst/>
              <a:cxnLst/>
              <a:rect r="r" b="b" t="t" l="l"/>
              <a:pathLst>
                <a:path h="856837" w="812800">
                  <a:moveTo>
                    <a:pt x="0" y="0"/>
                  </a:moveTo>
                  <a:lnTo>
                    <a:pt x="812800" y="0"/>
                  </a:lnTo>
                  <a:lnTo>
                    <a:pt x="812800" y="856837"/>
                  </a:lnTo>
                  <a:lnTo>
                    <a:pt x="0" y="856837"/>
                  </a:lnTo>
                  <a:close/>
                </a:path>
              </a:pathLst>
            </a:custGeom>
            <a:blipFill>
              <a:blip r:embed="rId3"/>
              <a:stretch>
                <a:fillRect l="-46613" t="0" r="-11513" b="0"/>
              </a:stretch>
            </a:blipFill>
          </p:spPr>
        </p:sp>
      </p:grpSp>
      <p:sp>
        <p:nvSpPr>
          <p:cNvPr name="TextBox 4" id="4"/>
          <p:cNvSpPr txBox="true"/>
          <p:nvPr/>
        </p:nvSpPr>
        <p:spPr>
          <a:xfrm rot="0">
            <a:off x="1763707" y="3031490"/>
            <a:ext cx="7012421" cy="4471670"/>
          </a:xfrm>
          <a:prstGeom prst="rect">
            <a:avLst/>
          </a:prstGeom>
        </p:spPr>
        <p:txBody>
          <a:bodyPr anchor="t" rtlCol="false" tIns="0" lIns="0" bIns="0" rIns="0">
            <a:spAutoFit/>
          </a:bodyPr>
          <a:lstStyle/>
          <a:p>
            <a:pPr algn="l" marL="690881" indent="-345440" lvl="1">
              <a:lnSpc>
                <a:spcPts val="4480"/>
              </a:lnSpc>
              <a:buFont typeface="Arial"/>
              <a:buChar char="•"/>
            </a:pPr>
            <a:r>
              <a:rPr lang="en-US" sz="3200">
                <a:solidFill>
                  <a:srgbClr val="000000"/>
                </a:solidFill>
                <a:latin typeface="Proxima Nova"/>
                <a:ea typeface="Proxima Nova"/>
                <a:cs typeface="Proxima Nova"/>
                <a:sym typeface="Proxima Nova"/>
              </a:rPr>
              <a:t>Lydia describes how her education was interrupted by the Covid-19 pandemic. In what ways was your experience similar or different?</a:t>
            </a:r>
          </a:p>
          <a:p>
            <a:pPr algn="l" marL="690881" indent="-345440" lvl="1">
              <a:lnSpc>
                <a:spcPts val="4480"/>
              </a:lnSpc>
              <a:buFont typeface="Arial"/>
              <a:buChar char="•"/>
            </a:pPr>
            <a:r>
              <a:rPr lang="en-US" sz="3200">
                <a:solidFill>
                  <a:srgbClr val="000000"/>
                </a:solidFill>
                <a:latin typeface="Proxima Nova"/>
                <a:ea typeface="Proxima Nova"/>
                <a:cs typeface="Proxima Nova"/>
                <a:sym typeface="Proxima Nova"/>
              </a:rPr>
              <a:t>How does this video demonstrate hope?</a:t>
            </a:r>
          </a:p>
          <a:p>
            <a:pPr algn="l" marL="690881" indent="-345440" lvl="1">
              <a:lnSpc>
                <a:spcPts val="4480"/>
              </a:lnSpc>
              <a:buFont typeface="Arial"/>
              <a:buChar char="•"/>
            </a:pPr>
            <a:r>
              <a:rPr lang="en-US" sz="3200">
                <a:solidFill>
                  <a:srgbClr val="000000"/>
                </a:solidFill>
                <a:latin typeface="Proxima Nova"/>
                <a:ea typeface="Proxima Nova"/>
                <a:cs typeface="Proxima Nova"/>
                <a:sym typeface="Proxima Nova"/>
              </a:rPr>
              <a:t>What can you do to become more hopeful? </a:t>
            </a:r>
          </a:p>
        </p:txBody>
      </p:sp>
      <p:sp>
        <p:nvSpPr>
          <p:cNvPr name="TextBox 5" id="5"/>
          <p:cNvSpPr txBox="true"/>
          <p:nvPr/>
        </p:nvSpPr>
        <p:spPr>
          <a:xfrm rot="0">
            <a:off x="1763707" y="1749838"/>
            <a:ext cx="7841352" cy="953136"/>
          </a:xfrm>
          <a:prstGeom prst="rect">
            <a:avLst/>
          </a:prstGeom>
        </p:spPr>
        <p:txBody>
          <a:bodyPr anchor="t" rtlCol="false" tIns="0" lIns="0" bIns="0" rIns="0">
            <a:spAutoFit/>
          </a:bodyPr>
          <a:lstStyle/>
          <a:p>
            <a:pPr algn="l">
              <a:lnSpc>
                <a:spcPts val="7839"/>
              </a:lnSpc>
            </a:pPr>
            <a:r>
              <a:rPr lang="en-US" sz="5599" b="true">
                <a:solidFill>
                  <a:srgbClr val="FAAB00"/>
                </a:solidFill>
                <a:latin typeface="Proxima Nova Heavy"/>
                <a:ea typeface="Proxima Nova Heavy"/>
                <a:cs typeface="Proxima Nova Heavy"/>
                <a:sym typeface="Proxima Nova Heavy"/>
              </a:rPr>
              <a:t>Video Discussion</a:t>
            </a:r>
          </a:p>
        </p:txBody>
      </p:sp>
    </p:spTree>
  </p:cSld>
  <p:clrMapOvr>
    <a:masterClrMapping/>
  </p:clrMapOvr>
</p:sld>
</file>

<file path=ppt/slides/slide31.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TextBox 2" id="2"/>
          <p:cNvSpPr txBox="true"/>
          <p:nvPr/>
        </p:nvSpPr>
        <p:spPr>
          <a:xfrm rot="0">
            <a:off x="1028700" y="3722053"/>
            <a:ext cx="6130677" cy="2785745"/>
          </a:xfrm>
          <a:prstGeom prst="rect">
            <a:avLst/>
          </a:prstGeom>
        </p:spPr>
        <p:txBody>
          <a:bodyPr anchor="t" rtlCol="false" tIns="0" lIns="0" bIns="0" rIns="0">
            <a:spAutoFit/>
          </a:bodyPr>
          <a:lstStyle/>
          <a:p>
            <a:pPr algn="l" marL="690881" indent="-345440" lvl="1">
              <a:lnSpc>
                <a:spcPts val="4480"/>
              </a:lnSpc>
              <a:buFont typeface="Arial"/>
              <a:buChar char="•"/>
            </a:pPr>
            <a:r>
              <a:rPr lang="en-US" sz="3200">
                <a:solidFill>
                  <a:srgbClr val="000000"/>
                </a:solidFill>
                <a:latin typeface="Proxima Nova"/>
                <a:ea typeface="Proxima Nova"/>
                <a:cs typeface="Proxima Nova"/>
                <a:sym typeface="Proxima Nova"/>
              </a:rPr>
              <a:t>Write 2-4 words that you associate with “hope.”</a:t>
            </a:r>
          </a:p>
          <a:p>
            <a:pPr algn="l" marL="690881" indent="-345440" lvl="1">
              <a:lnSpc>
                <a:spcPts val="4480"/>
              </a:lnSpc>
              <a:buFont typeface="Arial"/>
              <a:buChar char="•"/>
            </a:pPr>
            <a:r>
              <a:rPr lang="en-US" sz="3200">
                <a:solidFill>
                  <a:srgbClr val="000000"/>
                </a:solidFill>
                <a:latin typeface="Proxima Nova"/>
                <a:ea typeface="Proxima Nova"/>
                <a:cs typeface="Proxima Nova"/>
                <a:sym typeface="Proxima Nova"/>
              </a:rPr>
              <a:t>Watch as we create a word cloud with your hope-related words. </a:t>
            </a:r>
          </a:p>
        </p:txBody>
      </p:sp>
      <p:grpSp>
        <p:nvGrpSpPr>
          <p:cNvPr name="Group 3" id="3"/>
          <p:cNvGrpSpPr/>
          <p:nvPr/>
        </p:nvGrpSpPr>
        <p:grpSpPr>
          <a:xfrm rot="0">
            <a:off x="8001000" y="0"/>
            <a:ext cx="10287000" cy="10287000"/>
            <a:chOff x="0" y="0"/>
            <a:chExt cx="812800" cy="812800"/>
          </a:xfrm>
        </p:grpSpPr>
        <p:sp>
          <p:nvSpPr>
            <p:cNvPr name="Freeform 4" id="4"/>
            <p:cNvSpPr/>
            <p:nvPr/>
          </p:nvSpPr>
          <p:spPr>
            <a:xfrm flipH="false" flipV="false" rot="0">
              <a:off x="0" y="0"/>
              <a:ext cx="812800" cy="812800"/>
            </a:xfrm>
            <a:custGeom>
              <a:avLst/>
              <a:gdLst/>
              <a:ahLst/>
              <a:cxnLst/>
              <a:rect r="r" b="b" t="t" l="l"/>
              <a:pathLst>
                <a:path h="812800" w="812800">
                  <a:moveTo>
                    <a:pt x="0" y="0"/>
                  </a:moveTo>
                  <a:lnTo>
                    <a:pt x="812800" y="0"/>
                  </a:lnTo>
                  <a:lnTo>
                    <a:pt x="812800" y="812800"/>
                  </a:lnTo>
                  <a:lnTo>
                    <a:pt x="0" y="812800"/>
                  </a:lnTo>
                  <a:close/>
                </a:path>
              </a:pathLst>
            </a:custGeom>
            <a:blipFill>
              <a:blip r:embed="rId3"/>
              <a:stretch>
                <a:fillRect l="-32135" t="0" r="-32135" b="0"/>
              </a:stretch>
            </a:blipFill>
          </p:spPr>
        </p:sp>
      </p:grpSp>
      <p:sp>
        <p:nvSpPr>
          <p:cNvPr name="TextBox 5" id="5"/>
          <p:cNvSpPr txBox="true"/>
          <p:nvPr/>
        </p:nvSpPr>
        <p:spPr>
          <a:xfrm rot="0">
            <a:off x="1028700" y="1999978"/>
            <a:ext cx="6461880" cy="962660"/>
          </a:xfrm>
          <a:prstGeom prst="rect">
            <a:avLst/>
          </a:prstGeom>
        </p:spPr>
        <p:txBody>
          <a:bodyPr anchor="t" rtlCol="false" tIns="0" lIns="0" bIns="0" rIns="0">
            <a:spAutoFit/>
          </a:bodyPr>
          <a:lstStyle/>
          <a:p>
            <a:pPr algn="l">
              <a:lnSpc>
                <a:spcPts val="7840"/>
              </a:lnSpc>
            </a:pPr>
            <a:r>
              <a:rPr lang="en-US" sz="5600" b="true">
                <a:solidFill>
                  <a:srgbClr val="236192"/>
                </a:solidFill>
                <a:latin typeface="Proxima Nova Heavy"/>
                <a:ea typeface="Proxima Nova Heavy"/>
                <a:cs typeface="Proxima Nova Heavy"/>
                <a:sym typeface="Proxima Nova Heavy"/>
              </a:rPr>
              <a:t>Hope Word Cloud</a:t>
            </a:r>
          </a:p>
        </p:txBody>
      </p:sp>
    </p:spTree>
  </p:cSld>
  <p:clrMapOvr>
    <a:masterClrMapping/>
  </p:clrMapOvr>
</p:sld>
</file>

<file path=ppt/slides/slide32.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TextBox 2" id="2"/>
          <p:cNvSpPr txBox="true"/>
          <p:nvPr/>
        </p:nvSpPr>
        <p:spPr>
          <a:xfrm rot="0">
            <a:off x="808601" y="2694642"/>
            <a:ext cx="6130677" cy="5595620"/>
          </a:xfrm>
          <a:prstGeom prst="rect">
            <a:avLst/>
          </a:prstGeom>
        </p:spPr>
        <p:txBody>
          <a:bodyPr anchor="t" rtlCol="false" tIns="0" lIns="0" bIns="0" rIns="0">
            <a:spAutoFit/>
          </a:bodyPr>
          <a:lstStyle/>
          <a:p>
            <a:pPr algn="l" marL="690881" indent="-345440" lvl="1">
              <a:lnSpc>
                <a:spcPts val="4480"/>
              </a:lnSpc>
              <a:buFont typeface="Arial"/>
              <a:buChar char="•"/>
            </a:pPr>
            <a:r>
              <a:rPr lang="en-US" sz="3200">
                <a:solidFill>
                  <a:srgbClr val="000000"/>
                </a:solidFill>
                <a:latin typeface="Proxima Nova"/>
                <a:ea typeface="Proxima Nova"/>
                <a:cs typeface="Proxima Nova"/>
                <a:sym typeface="Proxima Nova"/>
              </a:rPr>
              <a:t>Which words appeared the most in our word cloud? Why do you think that is?</a:t>
            </a:r>
          </a:p>
          <a:p>
            <a:pPr algn="l" marL="690881" indent="-345440" lvl="1">
              <a:lnSpc>
                <a:spcPts val="4480"/>
              </a:lnSpc>
              <a:buFont typeface="Arial"/>
              <a:buChar char="•"/>
            </a:pPr>
            <a:r>
              <a:rPr lang="en-US" sz="3200">
                <a:solidFill>
                  <a:srgbClr val="000000"/>
                </a:solidFill>
                <a:latin typeface="Proxima Nova"/>
                <a:ea typeface="Proxima Nova"/>
                <a:cs typeface="Proxima Nova"/>
                <a:sym typeface="Proxima Nova"/>
              </a:rPr>
              <a:t>Did any words surprise you?</a:t>
            </a:r>
          </a:p>
          <a:p>
            <a:pPr algn="l" marL="690881" indent="-345440" lvl="1">
              <a:lnSpc>
                <a:spcPts val="4480"/>
              </a:lnSpc>
              <a:buFont typeface="Arial"/>
              <a:buChar char="•"/>
            </a:pPr>
            <a:r>
              <a:rPr lang="en-US" sz="3200">
                <a:solidFill>
                  <a:srgbClr val="000000"/>
                </a:solidFill>
                <a:latin typeface="Proxima Nova"/>
                <a:ea typeface="Proxima Nova"/>
                <a:cs typeface="Proxima Nova"/>
                <a:sym typeface="Proxima Nova"/>
              </a:rPr>
              <a:t>How does this word cloud compare to the way you personally think about hope?</a:t>
            </a:r>
          </a:p>
          <a:p>
            <a:pPr algn="l" marL="690881" indent="-345440" lvl="1">
              <a:lnSpc>
                <a:spcPts val="4480"/>
              </a:lnSpc>
              <a:buFont typeface="Arial"/>
              <a:buChar char="•"/>
            </a:pPr>
            <a:r>
              <a:rPr lang="en-US" sz="3200">
                <a:solidFill>
                  <a:srgbClr val="000000"/>
                </a:solidFill>
                <a:latin typeface="Proxima Nova"/>
                <a:ea typeface="Proxima Nova"/>
                <a:cs typeface="Proxima Nova"/>
                <a:sym typeface="Proxima Nova"/>
              </a:rPr>
              <a:t>How do these words relate to the Bible verse we read about hope?</a:t>
            </a:r>
          </a:p>
        </p:txBody>
      </p:sp>
      <p:grpSp>
        <p:nvGrpSpPr>
          <p:cNvPr name="Group 3" id="3"/>
          <p:cNvGrpSpPr/>
          <p:nvPr/>
        </p:nvGrpSpPr>
        <p:grpSpPr>
          <a:xfrm rot="0">
            <a:off x="8001000" y="0"/>
            <a:ext cx="10287000" cy="10287000"/>
            <a:chOff x="0" y="0"/>
            <a:chExt cx="812800" cy="812800"/>
          </a:xfrm>
        </p:grpSpPr>
        <p:sp>
          <p:nvSpPr>
            <p:cNvPr name="Freeform 4" id="4"/>
            <p:cNvSpPr/>
            <p:nvPr/>
          </p:nvSpPr>
          <p:spPr>
            <a:xfrm flipH="false" flipV="false" rot="0">
              <a:off x="0" y="0"/>
              <a:ext cx="812800" cy="812800"/>
            </a:xfrm>
            <a:custGeom>
              <a:avLst/>
              <a:gdLst/>
              <a:ahLst/>
              <a:cxnLst/>
              <a:rect r="r" b="b" t="t" l="l"/>
              <a:pathLst>
                <a:path h="812800" w="812800">
                  <a:moveTo>
                    <a:pt x="0" y="0"/>
                  </a:moveTo>
                  <a:lnTo>
                    <a:pt x="812800" y="0"/>
                  </a:lnTo>
                  <a:lnTo>
                    <a:pt x="812800" y="812800"/>
                  </a:lnTo>
                  <a:lnTo>
                    <a:pt x="0" y="812800"/>
                  </a:lnTo>
                  <a:close/>
                </a:path>
              </a:pathLst>
            </a:custGeom>
            <a:blipFill>
              <a:blip r:embed="rId3"/>
              <a:stretch>
                <a:fillRect l="-3290" t="0" r="-46803" b="0"/>
              </a:stretch>
            </a:blipFill>
          </p:spPr>
        </p:sp>
      </p:grpSp>
      <p:sp>
        <p:nvSpPr>
          <p:cNvPr name="TextBox 5" id="5"/>
          <p:cNvSpPr txBox="true"/>
          <p:nvPr/>
        </p:nvSpPr>
        <p:spPr>
          <a:xfrm rot="0">
            <a:off x="808601" y="1415908"/>
            <a:ext cx="6461880" cy="962660"/>
          </a:xfrm>
          <a:prstGeom prst="rect">
            <a:avLst/>
          </a:prstGeom>
        </p:spPr>
        <p:txBody>
          <a:bodyPr anchor="t" rtlCol="false" tIns="0" lIns="0" bIns="0" rIns="0">
            <a:spAutoFit/>
          </a:bodyPr>
          <a:lstStyle/>
          <a:p>
            <a:pPr algn="l">
              <a:lnSpc>
                <a:spcPts val="7840"/>
              </a:lnSpc>
            </a:pPr>
            <a:r>
              <a:rPr lang="en-US" sz="5600" b="true">
                <a:solidFill>
                  <a:srgbClr val="236192"/>
                </a:solidFill>
                <a:latin typeface="Proxima Nova Heavy"/>
                <a:ea typeface="Proxima Nova Heavy"/>
                <a:cs typeface="Proxima Nova Heavy"/>
                <a:sym typeface="Proxima Nova Heavy"/>
              </a:rPr>
              <a:t>Hope Word Cloud</a:t>
            </a:r>
          </a:p>
        </p:txBody>
      </p:sp>
    </p:spTree>
  </p:cSld>
  <p:clrMapOvr>
    <a:masterClrMapping/>
  </p:clrMapOvr>
</p:sld>
</file>

<file path=ppt/slides/slide33.xml><?xml version="1.0" encoding="utf-8"?>
<p:sld xmlns:p="http://schemas.openxmlformats.org/presentationml/2006/main" xmlns:a="http://schemas.openxmlformats.org/drawingml/2006/main">
  <p:cSld>
    <p:spTree>
      <p:nvGrpSpPr>
        <p:cNvPr id="1" name=""/>
        <p:cNvGrpSpPr/>
        <p:nvPr/>
      </p:nvGrpSpPr>
      <p:grpSpPr>
        <a:xfrm>
          <a:off x="0" y="0"/>
          <a:ext cx="0" cy="0"/>
          <a:chOff x="0" y="0"/>
          <a:chExt cx="0" cy="0"/>
        </a:xfrm>
      </p:grpSpPr>
      <p:sp>
        <p:nvSpPr>
          <p:cNvPr name="TextBox 2" id="2"/>
          <p:cNvSpPr txBox="true"/>
          <p:nvPr/>
        </p:nvSpPr>
        <p:spPr>
          <a:xfrm rot="0">
            <a:off x="4584059" y="923925"/>
            <a:ext cx="9119882" cy="953136"/>
          </a:xfrm>
          <a:prstGeom prst="rect">
            <a:avLst/>
          </a:prstGeom>
        </p:spPr>
        <p:txBody>
          <a:bodyPr anchor="t" rtlCol="false" tIns="0" lIns="0" bIns="0" rIns="0">
            <a:spAutoFit/>
          </a:bodyPr>
          <a:lstStyle/>
          <a:p>
            <a:pPr algn="ctr">
              <a:lnSpc>
                <a:spcPts val="7839"/>
              </a:lnSpc>
            </a:pPr>
            <a:r>
              <a:rPr lang="en-US" sz="5599" b="true">
                <a:solidFill>
                  <a:srgbClr val="236192"/>
                </a:solidFill>
                <a:latin typeface="Proxima Nova Heavy"/>
                <a:ea typeface="Proxima Nova Heavy"/>
                <a:cs typeface="Proxima Nova Heavy"/>
                <a:sym typeface="Proxima Nova Heavy"/>
              </a:rPr>
              <a:t>Little Acts of Love for Hope</a:t>
            </a:r>
          </a:p>
        </p:txBody>
      </p:sp>
      <p:sp>
        <p:nvSpPr>
          <p:cNvPr name="TextBox 3" id="3"/>
          <p:cNvSpPr txBox="true"/>
          <p:nvPr/>
        </p:nvSpPr>
        <p:spPr>
          <a:xfrm rot="0">
            <a:off x="1028700" y="2046847"/>
            <a:ext cx="15844252" cy="1099820"/>
          </a:xfrm>
          <a:prstGeom prst="rect">
            <a:avLst/>
          </a:prstGeom>
        </p:spPr>
        <p:txBody>
          <a:bodyPr anchor="t" rtlCol="false" tIns="0" lIns="0" bIns="0" rIns="0">
            <a:spAutoFit/>
          </a:bodyPr>
          <a:lstStyle/>
          <a:p>
            <a:pPr algn="l">
              <a:lnSpc>
                <a:spcPts val="4480"/>
              </a:lnSpc>
            </a:pPr>
            <a:r>
              <a:rPr lang="en-US" sz="3200">
                <a:solidFill>
                  <a:srgbClr val="000000"/>
                </a:solidFill>
                <a:latin typeface="Proxima Nova"/>
                <a:ea typeface="Proxima Nova"/>
                <a:cs typeface="Proxima Nova"/>
                <a:sym typeface="Proxima Nova"/>
              </a:rPr>
              <a:t>You are invited to choose one of these little acts of hope or create your own little act of hope to offer up this week of Lent. You will report back to your classmates next week.</a:t>
            </a:r>
          </a:p>
        </p:txBody>
      </p:sp>
      <p:sp>
        <p:nvSpPr>
          <p:cNvPr name="TextBox 4" id="4"/>
          <p:cNvSpPr txBox="true"/>
          <p:nvPr/>
        </p:nvSpPr>
        <p:spPr>
          <a:xfrm rot="0">
            <a:off x="2017294" y="3408291"/>
            <a:ext cx="1570732" cy="798196"/>
          </a:xfrm>
          <a:prstGeom prst="rect">
            <a:avLst/>
          </a:prstGeom>
        </p:spPr>
        <p:txBody>
          <a:bodyPr anchor="t" rtlCol="false" tIns="0" lIns="0" bIns="0" rIns="0">
            <a:spAutoFit/>
          </a:bodyPr>
          <a:lstStyle/>
          <a:p>
            <a:pPr algn="ctr" marL="0" indent="0" lvl="0">
              <a:lnSpc>
                <a:spcPts val="5879"/>
              </a:lnSpc>
              <a:spcBef>
                <a:spcPct val="0"/>
              </a:spcBef>
            </a:pPr>
            <a:r>
              <a:rPr lang="en-US" sz="4199" strike="noStrike" u="none">
                <a:solidFill>
                  <a:srgbClr val="236192"/>
                </a:solidFill>
                <a:latin typeface="Arial MT Pro"/>
                <a:ea typeface="Arial MT Pro"/>
                <a:cs typeface="Arial MT Pro"/>
                <a:sym typeface="Arial MT Pro"/>
              </a:rPr>
              <a:t>Prayer</a:t>
            </a:r>
          </a:p>
        </p:txBody>
      </p:sp>
      <p:sp>
        <p:nvSpPr>
          <p:cNvPr name="TextBox 5" id="5"/>
          <p:cNvSpPr txBox="true"/>
          <p:nvPr/>
        </p:nvSpPr>
        <p:spPr>
          <a:xfrm rot="0">
            <a:off x="683148" y="4149337"/>
            <a:ext cx="5200284" cy="3347720"/>
          </a:xfrm>
          <a:prstGeom prst="rect">
            <a:avLst/>
          </a:prstGeom>
        </p:spPr>
        <p:txBody>
          <a:bodyPr anchor="t" rtlCol="false" tIns="0" lIns="0" bIns="0" rIns="0">
            <a:spAutoFit/>
          </a:bodyPr>
          <a:lstStyle/>
          <a:p>
            <a:pPr algn="l" marL="690881" indent="-345440" lvl="1">
              <a:lnSpc>
                <a:spcPts val="4480"/>
              </a:lnSpc>
              <a:buFont typeface="Arial"/>
              <a:buChar char="•"/>
            </a:pPr>
            <a:r>
              <a:rPr lang="en-US" sz="3200">
                <a:solidFill>
                  <a:srgbClr val="000000"/>
                </a:solidFill>
                <a:latin typeface="Proxima Nova"/>
                <a:ea typeface="Proxima Nova"/>
                <a:cs typeface="Proxima Nova"/>
                <a:sym typeface="Proxima Nova"/>
              </a:rPr>
              <a:t>Write a note of encouragement to someone who may need hope.</a:t>
            </a:r>
          </a:p>
          <a:p>
            <a:pPr algn="l" marL="690881" indent="-345440" lvl="1">
              <a:lnSpc>
                <a:spcPts val="4480"/>
              </a:lnSpc>
              <a:buFont typeface="Arial"/>
              <a:buChar char="•"/>
            </a:pPr>
            <a:r>
              <a:rPr lang="en-US" sz="3200">
                <a:solidFill>
                  <a:srgbClr val="000000"/>
                </a:solidFill>
                <a:latin typeface="Proxima Nova"/>
                <a:ea typeface="Proxima Nova"/>
                <a:cs typeface="Proxima Nova"/>
                <a:sym typeface="Proxima Nova"/>
              </a:rPr>
              <a:t>Choose and memorize a Bible verse about hope</a:t>
            </a:r>
          </a:p>
        </p:txBody>
      </p:sp>
      <p:sp>
        <p:nvSpPr>
          <p:cNvPr name="TextBox 6" id="6"/>
          <p:cNvSpPr txBox="true"/>
          <p:nvPr/>
        </p:nvSpPr>
        <p:spPr>
          <a:xfrm rot="0">
            <a:off x="8269560" y="3408291"/>
            <a:ext cx="1748879" cy="798196"/>
          </a:xfrm>
          <a:prstGeom prst="rect">
            <a:avLst/>
          </a:prstGeom>
        </p:spPr>
        <p:txBody>
          <a:bodyPr anchor="t" rtlCol="false" tIns="0" lIns="0" bIns="0" rIns="0">
            <a:spAutoFit/>
          </a:bodyPr>
          <a:lstStyle/>
          <a:p>
            <a:pPr algn="ctr" marL="0" indent="0" lvl="0">
              <a:lnSpc>
                <a:spcPts val="5879"/>
              </a:lnSpc>
              <a:spcBef>
                <a:spcPct val="0"/>
              </a:spcBef>
            </a:pPr>
            <a:r>
              <a:rPr lang="en-US" sz="4199" strike="noStrike" u="none">
                <a:solidFill>
                  <a:srgbClr val="236192"/>
                </a:solidFill>
                <a:latin typeface="Arial MT Pro"/>
                <a:ea typeface="Arial MT Pro"/>
                <a:cs typeface="Arial MT Pro"/>
                <a:sym typeface="Arial MT Pro"/>
              </a:rPr>
              <a:t>Fasting</a:t>
            </a:r>
          </a:p>
        </p:txBody>
      </p:sp>
      <p:sp>
        <p:nvSpPr>
          <p:cNvPr name="TextBox 7" id="7"/>
          <p:cNvSpPr txBox="true"/>
          <p:nvPr/>
        </p:nvSpPr>
        <p:spPr>
          <a:xfrm rot="0">
            <a:off x="6475671" y="4149337"/>
            <a:ext cx="5336659" cy="5033645"/>
          </a:xfrm>
          <a:prstGeom prst="rect">
            <a:avLst/>
          </a:prstGeom>
        </p:spPr>
        <p:txBody>
          <a:bodyPr anchor="t" rtlCol="false" tIns="0" lIns="0" bIns="0" rIns="0">
            <a:spAutoFit/>
          </a:bodyPr>
          <a:lstStyle/>
          <a:p>
            <a:pPr algn="l" marL="690881" indent="-345440" lvl="1">
              <a:lnSpc>
                <a:spcPts val="4480"/>
              </a:lnSpc>
              <a:buFont typeface="Arial"/>
              <a:buChar char="•"/>
            </a:pPr>
            <a:r>
              <a:rPr lang="en-US" sz="3200">
                <a:solidFill>
                  <a:srgbClr val="000000"/>
                </a:solidFill>
                <a:latin typeface="Proxima Nova"/>
                <a:ea typeface="Proxima Nova"/>
                <a:cs typeface="Proxima Nova"/>
                <a:sym typeface="Proxima Nova"/>
              </a:rPr>
              <a:t>Fast from complaining for a day. Instead pray for hope in difficult situations and replace complaints with gratitude.</a:t>
            </a:r>
          </a:p>
          <a:p>
            <a:pPr algn="l" marL="690881" indent="-345440" lvl="1">
              <a:lnSpc>
                <a:spcPts val="4480"/>
              </a:lnSpc>
              <a:buFont typeface="Arial"/>
              <a:buChar char="•"/>
            </a:pPr>
            <a:r>
              <a:rPr lang="en-US" sz="3200">
                <a:solidFill>
                  <a:srgbClr val="000000"/>
                </a:solidFill>
                <a:latin typeface="Proxima Nova"/>
                <a:ea typeface="Proxima Nova"/>
                <a:cs typeface="Proxima Nova"/>
                <a:sym typeface="Proxima Nova"/>
              </a:rPr>
              <a:t>Eat only simple foods for one meal while reflecting on those who go without daily nourishment. </a:t>
            </a:r>
          </a:p>
        </p:txBody>
      </p:sp>
      <p:sp>
        <p:nvSpPr>
          <p:cNvPr name="TextBox 8" id="8"/>
          <p:cNvSpPr txBox="true"/>
          <p:nvPr/>
        </p:nvSpPr>
        <p:spPr>
          <a:xfrm rot="0">
            <a:off x="13809843" y="3408291"/>
            <a:ext cx="2578298" cy="798196"/>
          </a:xfrm>
          <a:prstGeom prst="rect">
            <a:avLst/>
          </a:prstGeom>
        </p:spPr>
        <p:txBody>
          <a:bodyPr anchor="t" rtlCol="false" tIns="0" lIns="0" bIns="0" rIns="0">
            <a:spAutoFit/>
          </a:bodyPr>
          <a:lstStyle/>
          <a:p>
            <a:pPr algn="ctr" marL="0" indent="0" lvl="0">
              <a:lnSpc>
                <a:spcPts val="5879"/>
              </a:lnSpc>
              <a:spcBef>
                <a:spcPct val="0"/>
              </a:spcBef>
            </a:pPr>
            <a:r>
              <a:rPr lang="en-US" sz="4199" strike="noStrike" u="none">
                <a:solidFill>
                  <a:srgbClr val="236192"/>
                </a:solidFill>
                <a:latin typeface="Arial MT Pro"/>
                <a:ea typeface="Arial MT Pro"/>
                <a:cs typeface="Arial MT Pro"/>
                <a:sym typeface="Arial MT Pro"/>
              </a:rPr>
              <a:t>Almsgiving</a:t>
            </a:r>
          </a:p>
        </p:txBody>
      </p:sp>
      <p:sp>
        <p:nvSpPr>
          <p:cNvPr name="TextBox 9" id="9"/>
          <p:cNvSpPr txBox="true"/>
          <p:nvPr/>
        </p:nvSpPr>
        <p:spPr>
          <a:xfrm rot="0">
            <a:off x="12369683" y="4149337"/>
            <a:ext cx="5153863" cy="5595620"/>
          </a:xfrm>
          <a:prstGeom prst="rect">
            <a:avLst/>
          </a:prstGeom>
        </p:spPr>
        <p:txBody>
          <a:bodyPr anchor="t" rtlCol="false" tIns="0" lIns="0" bIns="0" rIns="0">
            <a:spAutoFit/>
          </a:bodyPr>
          <a:lstStyle/>
          <a:p>
            <a:pPr algn="l" marL="690881" indent="-345440" lvl="1">
              <a:lnSpc>
                <a:spcPts val="4480"/>
              </a:lnSpc>
              <a:buFont typeface="Arial"/>
              <a:buChar char="•"/>
            </a:pPr>
            <a:r>
              <a:rPr lang="en-US" sz="3200">
                <a:solidFill>
                  <a:srgbClr val="000000"/>
                </a:solidFill>
                <a:latin typeface="Proxima Nova"/>
                <a:ea typeface="Proxima Nova"/>
                <a:cs typeface="Proxima Nova"/>
                <a:sym typeface="Proxima Nova"/>
              </a:rPr>
              <a:t>Reflect and write down one way you can commit to giving regularly through time, money, or acts of kindness.</a:t>
            </a:r>
          </a:p>
          <a:p>
            <a:pPr algn="l" marL="690881" indent="-345440" lvl="1">
              <a:lnSpc>
                <a:spcPts val="4480"/>
              </a:lnSpc>
              <a:buFont typeface="Arial"/>
              <a:buChar char="•"/>
            </a:pPr>
            <a:r>
              <a:rPr lang="en-US" sz="3200">
                <a:solidFill>
                  <a:srgbClr val="000000"/>
                </a:solidFill>
                <a:latin typeface="Proxima Nova"/>
                <a:ea typeface="Proxima Nova"/>
                <a:cs typeface="Proxima Nova"/>
                <a:sym typeface="Proxima Nova"/>
              </a:rPr>
              <a:t>Do one anonymous act of kindness and reflect on how giving without recognition strengthens your hope in God.</a:t>
            </a:r>
          </a:p>
        </p:txBody>
      </p:sp>
    </p:spTree>
  </p:cSld>
  <p:clrMapOvr>
    <a:masterClrMapping/>
  </p:clrMapOvr>
</p:sld>
</file>

<file path=ppt/slides/slide34.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0"/>
            <a:ext cx="18288000" cy="10287000"/>
          </a:xfrm>
          <a:custGeom>
            <a:avLst/>
            <a:gdLst/>
            <a:ahLst/>
            <a:cxnLst/>
            <a:rect r="r" b="b" t="t" l="l"/>
            <a:pathLst>
              <a:path h="10287000" w="18288000">
                <a:moveTo>
                  <a:pt x="0" y="0"/>
                </a:moveTo>
                <a:lnTo>
                  <a:pt x="18288000" y="0"/>
                </a:lnTo>
                <a:lnTo>
                  <a:pt x="18288000" y="10287000"/>
                </a:lnTo>
                <a:lnTo>
                  <a:pt x="0" y="10287000"/>
                </a:lnTo>
                <a:lnTo>
                  <a:pt x="0" y="0"/>
                </a:lnTo>
                <a:close/>
              </a:path>
            </a:pathLst>
          </a:custGeom>
          <a:blipFill>
            <a:blip r:embed="rId3"/>
            <a:stretch>
              <a:fillRect l="0" t="0" r="0" b="0"/>
            </a:stretch>
          </a:blipFill>
        </p:spPr>
      </p:sp>
      <p:sp>
        <p:nvSpPr>
          <p:cNvPr name="TextBox 3" id="3"/>
          <p:cNvSpPr txBox="true"/>
          <p:nvPr/>
        </p:nvSpPr>
        <p:spPr>
          <a:xfrm rot="0">
            <a:off x="5208798" y="4991100"/>
            <a:ext cx="7870403" cy="1441451"/>
          </a:xfrm>
          <a:prstGeom prst="rect">
            <a:avLst/>
          </a:prstGeom>
        </p:spPr>
        <p:txBody>
          <a:bodyPr anchor="t" rtlCol="false" tIns="0" lIns="0" bIns="0" rIns="0">
            <a:spAutoFit/>
          </a:bodyPr>
          <a:lstStyle/>
          <a:p>
            <a:pPr algn="ctr">
              <a:lnSpc>
                <a:spcPts val="11899"/>
              </a:lnSpc>
              <a:spcBef>
                <a:spcPct val="0"/>
              </a:spcBef>
            </a:pPr>
            <a:r>
              <a:rPr lang="en-US" b="true" sz="8499">
                <a:solidFill>
                  <a:srgbClr val="FFFFFF"/>
                </a:solidFill>
                <a:latin typeface="Proxima Nova Heavy"/>
                <a:ea typeface="Proxima Nova Heavy"/>
                <a:cs typeface="Proxima Nova Heavy"/>
                <a:sym typeface="Proxima Nova Heavy"/>
              </a:rPr>
              <a:t>Week 3: Justice</a:t>
            </a:r>
          </a:p>
        </p:txBody>
      </p:sp>
    </p:spTree>
  </p:cSld>
  <p:clrMapOvr>
    <a:masterClrMapping/>
  </p:clrMapOvr>
</p:sld>
</file>

<file path=ppt/slides/slide35.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8001000" y="0"/>
            <a:ext cx="10287000" cy="10287000"/>
            <a:chOff x="0" y="0"/>
            <a:chExt cx="812800" cy="812800"/>
          </a:xfrm>
        </p:grpSpPr>
        <p:sp>
          <p:nvSpPr>
            <p:cNvPr name="Freeform 3" id="3"/>
            <p:cNvSpPr/>
            <p:nvPr/>
          </p:nvSpPr>
          <p:spPr>
            <a:xfrm flipH="false" flipV="false" rot="0">
              <a:off x="0" y="0"/>
              <a:ext cx="812800" cy="812800"/>
            </a:xfrm>
            <a:custGeom>
              <a:avLst/>
              <a:gdLst/>
              <a:ahLst/>
              <a:cxnLst/>
              <a:rect r="r" b="b" t="t" l="l"/>
              <a:pathLst>
                <a:path h="812800" w="812800">
                  <a:moveTo>
                    <a:pt x="0" y="0"/>
                  </a:moveTo>
                  <a:lnTo>
                    <a:pt x="812800" y="0"/>
                  </a:lnTo>
                  <a:lnTo>
                    <a:pt x="812800" y="812800"/>
                  </a:lnTo>
                  <a:lnTo>
                    <a:pt x="0" y="812800"/>
                  </a:lnTo>
                  <a:close/>
                </a:path>
              </a:pathLst>
            </a:custGeom>
            <a:blipFill>
              <a:blip r:embed="rId3"/>
              <a:stretch>
                <a:fillRect l="-78303" t="0" r="-78303" b="0"/>
              </a:stretch>
            </a:blipFill>
          </p:spPr>
        </p:sp>
      </p:grpSp>
      <p:sp>
        <p:nvSpPr>
          <p:cNvPr name="TextBox 4" id="4"/>
          <p:cNvSpPr txBox="true"/>
          <p:nvPr/>
        </p:nvSpPr>
        <p:spPr>
          <a:xfrm rot="0">
            <a:off x="1028700" y="1708098"/>
            <a:ext cx="6306712" cy="953136"/>
          </a:xfrm>
          <a:prstGeom prst="rect">
            <a:avLst/>
          </a:prstGeom>
        </p:spPr>
        <p:txBody>
          <a:bodyPr anchor="t" rtlCol="false" tIns="0" lIns="0" bIns="0" rIns="0">
            <a:spAutoFit/>
          </a:bodyPr>
          <a:lstStyle/>
          <a:p>
            <a:pPr algn="l">
              <a:lnSpc>
                <a:spcPts val="7839"/>
              </a:lnSpc>
            </a:pPr>
            <a:r>
              <a:rPr lang="en-US" sz="5599" b="true">
                <a:solidFill>
                  <a:srgbClr val="236192"/>
                </a:solidFill>
                <a:latin typeface="Proxima Nova Heavy"/>
                <a:ea typeface="Proxima Nova Heavy"/>
                <a:cs typeface="Proxima Nova Heavy"/>
                <a:sym typeface="Proxima Nova Heavy"/>
              </a:rPr>
              <a:t>Follow-up on Hope</a:t>
            </a:r>
          </a:p>
        </p:txBody>
      </p:sp>
      <p:sp>
        <p:nvSpPr>
          <p:cNvPr name="TextBox 5" id="5"/>
          <p:cNvSpPr txBox="true"/>
          <p:nvPr/>
        </p:nvSpPr>
        <p:spPr>
          <a:xfrm rot="0">
            <a:off x="1028700" y="3440049"/>
            <a:ext cx="6130677" cy="3909695"/>
          </a:xfrm>
          <a:prstGeom prst="rect">
            <a:avLst/>
          </a:prstGeom>
        </p:spPr>
        <p:txBody>
          <a:bodyPr anchor="t" rtlCol="false" tIns="0" lIns="0" bIns="0" rIns="0">
            <a:spAutoFit/>
          </a:bodyPr>
          <a:lstStyle/>
          <a:p>
            <a:pPr algn="l" marL="690881" indent="-345440" lvl="1">
              <a:lnSpc>
                <a:spcPts val="4480"/>
              </a:lnSpc>
              <a:buFont typeface="Arial"/>
              <a:buChar char="•"/>
            </a:pPr>
            <a:r>
              <a:rPr lang="en-US" sz="3200">
                <a:solidFill>
                  <a:srgbClr val="000000"/>
                </a:solidFill>
                <a:latin typeface="Proxima Nova"/>
                <a:ea typeface="Proxima Nova"/>
                <a:cs typeface="Proxima Nova"/>
                <a:sym typeface="Proxima Nova"/>
              </a:rPr>
              <a:t>What was your little act of love to show hope?</a:t>
            </a:r>
          </a:p>
          <a:p>
            <a:pPr algn="l" marL="690881" indent="-345440" lvl="1">
              <a:lnSpc>
                <a:spcPts val="4480"/>
              </a:lnSpc>
              <a:buFont typeface="Arial"/>
              <a:buChar char="•"/>
            </a:pPr>
            <a:r>
              <a:rPr lang="en-US" sz="3200">
                <a:solidFill>
                  <a:srgbClr val="000000"/>
                </a:solidFill>
                <a:latin typeface="Proxima Nova"/>
                <a:ea typeface="Proxima Nova"/>
                <a:cs typeface="Proxima Nova"/>
                <a:sym typeface="Proxima Nova"/>
              </a:rPr>
              <a:t>How did you feel when you did this?</a:t>
            </a:r>
          </a:p>
          <a:p>
            <a:pPr algn="l" marL="690881" indent="-345440" lvl="1">
              <a:lnSpc>
                <a:spcPts val="4480"/>
              </a:lnSpc>
              <a:buFont typeface="Arial"/>
              <a:buChar char="•"/>
            </a:pPr>
            <a:r>
              <a:rPr lang="en-US" sz="3200">
                <a:solidFill>
                  <a:srgbClr val="000000"/>
                </a:solidFill>
                <a:latin typeface="Proxima Nova"/>
                <a:ea typeface="Proxima Nova"/>
                <a:cs typeface="Proxima Nova"/>
                <a:sym typeface="Proxima Nova"/>
              </a:rPr>
              <a:t>What do you think the impact was of your act of love?</a:t>
            </a:r>
          </a:p>
          <a:p>
            <a:pPr algn="l">
              <a:lnSpc>
                <a:spcPts val="4480"/>
              </a:lnSpc>
            </a:pPr>
          </a:p>
        </p:txBody>
      </p:sp>
      <p:sp>
        <p:nvSpPr>
          <p:cNvPr name="TextBox 6" id="6"/>
          <p:cNvSpPr txBox="true"/>
          <p:nvPr/>
        </p:nvSpPr>
        <p:spPr>
          <a:xfrm rot="0">
            <a:off x="14808447" y="9727605"/>
            <a:ext cx="3009454" cy="361950"/>
          </a:xfrm>
          <a:prstGeom prst="rect">
            <a:avLst/>
          </a:prstGeom>
        </p:spPr>
        <p:txBody>
          <a:bodyPr anchor="t" rtlCol="false" tIns="0" lIns="0" bIns="0" rIns="0">
            <a:spAutoFit/>
          </a:bodyPr>
          <a:lstStyle/>
          <a:p>
            <a:pPr algn="ctr">
              <a:lnSpc>
                <a:spcPts val="2520"/>
              </a:lnSpc>
              <a:spcBef>
                <a:spcPct val="0"/>
              </a:spcBef>
            </a:pPr>
            <a:r>
              <a:rPr lang="en-US" sz="2100">
                <a:solidFill>
                  <a:srgbClr val="009DDE"/>
                </a:solidFill>
                <a:latin typeface="Arial MT Pro"/>
                <a:ea typeface="Arial MT Pro"/>
                <a:cs typeface="Arial MT Pro"/>
                <a:sym typeface="Arial MT Pro"/>
              </a:rPr>
              <a:t>Little Acts of Love for Len</a:t>
            </a:r>
          </a:p>
        </p:txBody>
      </p:sp>
      <p:sp>
        <p:nvSpPr>
          <p:cNvPr name="Freeform 7" id="7"/>
          <p:cNvSpPr/>
          <p:nvPr/>
        </p:nvSpPr>
        <p:spPr>
          <a:xfrm flipH="false" flipV="false" rot="0">
            <a:off x="17699714" y="9559915"/>
            <a:ext cx="352873" cy="529640"/>
          </a:xfrm>
          <a:custGeom>
            <a:avLst/>
            <a:gdLst/>
            <a:ahLst/>
            <a:cxnLst/>
            <a:rect r="r" b="b" t="t" l="l"/>
            <a:pathLst>
              <a:path h="529640" w="352873">
                <a:moveTo>
                  <a:pt x="0" y="0"/>
                </a:moveTo>
                <a:lnTo>
                  <a:pt x="352872" y="0"/>
                </a:lnTo>
                <a:lnTo>
                  <a:pt x="352872" y="529640"/>
                </a:lnTo>
                <a:lnTo>
                  <a:pt x="0" y="529640"/>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grpSp>
        <p:nvGrpSpPr>
          <p:cNvPr name="Group 8" id="8"/>
          <p:cNvGrpSpPr/>
          <p:nvPr/>
        </p:nvGrpSpPr>
        <p:grpSpPr>
          <a:xfrm rot="0">
            <a:off x="8001000" y="0"/>
            <a:ext cx="10287000" cy="10287000"/>
            <a:chOff x="0" y="0"/>
            <a:chExt cx="812800" cy="812800"/>
          </a:xfrm>
        </p:grpSpPr>
        <p:sp>
          <p:nvSpPr>
            <p:cNvPr name="Freeform 9" id="9"/>
            <p:cNvSpPr/>
            <p:nvPr/>
          </p:nvSpPr>
          <p:spPr>
            <a:xfrm flipH="false" flipV="false" rot="0">
              <a:off x="0" y="0"/>
              <a:ext cx="812800" cy="812800"/>
            </a:xfrm>
            <a:custGeom>
              <a:avLst/>
              <a:gdLst/>
              <a:ahLst/>
              <a:cxnLst/>
              <a:rect r="r" b="b" t="t" l="l"/>
              <a:pathLst>
                <a:path h="812800" w="812800">
                  <a:moveTo>
                    <a:pt x="0" y="0"/>
                  </a:moveTo>
                  <a:lnTo>
                    <a:pt x="812800" y="0"/>
                  </a:lnTo>
                  <a:lnTo>
                    <a:pt x="812800" y="812800"/>
                  </a:lnTo>
                  <a:lnTo>
                    <a:pt x="0" y="812800"/>
                  </a:lnTo>
                  <a:close/>
                </a:path>
              </a:pathLst>
            </a:custGeom>
            <a:blipFill>
              <a:blip r:embed="rId6"/>
              <a:stretch>
                <a:fillRect l="-42811" t="0" r="-7282" b="0"/>
              </a:stretch>
            </a:blipFill>
          </p:spPr>
        </p:sp>
      </p:grpSp>
    </p:spTree>
  </p:cSld>
  <p:clrMapOvr>
    <a:masterClrMapping/>
  </p:clrMapOvr>
</p:sld>
</file>

<file path=ppt/slides/slide36.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0" y="0"/>
            <a:ext cx="18288000" cy="10287000"/>
            <a:chOff x="0" y="0"/>
            <a:chExt cx="1444978" cy="812800"/>
          </a:xfrm>
        </p:grpSpPr>
        <p:sp>
          <p:nvSpPr>
            <p:cNvPr name="Freeform 3" id="3"/>
            <p:cNvSpPr/>
            <p:nvPr/>
          </p:nvSpPr>
          <p:spPr>
            <a:xfrm flipH="false" flipV="false" rot="0">
              <a:off x="0" y="0"/>
              <a:ext cx="1444978" cy="812800"/>
            </a:xfrm>
            <a:custGeom>
              <a:avLst/>
              <a:gdLst/>
              <a:ahLst/>
              <a:cxnLst/>
              <a:rect r="r" b="b" t="t" l="l"/>
              <a:pathLst>
                <a:path h="812800" w="1444978">
                  <a:moveTo>
                    <a:pt x="0" y="0"/>
                  </a:moveTo>
                  <a:lnTo>
                    <a:pt x="1444978" y="0"/>
                  </a:lnTo>
                  <a:lnTo>
                    <a:pt x="1444978" y="812800"/>
                  </a:lnTo>
                  <a:lnTo>
                    <a:pt x="0" y="812800"/>
                  </a:lnTo>
                  <a:close/>
                </a:path>
              </a:pathLst>
            </a:custGeom>
            <a:blipFill>
              <a:blip r:embed="rId3"/>
              <a:stretch>
                <a:fillRect l="0" t="-2236" r="0" b="-16208"/>
              </a:stretch>
            </a:blipFill>
          </p:spPr>
        </p:sp>
      </p:grpSp>
      <p:sp>
        <p:nvSpPr>
          <p:cNvPr name="TextBox 4" id="4"/>
          <p:cNvSpPr txBox="true"/>
          <p:nvPr/>
        </p:nvSpPr>
        <p:spPr>
          <a:xfrm rot="0">
            <a:off x="1539120" y="3685657"/>
            <a:ext cx="7841352" cy="953136"/>
          </a:xfrm>
          <a:prstGeom prst="rect">
            <a:avLst/>
          </a:prstGeom>
        </p:spPr>
        <p:txBody>
          <a:bodyPr anchor="t" rtlCol="false" tIns="0" lIns="0" bIns="0" rIns="0">
            <a:spAutoFit/>
          </a:bodyPr>
          <a:lstStyle/>
          <a:p>
            <a:pPr algn="l">
              <a:lnSpc>
                <a:spcPts val="7839"/>
              </a:lnSpc>
            </a:pPr>
            <a:r>
              <a:rPr lang="en-US" sz="5599" b="true">
                <a:solidFill>
                  <a:srgbClr val="000000"/>
                </a:solidFill>
                <a:latin typeface="Proxima Nova Heavy"/>
                <a:ea typeface="Proxima Nova Heavy"/>
                <a:cs typeface="Proxima Nova Heavy"/>
                <a:sym typeface="Proxima Nova Heavy"/>
              </a:rPr>
              <a:t>Justice</a:t>
            </a:r>
          </a:p>
        </p:txBody>
      </p:sp>
      <p:sp>
        <p:nvSpPr>
          <p:cNvPr name="TextBox 5" id="5"/>
          <p:cNvSpPr txBox="true"/>
          <p:nvPr/>
        </p:nvSpPr>
        <p:spPr>
          <a:xfrm rot="0">
            <a:off x="1539120" y="4666144"/>
            <a:ext cx="6130677" cy="2223770"/>
          </a:xfrm>
          <a:prstGeom prst="rect">
            <a:avLst/>
          </a:prstGeom>
        </p:spPr>
        <p:txBody>
          <a:bodyPr anchor="t" rtlCol="false" tIns="0" lIns="0" bIns="0" rIns="0">
            <a:spAutoFit/>
          </a:bodyPr>
          <a:lstStyle/>
          <a:p>
            <a:pPr algn="l">
              <a:lnSpc>
                <a:spcPts val="4480"/>
              </a:lnSpc>
            </a:pPr>
            <a:r>
              <a:rPr lang="en-US" sz="3200" b="true">
                <a:solidFill>
                  <a:srgbClr val="000000"/>
                </a:solidFill>
                <a:latin typeface="Proxima Nova Bold"/>
                <a:ea typeface="Proxima Nova Bold"/>
                <a:cs typeface="Proxima Nova Bold"/>
                <a:sym typeface="Proxima Nova Bold"/>
              </a:rPr>
              <a:t>You treat everyone fairly and with respect. You share what you have so that everyone gets what they need.</a:t>
            </a:r>
          </a:p>
        </p:txBody>
      </p:sp>
    </p:spTree>
  </p:cSld>
  <p:clrMapOvr>
    <a:masterClrMapping/>
  </p:clrMapOvr>
</p:sld>
</file>

<file path=ppt/slides/slide37.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TextBox 2" id="2"/>
          <p:cNvSpPr txBox="true"/>
          <p:nvPr/>
        </p:nvSpPr>
        <p:spPr>
          <a:xfrm rot="0">
            <a:off x="889373" y="2593787"/>
            <a:ext cx="7841352" cy="953136"/>
          </a:xfrm>
          <a:prstGeom prst="rect">
            <a:avLst/>
          </a:prstGeom>
        </p:spPr>
        <p:txBody>
          <a:bodyPr anchor="t" rtlCol="false" tIns="0" lIns="0" bIns="0" rIns="0">
            <a:spAutoFit/>
          </a:bodyPr>
          <a:lstStyle/>
          <a:p>
            <a:pPr algn="l">
              <a:lnSpc>
                <a:spcPts val="7839"/>
              </a:lnSpc>
            </a:pPr>
            <a:r>
              <a:rPr lang="en-US" sz="5599" b="true">
                <a:solidFill>
                  <a:srgbClr val="236192"/>
                </a:solidFill>
                <a:latin typeface="Proxima Nova Heavy"/>
                <a:ea typeface="Proxima Nova Heavy"/>
                <a:cs typeface="Proxima Nova Heavy"/>
                <a:sym typeface="Proxima Nova Heavy"/>
              </a:rPr>
              <a:t>Isaiah 1:17</a:t>
            </a:r>
          </a:p>
        </p:txBody>
      </p:sp>
      <p:sp>
        <p:nvSpPr>
          <p:cNvPr name="TextBox 3" id="3"/>
          <p:cNvSpPr txBox="true"/>
          <p:nvPr/>
        </p:nvSpPr>
        <p:spPr>
          <a:xfrm rot="0">
            <a:off x="1028700" y="4003040"/>
            <a:ext cx="6130677" cy="2223770"/>
          </a:xfrm>
          <a:prstGeom prst="rect">
            <a:avLst/>
          </a:prstGeom>
        </p:spPr>
        <p:txBody>
          <a:bodyPr anchor="t" rtlCol="false" tIns="0" lIns="0" bIns="0" rIns="0">
            <a:spAutoFit/>
          </a:bodyPr>
          <a:lstStyle/>
          <a:p>
            <a:pPr algn="l">
              <a:lnSpc>
                <a:spcPts val="4480"/>
              </a:lnSpc>
            </a:pPr>
            <a:r>
              <a:rPr lang="en-US" sz="3200">
                <a:solidFill>
                  <a:srgbClr val="000000"/>
                </a:solidFill>
                <a:latin typeface="Proxima Nova"/>
                <a:ea typeface="Proxima Nova"/>
                <a:cs typeface="Proxima Nova"/>
                <a:sym typeface="Proxima Nova"/>
              </a:rPr>
              <a:t>17 Learn to do right; seek justice. Defend the oppressed. Take up the cause of the orphan; plead</a:t>
            </a:r>
          </a:p>
          <a:p>
            <a:pPr algn="l">
              <a:lnSpc>
                <a:spcPts val="4480"/>
              </a:lnSpc>
            </a:pPr>
            <a:r>
              <a:rPr lang="en-US" sz="3200">
                <a:solidFill>
                  <a:srgbClr val="000000"/>
                </a:solidFill>
                <a:latin typeface="Proxima Nova"/>
                <a:ea typeface="Proxima Nova"/>
                <a:cs typeface="Proxima Nova"/>
                <a:sym typeface="Proxima Nova"/>
              </a:rPr>
              <a:t>the case of the widow</a:t>
            </a:r>
          </a:p>
        </p:txBody>
      </p:sp>
      <p:grpSp>
        <p:nvGrpSpPr>
          <p:cNvPr name="Group 4" id="4"/>
          <p:cNvGrpSpPr/>
          <p:nvPr/>
        </p:nvGrpSpPr>
        <p:grpSpPr>
          <a:xfrm rot="0">
            <a:off x="8001000" y="0"/>
            <a:ext cx="10287000" cy="10287000"/>
            <a:chOff x="0" y="0"/>
            <a:chExt cx="812800" cy="812800"/>
          </a:xfrm>
        </p:grpSpPr>
        <p:sp>
          <p:nvSpPr>
            <p:cNvPr name="Freeform 5" id="5"/>
            <p:cNvSpPr/>
            <p:nvPr/>
          </p:nvSpPr>
          <p:spPr>
            <a:xfrm flipH="false" flipV="false" rot="0">
              <a:off x="0" y="0"/>
              <a:ext cx="812800" cy="812800"/>
            </a:xfrm>
            <a:custGeom>
              <a:avLst/>
              <a:gdLst/>
              <a:ahLst/>
              <a:cxnLst/>
              <a:rect r="r" b="b" t="t" l="l"/>
              <a:pathLst>
                <a:path h="812800" w="812800">
                  <a:moveTo>
                    <a:pt x="0" y="0"/>
                  </a:moveTo>
                  <a:lnTo>
                    <a:pt x="812800" y="0"/>
                  </a:lnTo>
                  <a:lnTo>
                    <a:pt x="812800" y="812800"/>
                  </a:lnTo>
                  <a:lnTo>
                    <a:pt x="0" y="812800"/>
                  </a:lnTo>
                  <a:close/>
                </a:path>
              </a:pathLst>
            </a:custGeom>
            <a:blipFill>
              <a:blip r:embed="rId3"/>
              <a:stretch>
                <a:fillRect l="-25046" t="0" r="-25046" b="0"/>
              </a:stretch>
            </a:blipFill>
          </p:spPr>
        </p:sp>
      </p:grpSp>
    </p:spTree>
  </p:cSld>
  <p:clrMapOvr>
    <a:masterClrMapping/>
  </p:clrMapOvr>
</p:sld>
</file>

<file path=ppt/slides/slide38.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TextBox 2" id="2"/>
          <p:cNvSpPr txBox="true"/>
          <p:nvPr/>
        </p:nvSpPr>
        <p:spPr>
          <a:xfrm rot="0">
            <a:off x="1028700" y="923925"/>
            <a:ext cx="7841352" cy="953136"/>
          </a:xfrm>
          <a:prstGeom prst="rect">
            <a:avLst/>
          </a:prstGeom>
        </p:spPr>
        <p:txBody>
          <a:bodyPr anchor="t" rtlCol="false" tIns="0" lIns="0" bIns="0" rIns="0">
            <a:spAutoFit/>
          </a:bodyPr>
          <a:lstStyle/>
          <a:p>
            <a:pPr algn="l">
              <a:lnSpc>
                <a:spcPts val="7839"/>
              </a:lnSpc>
            </a:pPr>
            <a:r>
              <a:rPr lang="en-US" sz="5599" b="true">
                <a:solidFill>
                  <a:srgbClr val="236192"/>
                </a:solidFill>
                <a:latin typeface="Proxima Nova Heavy"/>
                <a:ea typeface="Proxima Nova Heavy"/>
                <a:cs typeface="Proxima Nova Heavy"/>
                <a:sym typeface="Proxima Nova Heavy"/>
              </a:rPr>
              <a:t>Discussion</a:t>
            </a:r>
          </a:p>
        </p:txBody>
      </p:sp>
      <p:sp>
        <p:nvSpPr>
          <p:cNvPr name="TextBox 3" id="3"/>
          <p:cNvSpPr txBox="true"/>
          <p:nvPr/>
        </p:nvSpPr>
        <p:spPr>
          <a:xfrm rot="0">
            <a:off x="1028700" y="1976755"/>
            <a:ext cx="5758897" cy="7281545"/>
          </a:xfrm>
          <a:prstGeom prst="rect">
            <a:avLst/>
          </a:prstGeom>
        </p:spPr>
        <p:txBody>
          <a:bodyPr anchor="t" rtlCol="false" tIns="0" lIns="0" bIns="0" rIns="0">
            <a:spAutoFit/>
          </a:bodyPr>
          <a:lstStyle/>
          <a:p>
            <a:pPr algn="l" marL="690881" indent="-345440" lvl="1">
              <a:lnSpc>
                <a:spcPts val="4480"/>
              </a:lnSpc>
              <a:buFont typeface="Arial"/>
              <a:buChar char="•"/>
            </a:pPr>
            <a:r>
              <a:rPr lang="en-US" sz="3200">
                <a:solidFill>
                  <a:srgbClr val="000000"/>
                </a:solidFill>
                <a:latin typeface="Proxima Nova"/>
                <a:ea typeface="Proxima Nova"/>
                <a:cs typeface="Proxima Nova"/>
                <a:sym typeface="Proxima Nova"/>
              </a:rPr>
              <a:t>“What does it mean to "learn to do right"? How can we make learning to do right a habit in our daily lives?</a:t>
            </a:r>
          </a:p>
          <a:p>
            <a:pPr algn="l" marL="690881" indent="-345440" lvl="1">
              <a:lnSpc>
                <a:spcPts val="4480"/>
              </a:lnSpc>
              <a:buFont typeface="Arial"/>
              <a:buChar char="•"/>
            </a:pPr>
            <a:r>
              <a:rPr lang="en-US" sz="3200">
                <a:solidFill>
                  <a:srgbClr val="000000"/>
                </a:solidFill>
                <a:latin typeface="Proxima Nova"/>
                <a:ea typeface="Proxima Nova"/>
                <a:cs typeface="Proxima Nova"/>
                <a:sym typeface="Proxima Nova"/>
              </a:rPr>
              <a:t>Can you think of a time when you stood up for someone who was being treated unfairly? How did it feel?</a:t>
            </a:r>
          </a:p>
          <a:p>
            <a:pPr algn="l" marL="690881" indent="-345440" lvl="1">
              <a:lnSpc>
                <a:spcPts val="4480"/>
              </a:lnSpc>
              <a:buFont typeface="Arial"/>
              <a:buChar char="•"/>
            </a:pPr>
            <a:r>
              <a:rPr lang="en-US" sz="3200">
                <a:solidFill>
                  <a:srgbClr val="000000"/>
                </a:solidFill>
                <a:latin typeface="Proxima Nova"/>
                <a:ea typeface="Proxima Nova"/>
                <a:cs typeface="Proxima Nova"/>
                <a:sym typeface="Proxima Nova"/>
              </a:rPr>
              <a:t>What are some ways you can "seek justice" in your school or community?</a:t>
            </a:r>
          </a:p>
        </p:txBody>
      </p:sp>
      <p:grpSp>
        <p:nvGrpSpPr>
          <p:cNvPr name="Group 4" id="4"/>
          <p:cNvGrpSpPr/>
          <p:nvPr/>
        </p:nvGrpSpPr>
        <p:grpSpPr>
          <a:xfrm rot="0">
            <a:off x="7298017" y="0"/>
            <a:ext cx="10989983" cy="10287000"/>
            <a:chOff x="0" y="0"/>
            <a:chExt cx="868344" cy="812800"/>
          </a:xfrm>
        </p:grpSpPr>
        <p:sp>
          <p:nvSpPr>
            <p:cNvPr name="Freeform 5" id="5"/>
            <p:cNvSpPr/>
            <p:nvPr/>
          </p:nvSpPr>
          <p:spPr>
            <a:xfrm flipH="false" flipV="false" rot="0">
              <a:off x="0" y="0"/>
              <a:ext cx="868344" cy="812800"/>
            </a:xfrm>
            <a:custGeom>
              <a:avLst/>
              <a:gdLst/>
              <a:ahLst/>
              <a:cxnLst/>
              <a:rect r="r" b="b" t="t" l="l"/>
              <a:pathLst>
                <a:path h="812800" w="868344">
                  <a:moveTo>
                    <a:pt x="0" y="0"/>
                  </a:moveTo>
                  <a:lnTo>
                    <a:pt x="868344" y="0"/>
                  </a:lnTo>
                  <a:lnTo>
                    <a:pt x="868344" y="812800"/>
                  </a:lnTo>
                  <a:lnTo>
                    <a:pt x="0" y="812800"/>
                  </a:lnTo>
                  <a:close/>
                </a:path>
              </a:pathLst>
            </a:custGeom>
            <a:blipFill>
              <a:blip r:embed="rId3"/>
              <a:stretch>
                <a:fillRect l="-15611" t="0" r="-24881" b="0"/>
              </a:stretch>
            </a:blipFill>
          </p:spPr>
        </p:sp>
      </p:grpSp>
    </p:spTree>
  </p:cSld>
  <p:clrMapOvr>
    <a:masterClrMapping/>
  </p:clrMapOvr>
</p:sld>
</file>

<file path=ppt/slides/slide39.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9605060" y="1181100"/>
            <a:ext cx="7806640" cy="8229600"/>
            <a:chOff x="0" y="0"/>
            <a:chExt cx="812800" cy="856837"/>
          </a:xfrm>
        </p:grpSpPr>
        <p:sp>
          <p:nvSpPr>
            <p:cNvPr name="Freeform 3" id="3"/>
            <p:cNvSpPr/>
            <p:nvPr/>
          </p:nvSpPr>
          <p:spPr>
            <a:xfrm flipH="false" flipV="false" rot="0">
              <a:off x="0" y="0"/>
              <a:ext cx="812800" cy="856837"/>
            </a:xfrm>
            <a:custGeom>
              <a:avLst/>
              <a:gdLst/>
              <a:ahLst/>
              <a:cxnLst/>
              <a:rect r="r" b="b" t="t" l="l"/>
              <a:pathLst>
                <a:path h="856837" w="812800">
                  <a:moveTo>
                    <a:pt x="0" y="0"/>
                  </a:moveTo>
                  <a:lnTo>
                    <a:pt x="812800" y="0"/>
                  </a:lnTo>
                  <a:lnTo>
                    <a:pt x="812800" y="856837"/>
                  </a:lnTo>
                  <a:lnTo>
                    <a:pt x="0" y="856837"/>
                  </a:lnTo>
                  <a:close/>
                </a:path>
              </a:pathLst>
            </a:custGeom>
            <a:blipFill>
              <a:blip r:embed="rId3"/>
              <a:stretch>
                <a:fillRect l="-29112" t="0" r="-29112" b="0"/>
              </a:stretch>
            </a:blipFill>
          </p:spPr>
        </p:sp>
      </p:grpSp>
      <p:sp>
        <p:nvSpPr>
          <p:cNvPr name="TextBox 4" id="4"/>
          <p:cNvSpPr txBox="true"/>
          <p:nvPr/>
        </p:nvSpPr>
        <p:spPr>
          <a:xfrm rot="0">
            <a:off x="1028700" y="3100705"/>
            <a:ext cx="8115300" cy="6157595"/>
          </a:xfrm>
          <a:prstGeom prst="rect">
            <a:avLst/>
          </a:prstGeom>
        </p:spPr>
        <p:txBody>
          <a:bodyPr anchor="t" rtlCol="false" tIns="0" lIns="0" bIns="0" rIns="0">
            <a:spAutoFit/>
          </a:bodyPr>
          <a:lstStyle/>
          <a:p>
            <a:pPr algn="l">
              <a:lnSpc>
                <a:spcPts val="4480"/>
              </a:lnSpc>
            </a:pPr>
            <a:r>
              <a:rPr lang="en-US" sz="3200">
                <a:solidFill>
                  <a:srgbClr val="000000"/>
                </a:solidFill>
                <a:latin typeface="Proxima Nova"/>
                <a:ea typeface="Proxima Nova"/>
                <a:cs typeface="Proxima Nova"/>
                <a:sym typeface="Proxima Nova"/>
              </a:rPr>
              <a:t>“Along with conflict, climate shocks, and rising cost of living, civil insecurity and declining food production have all contributed to food scarcity and high food prices.</a:t>
            </a:r>
          </a:p>
          <a:p>
            <a:pPr algn="l">
              <a:lnSpc>
                <a:spcPts val="4480"/>
              </a:lnSpc>
            </a:pPr>
          </a:p>
          <a:p>
            <a:pPr algn="l">
              <a:lnSpc>
                <a:spcPts val="4480"/>
              </a:lnSpc>
            </a:pPr>
            <a:r>
              <a:rPr lang="en-US" sz="3200">
                <a:solidFill>
                  <a:srgbClr val="000000"/>
                </a:solidFill>
                <a:latin typeface="Proxima Nova"/>
                <a:ea typeface="Proxima Nova"/>
                <a:cs typeface="Proxima Nova"/>
                <a:sym typeface="Proxima Nova"/>
              </a:rPr>
              <a:t>Investment in the agriculture sector is critical for reducing hunger and poverty, improving food security, creating employment and building resilience to disasters and shocks” (United Nations).</a:t>
            </a:r>
          </a:p>
        </p:txBody>
      </p:sp>
      <p:sp>
        <p:nvSpPr>
          <p:cNvPr name="TextBox 5" id="5"/>
          <p:cNvSpPr txBox="true"/>
          <p:nvPr/>
        </p:nvSpPr>
        <p:spPr>
          <a:xfrm rot="0">
            <a:off x="1028700" y="701993"/>
            <a:ext cx="6663678" cy="1953260"/>
          </a:xfrm>
          <a:prstGeom prst="rect">
            <a:avLst/>
          </a:prstGeom>
        </p:spPr>
        <p:txBody>
          <a:bodyPr anchor="t" rtlCol="false" tIns="0" lIns="0" bIns="0" rIns="0">
            <a:spAutoFit/>
          </a:bodyPr>
          <a:lstStyle/>
          <a:p>
            <a:pPr algn="l">
              <a:lnSpc>
                <a:spcPts val="7840"/>
              </a:lnSpc>
            </a:pPr>
            <a:r>
              <a:rPr lang="en-US" sz="5600" b="true">
                <a:solidFill>
                  <a:srgbClr val="236192"/>
                </a:solidFill>
                <a:latin typeface="Proxima Nova Heavy"/>
                <a:ea typeface="Proxima Nova Heavy"/>
                <a:cs typeface="Proxima Nova Heavy"/>
                <a:sym typeface="Proxima Nova Heavy"/>
              </a:rPr>
              <a:t>Need for Justice in the World</a:t>
            </a:r>
          </a:p>
        </p:txBody>
      </p:sp>
    </p:spTree>
  </p:cSld>
  <p:clrMapOvr>
    <a:masterClrMapping/>
  </p:clrMapOvr>
</p:sld>
</file>

<file path=ppt/slides/slide4.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TextBox 2" id="2"/>
          <p:cNvSpPr txBox="true"/>
          <p:nvPr/>
        </p:nvSpPr>
        <p:spPr>
          <a:xfrm rot="0">
            <a:off x="1028700" y="876300"/>
            <a:ext cx="8217634" cy="2946401"/>
          </a:xfrm>
          <a:prstGeom prst="rect">
            <a:avLst/>
          </a:prstGeom>
        </p:spPr>
        <p:txBody>
          <a:bodyPr anchor="t" rtlCol="false" tIns="0" lIns="0" bIns="0" rIns="0">
            <a:spAutoFit/>
          </a:bodyPr>
          <a:lstStyle/>
          <a:p>
            <a:pPr algn="l">
              <a:lnSpc>
                <a:spcPts val="11899"/>
              </a:lnSpc>
            </a:pPr>
            <a:r>
              <a:rPr lang="en-US" sz="8499" b="true">
                <a:solidFill>
                  <a:srgbClr val="236192"/>
                </a:solidFill>
                <a:latin typeface="Proxima Nova Heavy"/>
                <a:ea typeface="Proxima Nova Heavy"/>
                <a:cs typeface="Proxima Nova Heavy"/>
                <a:sym typeface="Proxima Nova Heavy"/>
              </a:rPr>
              <a:t>The Pillars of Lent</a:t>
            </a:r>
          </a:p>
        </p:txBody>
      </p:sp>
      <p:sp>
        <p:nvSpPr>
          <p:cNvPr name="TextBox 3" id="3"/>
          <p:cNvSpPr txBox="true"/>
          <p:nvPr/>
        </p:nvSpPr>
        <p:spPr>
          <a:xfrm rot="0">
            <a:off x="1028700" y="4218939"/>
            <a:ext cx="7494655" cy="5039361"/>
          </a:xfrm>
          <a:prstGeom prst="rect">
            <a:avLst/>
          </a:prstGeom>
        </p:spPr>
        <p:txBody>
          <a:bodyPr anchor="t" rtlCol="false" tIns="0" lIns="0" bIns="0" rIns="0">
            <a:spAutoFit/>
          </a:bodyPr>
          <a:lstStyle/>
          <a:p>
            <a:pPr algn="l">
              <a:lnSpc>
                <a:spcPts val="5739"/>
              </a:lnSpc>
            </a:pPr>
            <a:r>
              <a:rPr lang="en-US" sz="4099" b="true">
                <a:solidFill>
                  <a:srgbClr val="000000"/>
                </a:solidFill>
                <a:latin typeface="Proxima Nova Bold"/>
                <a:ea typeface="Proxima Nova Bold"/>
                <a:cs typeface="Proxima Nova Bold"/>
                <a:sym typeface="Proxima Nova Bold"/>
              </a:rPr>
              <a:t>Prayer</a:t>
            </a:r>
            <a:r>
              <a:rPr lang="en-US" sz="4099">
                <a:solidFill>
                  <a:srgbClr val="000000"/>
                </a:solidFill>
                <a:latin typeface="Proxima Nova"/>
                <a:ea typeface="Proxima Nova"/>
                <a:cs typeface="Proxima Nova"/>
                <a:sym typeface="Proxima Nova"/>
              </a:rPr>
              <a:t> - Helps us talk to God and grow closer to Him.</a:t>
            </a:r>
          </a:p>
          <a:p>
            <a:pPr algn="l">
              <a:lnSpc>
                <a:spcPts val="5739"/>
              </a:lnSpc>
            </a:pPr>
            <a:r>
              <a:rPr lang="en-US" sz="4099" b="true">
                <a:solidFill>
                  <a:srgbClr val="000000"/>
                </a:solidFill>
                <a:latin typeface="Proxima Nova Bold"/>
                <a:ea typeface="Proxima Nova Bold"/>
                <a:cs typeface="Proxima Nova Bold"/>
                <a:sym typeface="Proxima Nova Bold"/>
              </a:rPr>
              <a:t>Fasting</a:t>
            </a:r>
            <a:r>
              <a:rPr lang="en-US" sz="4099">
                <a:solidFill>
                  <a:srgbClr val="000000"/>
                </a:solidFill>
                <a:latin typeface="Proxima Nova"/>
                <a:ea typeface="Proxima Nova"/>
                <a:cs typeface="Proxima Nova"/>
                <a:sym typeface="Proxima Nova"/>
              </a:rPr>
              <a:t> - Helps us deepen our trust in God, builds discipline, and supports those in need.</a:t>
            </a:r>
          </a:p>
          <a:p>
            <a:pPr algn="l">
              <a:lnSpc>
                <a:spcPts val="5739"/>
              </a:lnSpc>
            </a:pPr>
            <a:r>
              <a:rPr lang="en-US" sz="4099" b="true">
                <a:solidFill>
                  <a:srgbClr val="000000"/>
                </a:solidFill>
                <a:latin typeface="Proxima Nova Bold"/>
                <a:ea typeface="Proxima Nova Bold"/>
                <a:cs typeface="Proxima Nova Bold"/>
                <a:sym typeface="Proxima Nova Bold"/>
              </a:rPr>
              <a:t>Giving</a:t>
            </a:r>
            <a:r>
              <a:rPr lang="en-US" sz="4099">
                <a:solidFill>
                  <a:srgbClr val="000000"/>
                </a:solidFill>
                <a:latin typeface="Proxima Nova"/>
                <a:ea typeface="Proxima Nova"/>
                <a:cs typeface="Proxima Nova"/>
                <a:sym typeface="Proxima Nova"/>
              </a:rPr>
              <a:t> - Helps us share love by giving to those in need.</a:t>
            </a:r>
          </a:p>
        </p:txBody>
      </p:sp>
      <p:grpSp>
        <p:nvGrpSpPr>
          <p:cNvPr name="Group 4" id="4"/>
          <p:cNvGrpSpPr/>
          <p:nvPr/>
        </p:nvGrpSpPr>
        <p:grpSpPr>
          <a:xfrm rot="0">
            <a:off x="8545389" y="-9525"/>
            <a:ext cx="9752436" cy="10306050"/>
            <a:chOff x="0" y="0"/>
            <a:chExt cx="13003249" cy="13741400"/>
          </a:xfrm>
        </p:grpSpPr>
        <p:sp>
          <p:nvSpPr>
            <p:cNvPr name="Freeform 5" id="5"/>
            <p:cNvSpPr/>
            <p:nvPr/>
          </p:nvSpPr>
          <p:spPr>
            <a:xfrm flipH="false" flipV="false" rot="0">
              <a:off x="11926" y="12700"/>
              <a:ext cx="12979338" cy="13716000"/>
            </a:xfrm>
            <a:custGeom>
              <a:avLst/>
              <a:gdLst/>
              <a:ahLst/>
              <a:cxnLst/>
              <a:rect r="r" b="b" t="t" l="l"/>
              <a:pathLst>
                <a:path h="13716000" w="12979338">
                  <a:moveTo>
                    <a:pt x="0" y="0"/>
                  </a:moveTo>
                  <a:lnTo>
                    <a:pt x="12979338" y="0"/>
                  </a:lnTo>
                  <a:lnTo>
                    <a:pt x="12979338" y="13716000"/>
                  </a:lnTo>
                  <a:lnTo>
                    <a:pt x="0" y="13716000"/>
                  </a:lnTo>
                  <a:close/>
                </a:path>
              </a:pathLst>
            </a:custGeom>
            <a:solidFill>
              <a:srgbClr val="246192"/>
            </a:solidFill>
          </p:spPr>
        </p:sp>
        <p:sp>
          <p:nvSpPr>
            <p:cNvPr name="Freeform 6" id="6"/>
            <p:cNvSpPr/>
            <p:nvPr/>
          </p:nvSpPr>
          <p:spPr>
            <a:xfrm flipH="false" flipV="false" rot="0">
              <a:off x="0" y="0"/>
              <a:ext cx="13003190" cy="13741400"/>
            </a:xfrm>
            <a:custGeom>
              <a:avLst/>
              <a:gdLst/>
              <a:ahLst/>
              <a:cxnLst/>
              <a:rect r="r" b="b" t="t" l="l"/>
              <a:pathLst>
                <a:path h="13741400" w="13003190">
                  <a:moveTo>
                    <a:pt x="11926" y="0"/>
                  </a:moveTo>
                  <a:lnTo>
                    <a:pt x="12991264" y="0"/>
                  </a:lnTo>
                  <a:cubicBezTo>
                    <a:pt x="12997824" y="0"/>
                    <a:pt x="13003190" y="5715"/>
                    <a:pt x="13003190" y="12700"/>
                  </a:cubicBezTo>
                  <a:lnTo>
                    <a:pt x="13003190" y="13728700"/>
                  </a:lnTo>
                  <a:cubicBezTo>
                    <a:pt x="13003190" y="13735686"/>
                    <a:pt x="12997824" y="13741400"/>
                    <a:pt x="12991264" y="13741400"/>
                  </a:cubicBezTo>
                  <a:lnTo>
                    <a:pt x="11926" y="13741400"/>
                  </a:lnTo>
                  <a:cubicBezTo>
                    <a:pt x="5367" y="13741400"/>
                    <a:pt x="0" y="13735686"/>
                    <a:pt x="0" y="13728700"/>
                  </a:cubicBezTo>
                  <a:lnTo>
                    <a:pt x="0" y="12700"/>
                  </a:lnTo>
                  <a:cubicBezTo>
                    <a:pt x="0" y="5715"/>
                    <a:pt x="5367" y="0"/>
                    <a:pt x="11926" y="0"/>
                  </a:cubicBezTo>
                  <a:moveTo>
                    <a:pt x="11926" y="25400"/>
                  </a:moveTo>
                  <a:lnTo>
                    <a:pt x="11926" y="12700"/>
                  </a:lnTo>
                  <a:lnTo>
                    <a:pt x="23852" y="12700"/>
                  </a:lnTo>
                  <a:lnTo>
                    <a:pt x="23852" y="13728700"/>
                  </a:lnTo>
                  <a:lnTo>
                    <a:pt x="11926" y="13728700"/>
                  </a:lnTo>
                  <a:lnTo>
                    <a:pt x="11926" y="13716000"/>
                  </a:lnTo>
                  <a:lnTo>
                    <a:pt x="12991264" y="13716000"/>
                  </a:lnTo>
                  <a:lnTo>
                    <a:pt x="12991264" y="13728700"/>
                  </a:lnTo>
                  <a:lnTo>
                    <a:pt x="12979338" y="13728700"/>
                  </a:lnTo>
                  <a:lnTo>
                    <a:pt x="12979338" y="12700"/>
                  </a:lnTo>
                  <a:lnTo>
                    <a:pt x="12991264" y="12700"/>
                  </a:lnTo>
                  <a:lnTo>
                    <a:pt x="12991264" y="25400"/>
                  </a:lnTo>
                  <a:lnTo>
                    <a:pt x="11926" y="25400"/>
                  </a:lnTo>
                  <a:close/>
                </a:path>
              </a:pathLst>
            </a:custGeom>
            <a:solidFill>
              <a:srgbClr val="595959"/>
            </a:solidFill>
          </p:spPr>
        </p:sp>
      </p:grpSp>
      <p:grpSp>
        <p:nvGrpSpPr>
          <p:cNvPr name="Group 7" id="7"/>
          <p:cNvGrpSpPr/>
          <p:nvPr/>
        </p:nvGrpSpPr>
        <p:grpSpPr>
          <a:xfrm rot="0">
            <a:off x="8938262" y="1641282"/>
            <a:ext cx="8966689" cy="7004284"/>
            <a:chOff x="0" y="0"/>
            <a:chExt cx="11955585" cy="9339045"/>
          </a:xfrm>
        </p:grpSpPr>
        <p:sp>
          <p:nvSpPr>
            <p:cNvPr name="Freeform 8" id="8"/>
            <p:cNvSpPr/>
            <p:nvPr/>
          </p:nvSpPr>
          <p:spPr>
            <a:xfrm flipH="false" flipV="false" rot="0">
              <a:off x="12700" y="12700"/>
              <a:ext cx="11933301" cy="9317482"/>
            </a:xfrm>
            <a:custGeom>
              <a:avLst/>
              <a:gdLst/>
              <a:ahLst/>
              <a:cxnLst/>
              <a:rect r="r" b="b" t="t" l="l"/>
              <a:pathLst>
                <a:path h="9317482" w="11933301">
                  <a:moveTo>
                    <a:pt x="0" y="0"/>
                  </a:moveTo>
                  <a:lnTo>
                    <a:pt x="11933301" y="0"/>
                  </a:lnTo>
                  <a:lnTo>
                    <a:pt x="11933301" y="9317482"/>
                  </a:lnTo>
                  <a:lnTo>
                    <a:pt x="0" y="9317482"/>
                  </a:lnTo>
                  <a:close/>
                </a:path>
              </a:pathLst>
            </a:custGeom>
            <a:solidFill>
              <a:srgbClr val="FFFFFF"/>
            </a:solidFill>
          </p:spPr>
        </p:sp>
        <p:sp>
          <p:nvSpPr>
            <p:cNvPr name="Freeform 9" id="9"/>
            <p:cNvSpPr/>
            <p:nvPr/>
          </p:nvSpPr>
          <p:spPr>
            <a:xfrm flipH="false" flipV="false" rot="0">
              <a:off x="0" y="0"/>
              <a:ext cx="11958701" cy="9342882"/>
            </a:xfrm>
            <a:custGeom>
              <a:avLst/>
              <a:gdLst/>
              <a:ahLst/>
              <a:cxnLst/>
              <a:rect r="r" b="b" t="t" l="l"/>
              <a:pathLst>
                <a:path h="9342882" w="11958701">
                  <a:moveTo>
                    <a:pt x="12700" y="0"/>
                  </a:moveTo>
                  <a:lnTo>
                    <a:pt x="11946001" y="0"/>
                  </a:lnTo>
                  <a:cubicBezTo>
                    <a:pt x="11952986" y="0"/>
                    <a:pt x="11958701" y="5715"/>
                    <a:pt x="11958701" y="12700"/>
                  </a:cubicBezTo>
                  <a:lnTo>
                    <a:pt x="11958701" y="9330182"/>
                  </a:lnTo>
                  <a:cubicBezTo>
                    <a:pt x="11958701" y="9337167"/>
                    <a:pt x="11952986" y="9342882"/>
                    <a:pt x="11946001" y="9342882"/>
                  </a:cubicBezTo>
                  <a:lnTo>
                    <a:pt x="12700" y="9342882"/>
                  </a:lnTo>
                  <a:cubicBezTo>
                    <a:pt x="5715" y="9342882"/>
                    <a:pt x="0" y="9337167"/>
                    <a:pt x="0" y="9330182"/>
                  </a:cubicBezTo>
                  <a:lnTo>
                    <a:pt x="0" y="12700"/>
                  </a:lnTo>
                  <a:cubicBezTo>
                    <a:pt x="0" y="5715"/>
                    <a:pt x="5715" y="0"/>
                    <a:pt x="12700" y="0"/>
                  </a:cubicBezTo>
                  <a:moveTo>
                    <a:pt x="12700" y="25400"/>
                  </a:moveTo>
                  <a:lnTo>
                    <a:pt x="12700" y="12700"/>
                  </a:lnTo>
                  <a:lnTo>
                    <a:pt x="25400" y="12700"/>
                  </a:lnTo>
                  <a:lnTo>
                    <a:pt x="25400" y="9330182"/>
                  </a:lnTo>
                  <a:lnTo>
                    <a:pt x="12700" y="9330182"/>
                  </a:lnTo>
                  <a:lnTo>
                    <a:pt x="12700" y="9317482"/>
                  </a:lnTo>
                  <a:lnTo>
                    <a:pt x="11946001" y="9317482"/>
                  </a:lnTo>
                  <a:lnTo>
                    <a:pt x="11946001" y="9330182"/>
                  </a:lnTo>
                  <a:lnTo>
                    <a:pt x="11933301" y="9330182"/>
                  </a:lnTo>
                  <a:lnTo>
                    <a:pt x="11933301" y="12700"/>
                  </a:lnTo>
                  <a:lnTo>
                    <a:pt x="11946001" y="12700"/>
                  </a:lnTo>
                  <a:lnTo>
                    <a:pt x="11946001" y="25400"/>
                  </a:lnTo>
                  <a:lnTo>
                    <a:pt x="12700" y="25400"/>
                  </a:lnTo>
                  <a:close/>
                </a:path>
              </a:pathLst>
            </a:custGeom>
            <a:solidFill>
              <a:srgbClr val="595959"/>
            </a:solidFill>
          </p:spPr>
        </p:sp>
      </p:grpSp>
      <p:sp>
        <p:nvSpPr>
          <p:cNvPr name="Freeform 10" id="10"/>
          <p:cNvSpPr/>
          <p:nvPr/>
        </p:nvSpPr>
        <p:spPr>
          <a:xfrm flipH="false" flipV="false" rot="0">
            <a:off x="10144981" y="1971534"/>
            <a:ext cx="6553251" cy="6343780"/>
          </a:xfrm>
          <a:custGeom>
            <a:avLst/>
            <a:gdLst/>
            <a:ahLst/>
            <a:cxnLst/>
            <a:rect r="r" b="b" t="t" l="l"/>
            <a:pathLst>
              <a:path h="6343780" w="6553251">
                <a:moveTo>
                  <a:pt x="0" y="0"/>
                </a:moveTo>
                <a:lnTo>
                  <a:pt x="6553252" y="0"/>
                </a:lnTo>
                <a:lnTo>
                  <a:pt x="6553252" y="6343780"/>
                </a:lnTo>
                <a:lnTo>
                  <a:pt x="0" y="6343780"/>
                </a:lnTo>
                <a:lnTo>
                  <a:pt x="0" y="0"/>
                </a:lnTo>
                <a:close/>
              </a:path>
            </a:pathLst>
          </a:custGeom>
          <a:blipFill>
            <a:blip r:embed="rId3"/>
            <a:stretch>
              <a:fillRect l="0" t="-1651" r="0" b="-1651"/>
            </a:stretch>
          </a:blipFill>
        </p:spPr>
      </p:sp>
    </p:spTree>
  </p:cSld>
  <p:clrMapOvr>
    <a:masterClrMapping/>
  </p:clrMapOvr>
</p:sld>
</file>

<file path=ppt/slides/slide40.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9605060" y="1181100"/>
            <a:ext cx="7806640" cy="8229600"/>
            <a:chOff x="0" y="0"/>
            <a:chExt cx="812800" cy="856837"/>
          </a:xfrm>
        </p:grpSpPr>
        <p:sp>
          <p:nvSpPr>
            <p:cNvPr name="Freeform 3" id="3"/>
            <p:cNvSpPr/>
            <p:nvPr/>
          </p:nvSpPr>
          <p:spPr>
            <a:xfrm flipH="false" flipV="false" rot="0">
              <a:off x="0" y="0"/>
              <a:ext cx="812800" cy="856837"/>
            </a:xfrm>
            <a:custGeom>
              <a:avLst/>
              <a:gdLst/>
              <a:ahLst/>
              <a:cxnLst/>
              <a:rect r="r" b="b" t="t" l="l"/>
              <a:pathLst>
                <a:path h="856837" w="812800">
                  <a:moveTo>
                    <a:pt x="0" y="0"/>
                  </a:moveTo>
                  <a:lnTo>
                    <a:pt x="812800" y="0"/>
                  </a:lnTo>
                  <a:lnTo>
                    <a:pt x="812800" y="856837"/>
                  </a:lnTo>
                  <a:lnTo>
                    <a:pt x="0" y="856837"/>
                  </a:lnTo>
                  <a:close/>
                </a:path>
              </a:pathLst>
            </a:custGeom>
            <a:blipFill>
              <a:blip r:embed="rId3"/>
              <a:stretch>
                <a:fillRect l="-18701" t="0" r="-39523" b="0"/>
              </a:stretch>
            </a:blipFill>
          </p:spPr>
        </p:sp>
      </p:grpSp>
      <p:sp>
        <p:nvSpPr>
          <p:cNvPr name="TextBox 4" id="4"/>
          <p:cNvSpPr txBox="true"/>
          <p:nvPr/>
        </p:nvSpPr>
        <p:spPr>
          <a:xfrm rot="0">
            <a:off x="1028700" y="701993"/>
            <a:ext cx="6663678" cy="1953260"/>
          </a:xfrm>
          <a:prstGeom prst="rect">
            <a:avLst/>
          </a:prstGeom>
        </p:spPr>
        <p:txBody>
          <a:bodyPr anchor="t" rtlCol="false" tIns="0" lIns="0" bIns="0" rIns="0">
            <a:spAutoFit/>
          </a:bodyPr>
          <a:lstStyle/>
          <a:p>
            <a:pPr algn="l">
              <a:lnSpc>
                <a:spcPts val="7840"/>
              </a:lnSpc>
            </a:pPr>
            <a:r>
              <a:rPr lang="en-US" sz="5600" b="true">
                <a:solidFill>
                  <a:srgbClr val="236192"/>
                </a:solidFill>
                <a:latin typeface="Proxima Nova Heavy"/>
                <a:ea typeface="Proxima Nova Heavy"/>
                <a:cs typeface="Proxima Nova Heavy"/>
                <a:sym typeface="Proxima Nova Heavy"/>
              </a:rPr>
              <a:t>Need for Justice in the World</a:t>
            </a:r>
          </a:p>
        </p:txBody>
      </p:sp>
      <p:sp>
        <p:nvSpPr>
          <p:cNvPr name="TextBox 5" id="5"/>
          <p:cNvSpPr txBox="true"/>
          <p:nvPr/>
        </p:nvSpPr>
        <p:spPr>
          <a:xfrm rot="0">
            <a:off x="1028700" y="2879090"/>
            <a:ext cx="8115300" cy="4471670"/>
          </a:xfrm>
          <a:prstGeom prst="rect">
            <a:avLst/>
          </a:prstGeom>
        </p:spPr>
        <p:txBody>
          <a:bodyPr anchor="t" rtlCol="false" tIns="0" lIns="0" bIns="0" rIns="0">
            <a:spAutoFit/>
          </a:bodyPr>
          <a:lstStyle/>
          <a:p>
            <a:pPr algn="l">
              <a:lnSpc>
                <a:spcPts val="4480"/>
              </a:lnSpc>
            </a:pPr>
            <a:r>
              <a:rPr lang="en-US" sz="3200">
                <a:solidFill>
                  <a:srgbClr val="000000"/>
                </a:solidFill>
                <a:latin typeface="Proxima Nova"/>
                <a:ea typeface="Proxima Nova"/>
                <a:cs typeface="Proxima Nova"/>
                <a:sym typeface="Proxima Nova"/>
              </a:rPr>
              <a:t>After reading the statement from the United Nations, discuss the following questions:</a:t>
            </a:r>
          </a:p>
          <a:p>
            <a:pPr algn="l">
              <a:lnSpc>
                <a:spcPts val="4480"/>
              </a:lnSpc>
            </a:pPr>
          </a:p>
          <a:p>
            <a:pPr algn="l" marL="690881" indent="-345440" lvl="1">
              <a:lnSpc>
                <a:spcPts val="4480"/>
              </a:lnSpc>
              <a:buFont typeface="Arial"/>
              <a:buChar char="•"/>
            </a:pPr>
            <a:r>
              <a:rPr lang="en-US" sz="3200">
                <a:solidFill>
                  <a:srgbClr val="000000"/>
                </a:solidFill>
                <a:latin typeface="Proxima Nova"/>
                <a:ea typeface="Proxima Nova"/>
                <a:cs typeface="Proxima Nova"/>
                <a:sym typeface="Proxima Nova"/>
              </a:rPr>
              <a:t>How can your acts of justice have an impact on the issue of world hunger?</a:t>
            </a:r>
          </a:p>
          <a:p>
            <a:pPr algn="l" marL="690881" indent="-345440" lvl="1">
              <a:lnSpc>
                <a:spcPts val="4480"/>
              </a:lnSpc>
              <a:buFont typeface="Arial"/>
              <a:buChar char="•"/>
            </a:pPr>
            <a:r>
              <a:rPr lang="en-US" sz="3200">
                <a:solidFill>
                  <a:srgbClr val="000000"/>
                </a:solidFill>
                <a:latin typeface="Proxima Nova"/>
                <a:ea typeface="Proxima Nova"/>
                <a:cs typeface="Proxima Nova"/>
                <a:sym typeface="Proxima Nova"/>
              </a:rPr>
              <a:t>How can your acts of justice have an impact on the issue of hunger in your local community?</a:t>
            </a:r>
          </a:p>
        </p:txBody>
      </p:sp>
    </p:spTree>
  </p:cSld>
  <p:clrMapOvr>
    <a:masterClrMapping/>
  </p:clrMapOvr>
</p:sld>
</file>

<file path=ppt/slides/slide41.xml><?xml version="1.0" encoding="utf-8"?>
<p:sld xmlns:p="http://schemas.openxmlformats.org/presentationml/2006/main" xmlns:a="http://schemas.openxmlformats.org/drawingml/2006/main" xmlns:r="http://schemas.openxmlformats.org/officeDocument/2006/relationships">
  <p:cSld>
    <p:bg>
      <p:bgPr>
        <a:solidFill>
          <a:srgbClr val="009DDE"/>
        </a:solidFill>
      </p:bgPr>
    </p:bg>
    <p:spTree>
      <p:nvGrpSpPr>
        <p:cNvPr id="1" name=""/>
        <p:cNvGrpSpPr/>
        <p:nvPr/>
      </p:nvGrpSpPr>
      <p:grpSpPr>
        <a:xfrm>
          <a:off x="0" y="0"/>
          <a:ext cx="0" cy="0"/>
          <a:chOff x="0" y="0"/>
          <a:chExt cx="0" cy="0"/>
        </a:xfrm>
      </p:grpSpPr>
      <p:sp>
        <p:nvSpPr>
          <p:cNvPr name="TextBox 2" id="2"/>
          <p:cNvSpPr txBox="true"/>
          <p:nvPr/>
        </p:nvSpPr>
        <p:spPr>
          <a:xfrm rot="0">
            <a:off x="1028700" y="923925"/>
            <a:ext cx="7841352" cy="953136"/>
          </a:xfrm>
          <a:prstGeom prst="rect">
            <a:avLst/>
          </a:prstGeom>
        </p:spPr>
        <p:txBody>
          <a:bodyPr anchor="t" rtlCol="false" tIns="0" lIns="0" bIns="0" rIns="0">
            <a:spAutoFit/>
          </a:bodyPr>
          <a:lstStyle/>
          <a:p>
            <a:pPr algn="l">
              <a:lnSpc>
                <a:spcPts val="7839"/>
              </a:lnSpc>
            </a:pPr>
            <a:r>
              <a:rPr lang="en-US" sz="5599" b="true">
                <a:solidFill>
                  <a:srgbClr val="FFFFFF"/>
                </a:solidFill>
                <a:latin typeface="Proxima Nova Heavy"/>
                <a:ea typeface="Proxima Nova Heavy"/>
                <a:cs typeface="Proxima Nova Heavy"/>
                <a:sym typeface="Proxima Nova Heavy"/>
              </a:rPr>
              <a:t>Video: </a:t>
            </a:r>
            <a:r>
              <a:rPr lang="en-US" sz="5599">
                <a:solidFill>
                  <a:srgbClr val="FFFFFF"/>
                </a:solidFill>
                <a:latin typeface="Proxima Nova"/>
                <a:ea typeface="Proxima Nova"/>
                <a:cs typeface="Proxima Nova"/>
                <a:sym typeface="Proxima Nova"/>
              </a:rPr>
              <a:t>Lette’s Story</a:t>
            </a:r>
          </a:p>
        </p:txBody>
      </p:sp>
      <p:sp>
        <p:nvSpPr>
          <p:cNvPr name="TextBox 3" id="3"/>
          <p:cNvSpPr txBox="true"/>
          <p:nvPr/>
        </p:nvSpPr>
        <p:spPr>
          <a:xfrm rot="0">
            <a:off x="6430089" y="4614544"/>
            <a:ext cx="5427822" cy="863600"/>
          </a:xfrm>
          <a:prstGeom prst="rect">
            <a:avLst/>
          </a:prstGeom>
        </p:spPr>
        <p:txBody>
          <a:bodyPr anchor="t" rtlCol="false" tIns="0" lIns="0" bIns="0" rIns="0">
            <a:spAutoFit/>
          </a:bodyPr>
          <a:lstStyle/>
          <a:p>
            <a:pPr algn="ctr">
              <a:lnSpc>
                <a:spcPts val="7000"/>
              </a:lnSpc>
              <a:spcBef>
                <a:spcPct val="0"/>
              </a:spcBef>
            </a:pPr>
            <a:r>
              <a:rPr lang="en-US" sz="5000" u="sng">
                <a:solidFill>
                  <a:srgbClr val="FFFFFF"/>
                </a:solidFill>
                <a:latin typeface="Proxima Nova"/>
                <a:ea typeface="Proxima Nova"/>
                <a:cs typeface="Proxima Nova"/>
                <a:sym typeface="Proxima Nova"/>
                <a:hlinkClick r:id="rId3" tooltip="https://drive.google.com/file/d/1sOwZlEdrm2a5tPr9Uw5yBmNZq19_wjsw/view?usp=sharing"/>
              </a:rPr>
              <a:t>Click to View Video</a:t>
            </a:r>
          </a:p>
        </p:txBody>
      </p:sp>
    </p:spTree>
  </p:cSld>
  <p:clrMapOvr>
    <a:masterClrMapping/>
  </p:clrMapOvr>
</p:sld>
</file>

<file path=ppt/slides/slide42.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TextBox 2" id="2"/>
          <p:cNvSpPr txBox="true"/>
          <p:nvPr/>
        </p:nvSpPr>
        <p:spPr>
          <a:xfrm rot="0">
            <a:off x="1825523" y="3025410"/>
            <a:ext cx="6130677" cy="5033645"/>
          </a:xfrm>
          <a:prstGeom prst="rect">
            <a:avLst/>
          </a:prstGeom>
        </p:spPr>
        <p:txBody>
          <a:bodyPr anchor="t" rtlCol="false" tIns="0" lIns="0" bIns="0" rIns="0">
            <a:spAutoFit/>
          </a:bodyPr>
          <a:lstStyle/>
          <a:p>
            <a:pPr algn="l" marL="690881" indent="-345440" lvl="1">
              <a:lnSpc>
                <a:spcPts val="4480"/>
              </a:lnSpc>
              <a:buFont typeface="Arial"/>
              <a:buChar char="•"/>
            </a:pPr>
            <a:r>
              <a:rPr lang="en-US" sz="3200">
                <a:solidFill>
                  <a:srgbClr val="000000"/>
                </a:solidFill>
                <a:latin typeface="Proxima Nova"/>
                <a:ea typeface="Proxima Nova"/>
                <a:cs typeface="Proxima Nova"/>
                <a:sym typeface="Proxima Nova"/>
              </a:rPr>
              <a:t>How is your life similar or different to Lette’s?</a:t>
            </a:r>
          </a:p>
          <a:p>
            <a:pPr algn="l" marL="690881" indent="-345440" lvl="1">
              <a:lnSpc>
                <a:spcPts val="4480"/>
              </a:lnSpc>
              <a:buFont typeface="Arial"/>
              <a:buChar char="•"/>
            </a:pPr>
            <a:r>
              <a:rPr lang="en-US" sz="3200">
                <a:solidFill>
                  <a:srgbClr val="000000"/>
                </a:solidFill>
                <a:latin typeface="Proxima Nova"/>
                <a:ea typeface="Proxima Nova"/>
                <a:cs typeface="Proxima Nova"/>
                <a:sym typeface="Proxima Nova"/>
              </a:rPr>
              <a:t>How does Lette’s story demonstrate the virtue of justice?</a:t>
            </a:r>
          </a:p>
          <a:p>
            <a:pPr algn="l" marL="690881" indent="-345440" lvl="1">
              <a:lnSpc>
                <a:spcPts val="4480"/>
              </a:lnSpc>
              <a:buFont typeface="Arial"/>
              <a:buChar char="•"/>
            </a:pPr>
            <a:r>
              <a:rPr lang="en-US" sz="3200">
                <a:solidFill>
                  <a:srgbClr val="000000"/>
                </a:solidFill>
                <a:latin typeface="Proxima Nova"/>
                <a:ea typeface="Proxima Nova"/>
                <a:cs typeface="Proxima Nova"/>
                <a:sym typeface="Proxima Nova"/>
              </a:rPr>
              <a:t>What</a:t>
            </a:r>
            <a:r>
              <a:rPr lang="en-US" sz="3200">
                <a:solidFill>
                  <a:srgbClr val="000000"/>
                </a:solidFill>
                <a:latin typeface="Proxima Nova"/>
                <a:ea typeface="Proxima Nova"/>
                <a:cs typeface="Proxima Nova"/>
                <a:sym typeface="Proxima Nova"/>
              </a:rPr>
              <a:t> does Lette’s story teach you about the importance of justice?</a:t>
            </a:r>
          </a:p>
          <a:p>
            <a:pPr algn="l">
              <a:lnSpc>
                <a:spcPts val="4480"/>
              </a:lnSpc>
            </a:pPr>
          </a:p>
        </p:txBody>
      </p:sp>
      <p:grpSp>
        <p:nvGrpSpPr>
          <p:cNvPr name="Group 3" id="3"/>
          <p:cNvGrpSpPr/>
          <p:nvPr/>
        </p:nvGrpSpPr>
        <p:grpSpPr>
          <a:xfrm rot="0">
            <a:off x="9452660" y="1028700"/>
            <a:ext cx="7806640" cy="8229600"/>
            <a:chOff x="0" y="0"/>
            <a:chExt cx="812800" cy="856837"/>
          </a:xfrm>
        </p:grpSpPr>
        <p:sp>
          <p:nvSpPr>
            <p:cNvPr name="Freeform 4" id="4"/>
            <p:cNvSpPr/>
            <p:nvPr/>
          </p:nvSpPr>
          <p:spPr>
            <a:xfrm flipH="false" flipV="false" rot="0">
              <a:off x="0" y="0"/>
              <a:ext cx="812800" cy="856837"/>
            </a:xfrm>
            <a:custGeom>
              <a:avLst/>
              <a:gdLst/>
              <a:ahLst/>
              <a:cxnLst/>
              <a:rect r="r" b="b" t="t" l="l"/>
              <a:pathLst>
                <a:path h="856837" w="812800">
                  <a:moveTo>
                    <a:pt x="0" y="0"/>
                  </a:moveTo>
                  <a:lnTo>
                    <a:pt x="812800" y="0"/>
                  </a:lnTo>
                  <a:lnTo>
                    <a:pt x="812800" y="856837"/>
                  </a:lnTo>
                  <a:lnTo>
                    <a:pt x="0" y="856837"/>
                  </a:lnTo>
                  <a:close/>
                </a:path>
              </a:pathLst>
            </a:custGeom>
            <a:blipFill>
              <a:blip r:embed="rId3"/>
              <a:stretch>
                <a:fillRect l="-29207" t="0" r="-29207" b="0"/>
              </a:stretch>
            </a:blipFill>
          </p:spPr>
        </p:sp>
      </p:grpSp>
      <p:sp>
        <p:nvSpPr>
          <p:cNvPr name="TextBox 5" id="5"/>
          <p:cNvSpPr txBox="true"/>
          <p:nvPr/>
        </p:nvSpPr>
        <p:spPr>
          <a:xfrm rot="0">
            <a:off x="1825523" y="1709546"/>
            <a:ext cx="7841352" cy="953136"/>
          </a:xfrm>
          <a:prstGeom prst="rect">
            <a:avLst/>
          </a:prstGeom>
        </p:spPr>
        <p:txBody>
          <a:bodyPr anchor="t" rtlCol="false" tIns="0" lIns="0" bIns="0" rIns="0">
            <a:spAutoFit/>
          </a:bodyPr>
          <a:lstStyle/>
          <a:p>
            <a:pPr algn="l">
              <a:lnSpc>
                <a:spcPts val="7839"/>
              </a:lnSpc>
            </a:pPr>
            <a:r>
              <a:rPr lang="en-US" sz="5599" b="true">
                <a:solidFill>
                  <a:srgbClr val="FAAB00"/>
                </a:solidFill>
                <a:latin typeface="Proxima Nova Heavy"/>
                <a:ea typeface="Proxima Nova Heavy"/>
                <a:cs typeface="Proxima Nova Heavy"/>
                <a:sym typeface="Proxima Nova Heavy"/>
              </a:rPr>
              <a:t>Video Discussion</a:t>
            </a:r>
          </a:p>
        </p:txBody>
      </p:sp>
    </p:spTree>
  </p:cSld>
  <p:clrMapOvr>
    <a:masterClrMapping/>
  </p:clrMapOvr>
</p:sld>
</file>

<file path=ppt/slides/slide43.xml><?xml version="1.0" encoding="utf-8"?>
<p:sld xmlns:p="http://schemas.openxmlformats.org/presentationml/2006/main" xmlns:a="http://schemas.openxmlformats.org/drawingml/2006/main">
  <p:cSld>
    <p:spTree>
      <p:nvGrpSpPr>
        <p:cNvPr id="1" name=""/>
        <p:cNvGrpSpPr/>
        <p:nvPr/>
      </p:nvGrpSpPr>
      <p:grpSpPr>
        <a:xfrm>
          <a:off x="0" y="0"/>
          <a:ext cx="0" cy="0"/>
          <a:chOff x="0" y="0"/>
          <a:chExt cx="0" cy="0"/>
        </a:xfrm>
      </p:grpSpPr>
      <p:sp>
        <p:nvSpPr>
          <p:cNvPr name="TextBox 2" id="2"/>
          <p:cNvSpPr txBox="true"/>
          <p:nvPr/>
        </p:nvSpPr>
        <p:spPr>
          <a:xfrm rot="0">
            <a:off x="1294474" y="2244327"/>
            <a:ext cx="15699052" cy="6719570"/>
          </a:xfrm>
          <a:prstGeom prst="rect">
            <a:avLst/>
          </a:prstGeom>
        </p:spPr>
        <p:txBody>
          <a:bodyPr anchor="t" rtlCol="false" tIns="0" lIns="0" bIns="0" rIns="0">
            <a:spAutoFit/>
          </a:bodyPr>
          <a:lstStyle/>
          <a:p>
            <a:pPr algn="l" marL="690881" indent="-345440" lvl="1">
              <a:lnSpc>
                <a:spcPts val="4480"/>
              </a:lnSpc>
              <a:buFont typeface="Arial"/>
              <a:buChar char="•"/>
            </a:pPr>
            <a:r>
              <a:rPr lang="en-US" sz="3200">
                <a:solidFill>
                  <a:srgbClr val="000000"/>
                </a:solidFill>
                <a:latin typeface="Proxima Nova"/>
                <a:ea typeface="Proxima Nova"/>
                <a:cs typeface="Proxima Nova"/>
                <a:sym typeface="Proxima Nova"/>
              </a:rPr>
              <a:t>Sit in a small group.</a:t>
            </a:r>
          </a:p>
          <a:p>
            <a:pPr algn="l" marL="690881" indent="-345440" lvl="1">
              <a:lnSpc>
                <a:spcPts val="4480"/>
              </a:lnSpc>
              <a:buFont typeface="Arial"/>
              <a:buChar char="•"/>
            </a:pPr>
            <a:r>
              <a:rPr lang="en-US" sz="3200">
                <a:solidFill>
                  <a:srgbClr val="000000"/>
                </a:solidFill>
                <a:latin typeface="Proxima Nova"/>
                <a:ea typeface="Proxima Nova"/>
                <a:cs typeface="Proxima Nova"/>
                <a:sym typeface="Proxima Nova"/>
              </a:rPr>
              <a:t>Review the </a:t>
            </a:r>
            <a:r>
              <a:rPr lang="en-US" sz="3200">
                <a:solidFill>
                  <a:srgbClr val="000000"/>
                </a:solidFill>
                <a:latin typeface="Proxima Nova"/>
                <a:ea typeface="Proxima Nova"/>
                <a:cs typeface="Proxima Nova"/>
                <a:sym typeface="Proxima Nova"/>
              </a:rPr>
              <a:t>real-world scenario related to food justice you receive and debate what Jesus would do.</a:t>
            </a:r>
          </a:p>
          <a:p>
            <a:pPr algn="l" marL="690881" indent="-345440" lvl="1">
              <a:lnSpc>
                <a:spcPts val="4480"/>
              </a:lnSpc>
              <a:buFont typeface="Arial"/>
              <a:buChar char="•"/>
            </a:pPr>
            <a:r>
              <a:rPr lang="en-US" sz="3200">
                <a:solidFill>
                  <a:srgbClr val="000000"/>
                </a:solidFill>
                <a:latin typeface="Proxima Nova"/>
                <a:ea typeface="Proxima Nova"/>
                <a:cs typeface="Proxima Nova"/>
                <a:sym typeface="Proxima Nova"/>
              </a:rPr>
              <a:t>Use</a:t>
            </a:r>
            <a:r>
              <a:rPr lang="en-US" sz="3200">
                <a:solidFill>
                  <a:srgbClr val="000000"/>
                </a:solidFill>
                <a:latin typeface="Proxima Nova"/>
                <a:ea typeface="Proxima Nova"/>
                <a:cs typeface="Proxima Nova"/>
                <a:sym typeface="Proxima Nova"/>
              </a:rPr>
              <a:t> Bible stories, logic, and compassion in your responses.</a:t>
            </a:r>
          </a:p>
          <a:p>
            <a:pPr algn="ctr">
              <a:lnSpc>
                <a:spcPts val="4480"/>
              </a:lnSpc>
            </a:pPr>
            <a:r>
              <a:rPr lang="en-US" sz="3200">
                <a:solidFill>
                  <a:srgbClr val="000000"/>
                </a:solidFill>
                <a:latin typeface="Proxima Nova"/>
                <a:ea typeface="Proxima Nova"/>
                <a:cs typeface="Proxima Nova"/>
                <a:sym typeface="Proxima Nova"/>
              </a:rPr>
              <a:t>---</a:t>
            </a:r>
          </a:p>
          <a:p>
            <a:pPr algn="l" marL="690881" indent="-345440" lvl="1">
              <a:lnSpc>
                <a:spcPts val="4480"/>
              </a:lnSpc>
              <a:buFont typeface="Arial"/>
              <a:buChar char="•"/>
            </a:pPr>
            <a:r>
              <a:rPr lang="en-US" sz="3200">
                <a:solidFill>
                  <a:srgbClr val="000000"/>
                </a:solidFill>
                <a:latin typeface="Proxima Nova"/>
                <a:ea typeface="Proxima Nova"/>
                <a:cs typeface="Proxima Nova"/>
                <a:sym typeface="Proxima Nova"/>
              </a:rPr>
              <a:t>P</a:t>
            </a:r>
            <a:r>
              <a:rPr lang="en-US" sz="3200">
                <a:solidFill>
                  <a:srgbClr val="000000"/>
                </a:solidFill>
                <a:latin typeface="Proxima Nova"/>
                <a:ea typeface="Proxima Nova"/>
                <a:cs typeface="Proxima Nova"/>
                <a:sym typeface="Proxima Nova"/>
              </a:rPr>
              <a:t>resent your scenario and tell your classmates what you think Jesus would do and why.</a:t>
            </a:r>
          </a:p>
          <a:p>
            <a:pPr algn="l" marL="690881" indent="-345440" lvl="1">
              <a:lnSpc>
                <a:spcPts val="4480"/>
              </a:lnSpc>
              <a:buFont typeface="Arial"/>
              <a:buChar char="•"/>
            </a:pPr>
            <a:r>
              <a:rPr lang="en-US" sz="3200">
                <a:solidFill>
                  <a:srgbClr val="000000"/>
                </a:solidFill>
                <a:latin typeface="Proxima Nova"/>
                <a:ea typeface="Proxima Nova"/>
                <a:cs typeface="Proxima Nova"/>
                <a:sym typeface="Proxima Nova"/>
              </a:rPr>
              <a:t>After presenting your scenario, discuss it as a class and allow others to provide rebuttals.</a:t>
            </a:r>
          </a:p>
          <a:p>
            <a:pPr algn="l" marL="690881" indent="-345440" lvl="1">
              <a:lnSpc>
                <a:spcPts val="4480"/>
              </a:lnSpc>
              <a:buFont typeface="Arial"/>
              <a:buChar char="•"/>
            </a:pPr>
            <a:r>
              <a:rPr lang="en-US" sz="3200">
                <a:solidFill>
                  <a:srgbClr val="000000"/>
                </a:solidFill>
                <a:latin typeface="Proxima Nova"/>
                <a:ea typeface="Proxima Nova"/>
                <a:cs typeface="Proxima Nova"/>
                <a:sym typeface="Proxima Nova"/>
              </a:rPr>
              <a:t>R</a:t>
            </a:r>
            <a:r>
              <a:rPr lang="en-US" sz="3200">
                <a:solidFill>
                  <a:srgbClr val="000000"/>
                </a:solidFill>
                <a:latin typeface="Proxima Nova"/>
                <a:ea typeface="Proxima Nova"/>
                <a:cs typeface="Proxima Nova"/>
                <a:sym typeface="Proxima Nova"/>
              </a:rPr>
              <a:t>eflect on how justice is not always black and white but requires wisdom, compassion, and action.</a:t>
            </a:r>
          </a:p>
          <a:p>
            <a:pPr algn="l">
              <a:lnSpc>
                <a:spcPts val="4480"/>
              </a:lnSpc>
            </a:pPr>
          </a:p>
        </p:txBody>
      </p:sp>
      <p:sp>
        <p:nvSpPr>
          <p:cNvPr name="TextBox 3" id="3"/>
          <p:cNvSpPr txBox="true"/>
          <p:nvPr/>
        </p:nvSpPr>
        <p:spPr>
          <a:xfrm rot="0">
            <a:off x="1539120" y="914400"/>
            <a:ext cx="15567062" cy="962660"/>
          </a:xfrm>
          <a:prstGeom prst="rect">
            <a:avLst/>
          </a:prstGeom>
        </p:spPr>
        <p:txBody>
          <a:bodyPr anchor="t" rtlCol="false" tIns="0" lIns="0" bIns="0" rIns="0">
            <a:spAutoFit/>
          </a:bodyPr>
          <a:lstStyle/>
          <a:p>
            <a:pPr algn="l">
              <a:lnSpc>
                <a:spcPts val="7840"/>
              </a:lnSpc>
            </a:pPr>
            <a:r>
              <a:rPr lang="en-US" sz="5600" b="true">
                <a:solidFill>
                  <a:srgbClr val="236192"/>
                </a:solidFill>
                <a:latin typeface="Proxima Nova Heavy"/>
                <a:ea typeface="Proxima Nova Heavy"/>
                <a:cs typeface="Proxima Nova Heavy"/>
                <a:sym typeface="Proxima Nova Heavy"/>
              </a:rPr>
              <a:t>Justice Scenarios: “What Would Jesus Do?”</a:t>
            </a:r>
          </a:p>
        </p:txBody>
      </p:sp>
    </p:spTree>
  </p:cSld>
  <p:clrMapOvr>
    <a:masterClrMapping/>
  </p:clrMapOvr>
</p:sld>
</file>

<file path=ppt/slides/slide44.xml><?xml version="1.0" encoding="utf-8"?>
<p:sld xmlns:p="http://schemas.openxmlformats.org/presentationml/2006/main" xmlns:a="http://schemas.openxmlformats.org/drawingml/2006/main">
  <p:cSld>
    <p:spTree>
      <p:nvGrpSpPr>
        <p:cNvPr id="1" name=""/>
        <p:cNvGrpSpPr/>
        <p:nvPr/>
      </p:nvGrpSpPr>
      <p:grpSpPr>
        <a:xfrm>
          <a:off x="0" y="0"/>
          <a:ext cx="0" cy="0"/>
          <a:chOff x="0" y="0"/>
          <a:chExt cx="0" cy="0"/>
        </a:xfrm>
      </p:grpSpPr>
      <p:sp>
        <p:nvSpPr>
          <p:cNvPr name="TextBox 2" id="2"/>
          <p:cNvSpPr txBox="true"/>
          <p:nvPr/>
        </p:nvSpPr>
        <p:spPr>
          <a:xfrm rot="0">
            <a:off x="1294474" y="1143748"/>
            <a:ext cx="15699052" cy="8967470"/>
          </a:xfrm>
          <a:prstGeom prst="rect">
            <a:avLst/>
          </a:prstGeom>
        </p:spPr>
        <p:txBody>
          <a:bodyPr anchor="t" rtlCol="false" tIns="0" lIns="0" bIns="0" rIns="0">
            <a:spAutoFit/>
          </a:bodyPr>
          <a:lstStyle/>
          <a:p>
            <a:pPr algn="l">
              <a:lnSpc>
                <a:spcPts val="4480"/>
              </a:lnSpc>
            </a:pPr>
            <a:r>
              <a:rPr lang="en-US" sz="3200" b="true">
                <a:solidFill>
                  <a:srgbClr val="000000"/>
                </a:solidFill>
                <a:latin typeface="Proxima Nova Bold"/>
                <a:ea typeface="Proxima Nova Bold"/>
                <a:cs typeface="Proxima Nova Bold"/>
                <a:sym typeface="Proxima Nova Bold"/>
              </a:rPr>
              <a:t>Wasting vs. Sharing Food</a:t>
            </a:r>
          </a:p>
          <a:p>
            <a:pPr algn="l">
              <a:lnSpc>
                <a:spcPts val="4480"/>
              </a:lnSpc>
            </a:pPr>
            <a:r>
              <a:rPr lang="en-US" sz="3200">
                <a:solidFill>
                  <a:srgbClr val="000000"/>
                </a:solidFill>
                <a:latin typeface="Proxima Nova"/>
                <a:ea typeface="Proxima Nova"/>
                <a:cs typeface="Proxima Nova"/>
                <a:sym typeface="Proxima Nova"/>
              </a:rPr>
              <a:t>A restaurant throws away tons of uneaten food at the end of the day. Should they be required to donate leftovers to shelters? What would Jesus say about food waste?</a:t>
            </a:r>
          </a:p>
          <a:p>
            <a:pPr algn="l">
              <a:lnSpc>
                <a:spcPts val="4480"/>
              </a:lnSpc>
            </a:pPr>
          </a:p>
          <a:p>
            <a:pPr algn="l">
              <a:lnSpc>
                <a:spcPts val="4480"/>
              </a:lnSpc>
            </a:pPr>
            <a:r>
              <a:rPr lang="en-US" sz="3200" b="true">
                <a:solidFill>
                  <a:srgbClr val="000000"/>
                </a:solidFill>
                <a:latin typeface="Proxima Nova Bold"/>
                <a:ea typeface="Proxima Nova Bold"/>
                <a:cs typeface="Proxima Nova Bold"/>
                <a:sym typeface="Proxima Nova Bold"/>
              </a:rPr>
              <a:t>Fair Wages for Farmers</a:t>
            </a:r>
          </a:p>
          <a:p>
            <a:pPr algn="l">
              <a:lnSpc>
                <a:spcPts val="4480"/>
              </a:lnSpc>
            </a:pPr>
            <a:r>
              <a:rPr lang="en-US" sz="3200">
                <a:solidFill>
                  <a:srgbClr val="000000"/>
                </a:solidFill>
                <a:latin typeface="Proxima Nova"/>
                <a:ea typeface="Proxima Nova"/>
                <a:cs typeface="Proxima Nova"/>
                <a:sym typeface="Proxima Nova"/>
              </a:rPr>
              <a:t>Many farmers in developing countries are underpaid for their labor while grocery stores make huge profits. Should people be obligated to buy fair-trade food even if it costs more?</a:t>
            </a:r>
          </a:p>
          <a:p>
            <a:pPr algn="l">
              <a:lnSpc>
                <a:spcPts val="4480"/>
              </a:lnSpc>
            </a:pPr>
          </a:p>
          <a:p>
            <a:pPr algn="l">
              <a:lnSpc>
                <a:spcPts val="4480"/>
              </a:lnSpc>
            </a:pPr>
            <a:r>
              <a:rPr lang="en-US" sz="3200" b="true">
                <a:solidFill>
                  <a:srgbClr val="000000"/>
                </a:solidFill>
                <a:latin typeface="Proxima Nova Bold"/>
                <a:ea typeface="Proxima Nova Bold"/>
                <a:cs typeface="Proxima Nova Bold"/>
                <a:sym typeface="Proxima Nova Bold"/>
              </a:rPr>
              <a:t>Feeding the Unhoused</a:t>
            </a:r>
          </a:p>
          <a:p>
            <a:pPr algn="l">
              <a:lnSpc>
                <a:spcPts val="4480"/>
              </a:lnSpc>
            </a:pPr>
            <a:r>
              <a:rPr lang="en-US" sz="3200">
                <a:solidFill>
                  <a:srgbClr val="000000"/>
                </a:solidFill>
                <a:latin typeface="Proxima Nova"/>
                <a:ea typeface="Proxima Nova"/>
                <a:cs typeface="Proxima Nova"/>
                <a:sym typeface="Proxima Nova"/>
              </a:rPr>
              <a:t>A city bans people from giving food to the homeless in public areas, saying it attracts too many people and causes problems. Would Jesus follow the law or feed the hungry?</a:t>
            </a:r>
          </a:p>
          <a:p>
            <a:pPr algn="l">
              <a:lnSpc>
                <a:spcPts val="4480"/>
              </a:lnSpc>
            </a:pPr>
          </a:p>
          <a:p>
            <a:pPr algn="l">
              <a:lnSpc>
                <a:spcPts val="4480"/>
              </a:lnSpc>
            </a:pPr>
            <a:r>
              <a:rPr lang="en-US" sz="3200" b="true">
                <a:solidFill>
                  <a:srgbClr val="000000"/>
                </a:solidFill>
                <a:latin typeface="Proxima Nova Bold"/>
                <a:ea typeface="Proxima Nova Bold"/>
                <a:cs typeface="Proxima Nova Bold"/>
                <a:sym typeface="Proxima Nova Bold"/>
              </a:rPr>
              <a:t>Fasting vs. Helping</a:t>
            </a:r>
          </a:p>
          <a:p>
            <a:pPr algn="l">
              <a:lnSpc>
                <a:spcPts val="4480"/>
              </a:lnSpc>
            </a:pPr>
            <a:r>
              <a:rPr lang="en-US" sz="3200">
                <a:solidFill>
                  <a:srgbClr val="000000"/>
                </a:solidFill>
                <a:latin typeface="Proxima Nova"/>
                <a:ea typeface="Proxima Nova"/>
                <a:cs typeface="Proxima Nova"/>
                <a:sym typeface="Proxima Nova"/>
              </a:rPr>
              <a:t>A student chooses to give up eating out for Lent. Another student suggests donating the money saved to a local food pantry. Which is the greater act of justice?</a:t>
            </a:r>
          </a:p>
        </p:txBody>
      </p:sp>
      <p:sp>
        <p:nvSpPr>
          <p:cNvPr name="TextBox 3" id="3"/>
          <p:cNvSpPr txBox="true"/>
          <p:nvPr/>
        </p:nvSpPr>
        <p:spPr>
          <a:xfrm rot="0">
            <a:off x="1426464" y="66040"/>
            <a:ext cx="15567062" cy="962660"/>
          </a:xfrm>
          <a:prstGeom prst="rect">
            <a:avLst/>
          </a:prstGeom>
        </p:spPr>
        <p:txBody>
          <a:bodyPr anchor="t" rtlCol="false" tIns="0" lIns="0" bIns="0" rIns="0">
            <a:spAutoFit/>
          </a:bodyPr>
          <a:lstStyle/>
          <a:p>
            <a:pPr algn="l">
              <a:lnSpc>
                <a:spcPts val="7840"/>
              </a:lnSpc>
            </a:pPr>
            <a:r>
              <a:rPr lang="en-US" sz="5600" b="true">
                <a:solidFill>
                  <a:srgbClr val="236192"/>
                </a:solidFill>
                <a:latin typeface="Proxima Nova Heavy"/>
                <a:ea typeface="Proxima Nova Heavy"/>
                <a:cs typeface="Proxima Nova Heavy"/>
                <a:sym typeface="Proxima Nova Heavy"/>
              </a:rPr>
              <a:t>Justice Scenarios: “What Would Jesus Do?”</a:t>
            </a:r>
          </a:p>
        </p:txBody>
      </p:sp>
    </p:spTree>
  </p:cSld>
  <p:clrMapOvr>
    <a:masterClrMapping/>
  </p:clrMapOvr>
</p:sld>
</file>

<file path=ppt/slides/slide45.xml><?xml version="1.0" encoding="utf-8"?>
<p:sld xmlns:p="http://schemas.openxmlformats.org/presentationml/2006/main" xmlns:a="http://schemas.openxmlformats.org/drawingml/2006/main">
  <p:cSld>
    <p:spTree>
      <p:nvGrpSpPr>
        <p:cNvPr id="1" name=""/>
        <p:cNvGrpSpPr/>
        <p:nvPr/>
      </p:nvGrpSpPr>
      <p:grpSpPr>
        <a:xfrm>
          <a:off x="0" y="0"/>
          <a:ext cx="0" cy="0"/>
          <a:chOff x="0" y="0"/>
          <a:chExt cx="0" cy="0"/>
        </a:xfrm>
      </p:grpSpPr>
      <p:sp>
        <p:nvSpPr>
          <p:cNvPr name="TextBox 2" id="2"/>
          <p:cNvSpPr txBox="true"/>
          <p:nvPr/>
        </p:nvSpPr>
        <p:spPr>
          <a:xfrm rot="0">
            <a:off x="4022800" y="923925"/>
            <a:ext cx="10242400" cy="953136"/>
          </a:xfrm>
          <a:prstGeom prst="rect">
            <a:avLst/>
          </a:prstGeom>
        </p:spPr>
        <p:txBody>
          <a:bodyPr anchor="t" rtlCol="false" tIns="0" lIns="0" bIns="0" rIns="0">
            <a:spAutoFit/>
          </a:bodyPr>
          <a:lstStyle/>
          <a:p>
            <a:pPr algn="ctr">
              <a:lnSpc>
                <a:spcPts val="7839"/>
              </a:lnSpc>
            </a:pPr>
            <a:r>
              <a:rPr lang="en-US" sz="5599" b="true">
                <a:solidFill>
                  <a:srgbClr val="236192"/>
                </a:solidFill>
                <a:latin typeface="Proxima Nova Heavy"/>
                <a:ea typeface="Proxima Nova Heavy"/>
                <a:cs typeface="Proxima Nova Heavy"/>
                <a:sym typeface="Proxima Nova Heavy"/>
              </a:rPr>
              <a:t>Little Acts of Love for Justice</a:t>
            </a:r>
          </a:p>
        </p:txBody>
      </p:sp>
      <p:sp>
        <p:nvSpPr>
          <p:cNvPr name="TextBox 3" id="3"/>
          <p:cNvSpPr txBox="true"/>
          <p:nvPr/>
        </p:nvSpPr>
        <p:spPr>
          <a:xfrm rot="0">
            <a:off x="1028700" y="2046847"/>
            <a:ext cx="15844252" cy="1099820"/>
          </a:xfrm>
          <a:prstGeom prst="rect">
            <a:avLst/>
          </a:prstGeom>
        </p:spPr>
        <p:txBody>
          <a:bodyPr anchor="t" rtlCol="false" tIns="0" lIns="0" bIns="0" rIns="0">
            <a:spAutoFit/>
          </a:bodyPr>
          <a:lstStyle/>
          <a:p>
            <a:pPr algn="l">
              <a:lnSpc>
                <a:spcPts val="4480"/>
              </a:lnSpc>
            </a:pPr>
            <a:r>
              <a:rPr lang="en-US" sz="3200">
                <a:solidFill>
                  <a:srgbClr val="000000"/>
                </a:solidFill>
                <a:latin typeface="Proxima Nova"/>
                <a:ea typeface="Proxima Nova"/>
                <a:cs typeface="Proxima Nova"/>
                <a:sym typeface="Proxima Nova"/>
              </a:rPr>
              <a:t>You are invited to choose one of these little acts of justice or create your own little act of justice to offer up this week of Lent. You will report back to your classmates next week.</a:t>
            </a:r>
          </a:p>
        </p:txBody>
      </p:sp>
      <p:sp>
        <p:nvSpPr>
          <p:cNvPr name="TextBox 4" id="4"/>
          <p:cNvSpPr txBox="true"/>
          <p:nvPr/>
        </p:nvSpPr>
        <p:spPr>
          <a:xfrm rot="0">
            <a:off x="1814099" y="3483609"/>
            <a:ext cx="1570732" cy="798196"/>
          </a:xfrm>
          <a:prstGeom prst="rect">
            <a:avLst/>
          </a:prstGeom>
        </p:spPr>
        <p:txBody>
          <a:bodyPr anchor="t" rtlCol="false" tIns="0" lIns="0" bIns="0" rIns="0">
            <a:spAutoFit/>
          </a:bodyPr>
          <a:lstStyle/>
          <a:p>
            <a:pPr algn="ctr" marL="0" indent="0" lvl="0">
              <a:lnSpc>
                <a:spcPts val="5879"/>
              </a:lnSpc>
              <a:spcBef>
                <a:spcPct val="0"/>
              </a:spcBef>
            </a:pPr>
            <a:r>
              <a:rPr lang="en-US" sz="4199" strike="noStrike" u="none">
                <a:solidFill>
                  <a:srgbClr val="236192"/>
                </a:solidFill>
                <a:latin typeface="Arial MT Pro"/>
                <a:ea typeface="Arial MT Pro"/>
                <a:cs typeface="Arial MT Pro"/>
                <a:sym typeface="Arial MT Pro"/>
              </a:rPr>
              <a:t>Prayer</a:t>
            </a:r>
          </a:p>
        </p:txBody>
      </p:sp>
      <p:sp>
        <p:nvSpPr>
          <p:cNvPr name="TextBox 5" id="5"/>
          <p:cNvSpPr txBox="true"/>
          <p:nvPr/>
        </p:nvSpPr>
        <p:spPr>
          <a:xfrm rot="0">
            <a:off x="825506" y="4224655"/>
            <a:ext cx="4991107" cy="4471670"/>
          </a:xfrm>
          <a:prstGeom prst="rect">
            <a:avLst/>
          </a:prstGeom>
        </p:spPr>
        <p:txBody>
          <a:bodyPr anchor="t" rtlCol="false" tIns="0" lIns="0" bIns="0" rIns="0">
            <a:spAutoFit/>
          </a:bodyPr>
          <a:lstStyle/>
          <a:p>
            <a:pPr algn="l" marL="690881" indent="-345440" lvl="1">
              <a:lnSpc>
                <a:spcPts val="4480"/>
              </a:lnSpc>
              <a:buFont typeface="Arial"/>
              <a:buChar char="•"/>
            </a:pPr>
            <a:r>
              <a:rPr lang="en-US" sz="3200">
                <a:solidFill>
                  <a:srgbClr val="000000"/>
                </a:solidFill>
                <a:latin typeface="Proxima Nova"/>
                <a:ea typeface="Proxima Nova"/>
                <a:cs typeface="Proxima Nova"/>
                <a:sym typeface="Proxima Nova"/>
              </a:rPr>
              <a:t>Reflect on the connection between justice and the words in the Lord’s Prayer.</a:t>
            </a:r>
          </a:p>
          <a:p>
            <a:pPr algn="l" marL="690881" indent="-345440" lvl="1">
              <a:lnSpc>
                <a:spcPts val="4480"/>
              </a:lnSpc>
              <a:buFont typeface="Arial"/>
              <a:buChar char="•"/>
            </a:pPr>
            <a:r>
              <a:rPr lang="en-US" sz="3200">
                <a:solidFill>
                  <a:srgbClr val="000000"/>
                </a:solidFill>
                <a:latin typeface="Proxima Nova"/>
                <a:ea typeface="Proxima Nova"/>
                <a:cs typeface="Proxima Nova"/>
                <a:sym typeface="Proxima Nova"/>
              </a:rPr>
              <a:t>Read Micah 6:8 and consider how you can be more just during the week.</a:t>
            </a:r>
          </a:p>
        </p:txBody>
      </p:sp>
      <p:sp>
        <p:nvSpPr>
          <p:cNvPr name="TextBox 6" id="6"/>
          <p:cNvSpPr txBox="true"/>
          <p:nvPr/>
        </p:nvSpPr>
        <p:spPr>
          <a:xfrm rot="0">
            <a:off x="8066366" y="3483609"/>
            <a:ext cx="1748879" cy="798196"/>
          </a:xfrm>
          <a:prstGeom prst="rect">
            <a:avLst/>
          </a:prstGeom>
        </p:spPr>
        <p:txBody>
          <a:bodyPr anchor="t" rtlCol="false" tIns="0" lIns="0" bIns="0" rIns="0">
            <a:spAutoFit/>
          </a:bodyPr>
          <a:lstStyle/>
          <a:p>
            <a:pPr algn="ctr" marL="0" indent="0" lvl="0">
              <a:lnSpc>
                <a:spcPts val="5879"/>
              </a:lnSpc>
              <a:spcBef>
                <a:spcPct val="0"/>
              </a:spcBef>
            </a:pPr>
            <a:r>
              <a:rPr lang="en-US" sz="4199" strike="noStrike" u="none">
                <a:solidFill>
                  <a:srgbClr val="236192"/>
                </a:solidFill>
                <a:latin typeface="Arial MT Pro"/>
                <a:ea typeface="Arial MT Pro"/>
                <a:cs typeface="Arial MT Pro"/>
                <a:sym typeface="Arial MT Pro"/>
              </a:rPr>
              <a:t>Fasting</a:t>
            </a:r>
          </a:p>
        </p:txBody>
      </p:sp>
      <p:sp>
        <p:nvSpPr>
          <p:cNvPr name="TextBox 7" id="7"/>
          <p:cNvSpPr txBox="true"/>
          <p:nvPr/>
        </p:nvSpPr>
        <p:spPr>
          <a:xfrm rot="0">
            <a:off x="6292803" y="4224655"/>
            <a:ext cx="5296006" cy="5033645"/>
          </a:xfrm>
          <a:prstGeom prst="rect">
            <a:avLst/>
          </a:prstGeom>
        </p:spPr>
        <p:txBody>
          <a:bodyPr anchor="t" rtlCol="false" tIns="0" lIns="0" bIns="0" rIns="0">
            <a:spAutoFit/>
          </a:bodyPr>
          <a:lstStyle/>
          <a:p>
            <a:pPr algn="l" marL="690881" indent="-345440" lvl="1">
              <a:lnSpc>
                <a:spcPts val="4480"/>
              </a:lnSpc>
              <a:buFont typeface="Arial"/>
              <a:buChar char="•"/>
            </a:pPr>
            <a:r>
              <a:rPr lang="en-US" sz="3200">
                <a:solidFill>
                  <a:srgbClr val="000000"/>
                </a:solidFill>
                <a:latin typeface="Proxima Nova"/>
                <a:ea typeface="Proxima Nova"/>
                <a:cs typeface="Proxima Nova"/>
                <a:sym typeface="Proxima Nova"/>
              </a:rPr>
              <a:t>In conversations, especially debates, commit to truly listening before responding. </a:t>
            </a:r>
          </a:p>
          <a:p>
            <a:pPr algn="l" marL="690881" indent="-345440" lvl="1">
              <a:lnSpc>
                <a:spcPts val="4480"/>
              </a:lnSpc>
              <a:buFont typeface="Arial"/>
              <a:buChar char="•"/>
            </a:pPr>
            <a:r>
              <a:rPr lang="en-US" sz="3200">
                <a:solidFill>
                  <a:srgbClr val="000000"/>
                </a:solidFill>
                <a:latin typeface="Proxima Nova"/>
                <a:ea typeface="Proxima Nova"/>
                <a:cs typeface="Proxima Nova"/>
                <a:sym typeface="Proxima Nova"/>
              </a:rPr>
              <a:t>During fasting, practice justice by being fair to yourself. Set realistic expectations and show compassion to yourself.</a:t>
            </a:r>
          </a:p>
        </p:txBody>
      </p:sp>
      <p:sp>
        <p:nvSpPr>
          <p:cNvPr name="TextBox 8" id="8"/>
          <p:cNvSpPr txBox="true"/>
          <p:nvPr/>
        </p:nvSpPr>
        <p:spPr>
          <a:xfrm rot="0">
            <a:off x="13606649" y="3483609"/>
            <a:ext cx="2578298" cy="798196"/>
          </a:xfrm>
          <a:prstGeom prst="rect">
            <a:avLst/>
          </a:prstGeom>
        </p:spPr>
        <p:txBody>
          <a:bodyPr anchor="t" rtlCol="false" tIns="0" lIns="0" bIns="0" rIns="0">
            <a:spAutoFit/>
          </a:bodyPr>
          <a:lstStyle/>
          <a:p>
            <a:pPr algn="ctr" marL="0" indent="0" lvl="0">
              <a:lnSpc>
                <a:spcPts val="5879"/>
              </a:lnSpc>
              <a:spcBef>
                <a:spcPct val="0"/>
              </a:spcBef>
            </a:pPr>
            <a:r>
              <a:rPr lang="en-US" sz="4199" strike="noStrike" u="none">
                <a:solidFill>
                  <a:srgbClr val="236192"/>
                </a:solidFill>
                <a:latin typeface="Arial MT Pro"/>
                <a:ea typeface="Arial MT Pro"/>
                <a:cs typeface="Arial MT Pro"/>
                <a:sym typeface="Arial MT Pro"/>
              </a:rPr>
              <a:t>Almsgiving</a:t>
            </a:r>
          </a:p>
        </p:txBody>
      </p:sp>
      <p:sp>
        <p:nvSpPr>
          <p:cNvPr name="TextBox 9" id="9"/>
          <p:cNvSpPr txBox="true"/>
          <p:nvPr/>
        </p:nvSpPr>
        <p:spPr>
          <a:xfrm rot="0">
            <a:off x="12329101" y="4224655"/>
            <a:ext cx="5133393" cy="4471670"/>
          </a:xfrm>
          <a:prstGeom prst="rect">
            <a:avLst/>
          </a:prstGeom>
        </p:spPr>
        <p:txBody>
          <a:bodyPr anchor="t" rtlCol="false" tIns="0" lIns="0" bIns="0" rIns="0">
            <a:spAutoFit/>
          </a:bodyPr>
          <a:lstStyle/>
          <a:p>
            <a:pPr algn="l" marL="690881" indent="-345440" lvl="1">
              <a:lnSpc>
                <a:spcPts val="4480"/>
              </a:lnSpc>
              <a:buFont typeface="Arial"/>
              <a:buChar char="•"/>
            </a:pPr>
            <a:r>
              <a:rPr lang="en-US" sz="3200">
                <a:solidFill>
                  <a:srgbClr val="000000"/>
                </a:solidFill>
                <a:latin typeface="Proxima Nova"/>
                <a:ea typeface="Proxima Nova"/>
                <a:cs typeface="Proxima Nova"/>
                <a:sym typeface="Proxima Nova"/>
              </a:rPr>
              <a:t>As a family or class, collect spare change for a Mary’s Meal Giving jar. </a:t>
            </a:r>
          </a:p>
          <a:p>
            <a:pPr algn="l" marL="690881" indent="-345440" lvl="1">
              <a:lnSpc>
                <a:spcPts val="4480"/>
              </a:lnSpc>
              <a:buFont typeface="Arial"/>
              <a:buChar char="•"/>
            </a:pPr>
            <a:r>
              <a:rPr lang="en-US" sz="3200">
                <a:solidFill>
                  <a:srgbClr val="000000"/>
                </a:solidFill>
                <a:latin typeface="Proxima Nova"/>
                <a:ea typeface="Proxima Nova"/>
                <a:cs typeface="Proxima Nova"/>
                <a:sym typeface="Proxima Nova"/>
              </a:rPr>
              <a:t>Gather and give away gently used clothes, books, or toys to those in need or a donation center</a:t>
            </a:r>
          </a:p>
        </p:txBody>
      </p:sp>
    </p:spTree>
  </p:cSld>
  <p:clrMapOvr>
    <a:masterClrMapping/>
  </p:clrMapOvr>
</p:sld>
</file>

<file path=ppt/slides/slide46.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0"/>
            <a:ext cx="18288000" cy="10287000"/>
          </a:xfrm>
          <a:custGeom>
            <a:avLst/>
            <a:gdLst/>
            <a:ahLst/>
            <a:cxnLst/>
            <a:rect r="r" b="b" t="t" l="l"/>
            <a:pathLst>
              <a:path h="10287000" w="18288000">
                <a:moveTo>
                  <a:pt x="0" y="0"/>
                </a:moveTo>
                <a:lnTo>
                  <a:pt x="18288000" y="0"/>
                </a:lnTo>
                <a:lnTo>
                  <a:pt x="18288000" y="10287000"/>
                </a:lnTo>
                <a:lnTo>
                  <a:pt x="0" y="10287000"/>
                </a:lnTo>
                <a:lnTo>
                  <a:pt x="0" y="0"/>
                </a:lnTo>
                <a:close/>
              </a:path>
            </a:pathLst>
          </a:custGeom>
          <a:blipFill>
            <a:blip r:embed="rId3"/>
            <a:stretch>
              <a:fillRect l="0" t="0" r="0" b="0"/>
            </a:stretch>
          </a:blipFill>
        </p:spPr>
      </p:sp>
      <p:sp>
        <p:nvSpPr>
          <p:cNvPr name="TextBox 3" id="3"/>
          <p:cNvSpPr txBox="true"/>
          <p:nvPr/>
        </p:nvSpPr>
        <p:spPr>
          <a:xfrm rot="0">
            <a:off x="5117567" y="4991100"/>
            <a:ext cx="8052867" cy="1441451"/>
          </a:xfrm>
          <a:prstGeom prst="rect">
            <a:avLst/>
          </a:prstGeom>
        </p:spPr>
        <p:txBody>
          <a:bodyPr anchor="t" rtlCol="false" tIns="0" lIns="0" bIns="0" rIns="0">
            <a:spAutoFit/>
          </a:bodyPr>
          <a:lstStyle/>
          <a:p>
            <a:pPr algn="ctr">
              <a:lnSpc>
                <a:spcPts val="11899"/>
              </a:lnSpc>
              <a:spcBef>
                <a:spcPct val="0"/>
              </a:spcBef>
            </a:pPr>
            <a:r>
              <a:rPr lang="en-US" b="true" sz="8499">
                <a:solidFill>
                  <a:srgbClr val="FFFFFF"/>
                </a:solidFill>
                <a:latin typeface="Proxima Nova Heavy"/>
                <a:ea typeface="Proxima Nova Heavy"/>
                <a:cs typeface="Proxima Nova Heavy"/>
                <a:sym typeface="Proxima Nova Heavy"/>
              </a:rPr>
              <a:t>Week 4: Charity</a:t>
            </a:r>
          </a:p>
        </p:txBody>
      </p:sp>
    </p:spTree>
  </p:cSld>
  <p:clrMapOvr>
    <a:masterClrMapping/>
  </p:clrMapOvr>
</p:sld>
</file>

<file path=ppt/slides/slide47.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8001000" y="0"/>
            <a:ext cx="10287000" cy="10287000"/>
            <a:chOff x="0" y="0"/>
            <a:chExt cx="812800" cy="812800"/>
          </a:xfrm>
        </p:grpSpPr>
        <p:sp>
          <p:nvSpPr>
            <p:cNvPr name="Freeform 3" id="3"/>
            <p:cNvSpPr/>
            <p:nvPr/>
          </p:nvSpPr>
          <p:spPr>
            <a:xfrm flipH="false" flipV="false" rot="0">
              <a:off x="0" y="0"/>
              <a:ext cx="812800" cy="812800"/>
            </a:xfrm>
            <a:custGeom>
              <a:avLst/>
              <a:gdLst/>
              <a:ahLst/>
              <a:cxnLst/>
              <a:rect r="r" b="b" t="t" l="l"/>
              <a:pathLst>
                <a:path h="812800" w="812800">
                  <a:moveTo>
                    <a:pt x="0" y="0"/>
                  </a:moveTo>
                  <a:lnTo>
                    <a:pt x="812800" y="0"/>
                  </a:lnTo>
                  <a:lnTo>
                    <a:pt x="812800" y="812800"/>
                  </a:lnTo>
                  <a:lnTo>
                    <a:pt x="0" y="812800"/>
                  </a:lnTo>
                  <a:close/>
                </a:path>
              </a:pathLst>
            </a:custGeom>
            <a:blipFill>
              <a:blip r:embed="rId3"/>
              <a:stretch>
                <a:fillRect l="-47601" t="0" r="-2491" b="0"/>
              </a:stretch>
            </a:blipFill>
          </p:spPr>
        </p:sp>
      </p:grpSp>
      <p:sp>
        <p:nvSpPr>
          <p:cNvPr name="TextBox 4" id="4"/>
          <p:cNvSpPr txBox="true"/>
          <p:nvPr/>
        </p:nvSpPr>
        <p:spPr>
          <a:xfrm rot="0">
            <a:off x="607888" y="1775073"/>
            <a:ext cx="6972300" cy="953136"/>
          </a:xfrm>
          <a:prstGeom prst="rect">
            <a:avLst/>
          </a:prstGeom>
        </p:spPr>
        <p:txBody>
          <a:bodyPr anchor="t" rtlCol="false" tIns="0" lIns="0" bIns="0" rIns="0">
            <a:spAutoFit/>
          </a:bodyPr>
          <a:lstStyle/>
          <a:p>
            <a:pPr algn="l">
              <a:lnSpc>
                <a:spcPts val="7839"/>
              </a:lnSpc>
            </a:pPr>
            <a:r>
              <a:rPr lang="en-US" sz="5599" b="true">
                <a:solidFill>
                  <a:srgbClr val="236192"/>
                </a:solidFill>
                <a:latin typeface="Proxima Nova Heavy"/>
                <a:ea typeface="Proxima Nova Heavy"/>
                <a:cs typeface="Proxima Nova Heavy"/>
                <a:sym typeface="Proxima Nova Heavy"/>
              </a:rPr>
              <a:t>Follow-up on Justice</a:t>
            </a:r>
          </a:p>
        </p:txBody>
      </p:sp>
      <p:sp>
        <p:nvSpPr>
          <p:cNvPr name="TextBox 5" id="5"/>
          <p:cNvSpPr txBox="true"/>
          <p:nvPr/>
        </p:nvSpPr>
        <p:spPr>
          <a:xfrm rot="0">
            <a:off x="1028700" y="3160078"/>
            <a:ext cx="6130677" cy="3909695"/>
          </a:xfrm>
          <a:prstGeom prst="rect">
            <a:avLst/>
          </a:prstGeom>
        </p:spPr>
        <p:txBody>
          <a:bodyPr anchor="t" rtlCol="false" tIns="0" lIns="0" bIns="0" rIns="0">
            <a:spAutoFit/>
          </a:bodyPr>
          <a:lstStyle/>
          <a:p>
            <a:pPr algn="l" marL="690881" indent="-345440" lvl="1">
              <a:lnSpc>
                <a:spcPts val="4480"/>
              </a:lnSpc>
              <a:buFont typeface="Arial"/>
              <a:buChar char="•"/>
            </a:pPr>
            <a:r>
              <a:rPr lang="en-US" sz="3200">
                <a:solidFill>
                  <a:srgbClr val="000000"/>
                </a:solidFill>
                <a:latin typeface="Proxima Nova"/>
                <a:ea typeface="Proxima Nova"/>
                <a:cs typeface="Proxima Nova"/>
                <a:sym typeface="Proxima Nova"/>
              </a:rPr>
              <a:t>What was your little act of love to show justice?</a:t>
            </a:r>
          </a:p>
          <a:p>
            <a:pPr algn="l" marL="690881" indent="-345440" lvl="1">
              <a:lnSpc>
                <a:spcPts val="4480"/>
              </a:lnSpc>
              <a:buFont typeface="Arial"/>
              <a:buChar char="•"/>
            </a:pPr>
            <a:r>
              <a:rPr lang="en-US" sz="3200">
                <a:solidFill>
                  <a:srgbClr val="000000"/>
                </a:solidFill>
                <a:latin typeface="Proxima Nova"/>
                <a:ea typeface="Proxima Nova"/>
                <a:cs typeface="Proxima Nova"/>
                <a:sym typeface="Proxima Nova"/>
              </a:rPr>
              <a:t>How did you feel when you did this?</a:t>
            </a:r>
          </a:p>
          <a:p>
            <a:pPr algn="l" marL="690881" indent="-345440" lvl="1">
              <a:lnSpc>
                <a:spcPts val="4480"/>
              </a:lnSpc>
              <a:buFont typeface="Arial"/>
              <a:buChar char="•"/>
            </a:pPr>
            <a:r>
              <a:rPr lang="en-US" sz="3200">
                <a:solidFill>
                  <a:srgbClr val="000000"/>
                </a:solidFill>
                <a:latin typeface="Proxima Nova"/>
                <a:ea typeface="Proxima Nova"/>
                <a:cs typeface="Proxima Nova"/>
                <a:sym typeface="Proxima Nova"/>
              </a:rPr>
              <a:t>What do you think the impact was of your act of love?</a:t>
            </a:r>
          </a:p>
          <a:p>
            <a:pPr algn="l">
              <a:lnSpc>
                <a:spcPts val="4480"/>
              </a:lnSpc>
            </a:pPr>
          </a:p>
        </p:txBody>
      </p:sp>
      <p:sp>
        <p:nvSpPr>
          <p:cNvPr name="TextBox 6" id="6"/>
          <p:cNvSpPr txBox="true"/>
          <p:nvPr/>
        </p:nvSpPr>
        <p:spPr>
          <a:xfrm rot="0">
            <a:off x="14808447" y="9727605"/>
            <a:ext cx="3009454" cy="361950"/>
          </a:xfrm>
          <a:prstGeom prst="rect">
            <a:avLst/>
          </a:prstGeom>
        </p:spPr>
        <p:txBody>
          <a:bodyPr anchor="t" rtlCol="false" tIns="0" lIns="0" bIns="0" rIns="0">
            <a:spAutoFit/>
          </a:bodyPr>
          <a:lstStyle/>
          <a:p>
            <a:pPr algn="ctr">
              <a:lnSpc>
                <a:spcPts val="2520"/>
              </a:lnSpc>
              <a:spcBef>
                <a:spcPct val="0"/>
              </a:spcBef>
            </a:pPr>
            <a:r>
              <a:rPr lang="en-US" sz="2100">
                <a:solidFill>
                  <a:srgbClr val="009DDE"/>
                </a:solidFill>
                <a:latin typeface="Arial MT Pro"/>
                <a:ea typeface="Arial MT Pro"/>
                <a:cs typeface="Arial MT Pro"/>
                <a:sym typeface="Arial MT Pro"/>
              </a:rPr>
              <a:t>Little Acts of Love for Len</a:t>
            </a:r>
          </a:p>
        </p:txBody>
      </p:sp>
      <p:sp>
        <p:nvSpPr>
          <p:cNvPr name="Freeform 7" id="7"/>
          <p:cNvSpPr/>
          <p:nvPr/>
        </p:nvSpPr>
        <p:spPr>
          <a:xfrm flipH="false" flipV="false" rot="0">
            <a:off x="17699714" y="9559915"/>
            <a:ext cx="352873" cy="529640"/>
          </a:xfrm>
          <a:custGeom>
            <a:avLst/>
            <a:gdLst/>
            <a:ahLst/>
            <a:cxnLst/>
            <a:rect r="r" b="b" t="t" l="l"/>
            <a:pathLst>
              <a:path h="529640" w="352873">
                <a:moveTo>
                  <a:pt x="0" y="0"/>
                </a:moveTo>
                <a:lnTo>
                  <a:pt x="352872" y="0"/>
                </a:lnTo>
                <a:lnTo>
                  <a:pt x="352872" y="529640"/>
                </a:lnTo>
                <a:lnTo>
                  <a:pt x="0" y="529640"/>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Tree>
  </p:cSld>
  <p:clrMapOvr>
    <a:masterClrMapping/>
  </p:clrMapOvr>
</p:sld>
</file>

<file path=ppt/slides/slide48.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0" y="0"/>
            <a:ext cx="18288000" cy="10287000"/>
            <a:chOff x="0" y="0"/>
            <a:chExt cx="1444978" cy="812800"/>
          </a:xfrm>
        </p:grpSpPr>
        <p:sp>
          <p:nvSpPr>
            <p:cNvPr name="Freeform 3" id="3"/>
            <p:cNvSpPr/>
            <p:nvPr/>
          </p:nvSpPr>
          <p:spPr>
            <a:xfrm flipH="false" flipV="false" rot="0">
              <a:off x="0" y="0"/>
              <a:ext cx="1444978" cy="812800"/>
            </a:xfrm>
            <a:custGeom>
              <a:avLst/>
              <a:gdLst/>
              <a:ahLst/>
              <a:cxnLst/>
              <a:rect r="r" b="b" t="t" l="l"/>
              <a:pathLst>
                <a:path h="812800" w="1444978">
                  <a:moveTo>
                    <a:pt x="0" y="0"/>
                  </a:moveTo>
                  <a:lnTo>
                    <a:pt x="1444978" y="0"/>
                  </a:lnTo>
                  <a:lnTo>
                    <a:pt x="1444978" y="812800"/>
                  </a:lnTo>
                  <a:lnTo>
                    <a:pt x="0" y="812800"/>
                  </a:lnTo>
                  <a:close/>
                </a:path>
              </a:pathLst>
            </a:custGeom>
            <a:blipFill>
              <a:blip r:embed="rId3"/>
              <a:stretch>
                <a:fillRect l="0" t="0" r="0" b="-18444"/>
              </a:stretch>
            </a:blipFill>
          </p:spPr>
        </p:sp>
      </p:grpSp>
      <p:sp>
        <p:nvSpPr>
          <p:cNvPr name="TextBox 4" id="4"/>
          <p:cNvSpPr txBox="true"/>
          <p:nvPr/>
        </p:nvSpPr>
        <p:spPr>
          <a:xfrm rot="0">
            <a:off x="1539120" y="3685657"/>
            <a:ext cx="7841352" cy="953136"/>
          </a:xfrm>
          <a:prstGeom prst="rect">
            <a:avLst/>
          </a:prstGeom>
        </p:spPr>
        <p:txBody>
          <a:bodyPr anchor="t" rtlCol="false" tIns="0" lIns="0" bIns="0" rIns="0">
            <a:spAutoFit/>
          </a:bodyPr>
          <a:lstStyle/>
          <a:p>
            <a:pPr algn="l">
              <a:lnSpc>
                <a:spcPts val="7839"/>
              </a:lnSpc>
            </a:pPr>
            <a:r>
              <a:rPr lang="en-US" sz="5599" b="true">
                <a:solidFill>
                  <a:srgbClr val="FFFFFF"/>
                </a:solidFill>
                <a:latin typeface="Proxima Nova Heavy"/>
                <a:ea typeface="Proxima Nova Heavy"/>
                <a:cs typeface="Proxima Nova Heavy"/>
                <a:sym typeface="Proxima Nova Heavy"/>
              </a:rPr>
              <a:t>Charity</a:t>
            </a:r>
          </a:p>
        </p:txBody>
      </p:sp>
      <p:sp>
        <p:nvSpPr>
          <p:cNvPr name="TextBox 5" id="5"/>
          <p:cNvSpPr txBox="true"/>
          <p:nvPr/>
        </p:nvSpPr>
        <p:spPr>
          <a:xfrm rot="0">
            <a:off x="1539120" y="4666144"/>
            <a:ext cx="6130677" cy="2785745"/>
          </a:xfrm>
          <a:prstGeom prst="rect">
            <a:avLst/>
          </a:prstGeom>
        </p:spPr>
        <p:txBody>
          <a:bodyPr anchor="t" rtlCol="false" tIns="0" lIns="0" bIns="0" rIns="0">
            <a:spAutoFit/>
          </a:bodyPr>
          <a:lstStyle/>
          <a:p>
            <a:pPr algn="l">
              <a:lnSpc>
                <a:spcPts val="4480"/>
              </a:lnSpc>
            </a:pPr>
            <a:r>
              <a:rPr lang="en-US" sz="3200" b="true">
                <a:solidFill>
                  <a:srgbClr val="FFFFFF"/>
                </a:solidFill>
                <a:latin typeface="Proxima Nova Bold"/>
                <a:ea typeface="Proxima Nova Bold"/>
                <a:cs typeface="Proxima Nova Bold"/>
                <a:sym typeface="Proxima Nova Bold"/>
              </a:rPr>
              <a:t>You feel the love of God above all things, and the love of others as yourself for the sake of God. Your actions help others in need, both spiritually and physically. </a:t>
            </a:r>
          </a:p>
        </p:txBody>
      </p:sp>
    </p:spTree>
  </p:cSld>
  <p:clrMapOvr>
    <a:masterClrMapping/>
  </p:clrMapOvr>
</p:sld>
</file>

<file path=ppt/slides/slide49.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8001000" y="0"/>
            <a:ext cx="10287000" cy="10287000"/>
            <a:chOff x="0" y="0"/>
            <a:chExt cx="812800" cy="812800"/>
          </a:xfrm>
        </p:grpSpPr>
        <p:sp>
          <p:nvSpPr>
            <p:cNvPr name="Freeform 3" id="3"/>
            <p:cNvSpPr/>
            <p:nvPr/>
          </p:nvSpPr>
          <p:spPr>
            <a:xfrm flipH="false" flipV="false" rot="0">
              <a:off x="0" y="0"/>
              <a:ext cx="812800" cy="812800"/>
            </a:xfrm>
            <a:custGeom>
              <a:avLst/>
              <a:gdLst/>
              <a:ahLst/>
              <a:cxnLst/>
              <a:rect r="r" b="b" t="t" l="l"/>
              <a:pathLst>
                <a:path h="812800" w="812800">
                  <a:moveTo>
                    <a:pt x="0" y="0"/>
                  </a:moveTo>
                  <a:lnTo>
                    <a:pt x="812800" y="0"/>
                  </a:lnTo>
                  <a:lnTo>
                    <a:pt x="812800" y="812800"/>
                  </a:lnTo>
                  <a:lnTo>
                    <a:pt x="0" y="812800"/>
                  </a:lnTo>
                  <a:close/>
                </a:path>
              </a:pathLst>
            </a:custGeom>
            <a:blipFill>
              <a:blip r:embed="rId3"/>
              <a:stretch>
                <a:fillRect l="-25187" t="0" r="-25187" b="0"/>
              </a:stretch>
            </a:blipFill>
          </p:spPr>
        </p:sp>
      </p:grpSp>
      <p:sp>
        <p:nvSpPr>
          <p:cNvPr name="TextBox 4" id="4"/>
          <p:cNvSpPr txBox="true"/>
          <p:nvPr/>
        </p:nvSpPr>
        <p:spPr>
          <a:xfrm rot="0">
            <a:off x="1028700" y="2268340"/>
            <a:ext cx="6130677" cy="6157595"/>
          </a:xfrm>
          <a:prstGeom prst="rect">
            <a:avLst/>
          </a:prstGeom>
        </p:spPr>
        <p:txBody>
          <a:bodyPr anchor="t" rtlCol="false" tIns="0" lIns="0" bIns="0" rIns="0">
            <a:spAutoFit/>
          </a:bodyPr>
          <a:lstStyle/>
          <a:p>
            <a:pPr algn="l">
              <a:lnSpc>
                <a:spcPts val="4480"/>
              </a:lnSpc>
            </a:pPr>
            <a:r>
              <a:rPr lang="en-US" sz="3200">
                <a:solidFill>
                  <a:srgbClr val="000000"/>
                </a:solidFill>
                <a:latin typeface="Proxima Nova"/>
                <a:ea typeface="Proxima Nova"/>
                <a:cs typeface="Proxima Nova"/>
                <a:sym typeface="Proxima Nova"/>
              </a:rPr>
              <a:t>1 After this, Jesus went across the Sea of Galilee [of Tiberias].</a:t>
            </a:r>
            <a:r>
              <a:rPr lang="en-US" sz="3200">
                <a:solidFill>
                  <a:srgbClr val="000000"/>
                </a:solidFill>
                <a:latin typeface="Proxima Nova"/>
                <a:ea typeface="Proxima Nova"/>
                <a:cs typeface="Proxima Nova"/>
                <a:sym typeface="Proxima Nova"/>
              </a:rPr>
              <a:t> </a:t>
            </a:r>
          </a:p>
          <a:p>
            <a:pPr algn="l">
              <a:lnSpc>
                <a:spcPts val="4480"/>
              </a:lnSpc>
            </a:pPr>
            <a:r>
              <a:rPr lang="en-US" sz="3200">
                <a:solidFill>
                  <a:srgbClr val="000000"/>
                </a:solidFill>
                <a:latin typeface="Proxima Nova"/>
                <a:ea typeface="Proxima Nova"/>
                <a:cs typeface="Proxima Nova"/>
                <a:sym typeface="Proxima Nova"/>
              </a:rPr>
              <a:t>2 A large crowd followed him, because they saw the signs he was performing on the sick. </a:t>
            </a:r>
          </a:p>
          <a:p>
            <a:pPr algn="l">
              <a:lnSpc>
                <a:spcPts val="4480"/>
              </a:lnSpc>
            </a:pPr>
            <a:r>
              <a:rPr lang="en-US" sz="3200">
                <a:solidFill>
                  <a:srgbClr val="000000"/>
                </a:solidFill>
                <a:latin typeface="Proxima Nova"/>
                <a:ea typeface="Proxima Nova"/>
                <a:cs typeface="Proxima Nova"/>
                <a:sym typeface="Proxima Nova"/>
              </a:rPr>
              <a:t>3 Jesus went up on the mountain, and there he sat down with his disciples. </a:t>
            </a:r>
          </a:p>
          <a:p>
            <a:pPr algn="l">
              <a:lnSpc>
                <a:spcPts val="4480"/>
              </a:lnSpc>
            </a:pPr>
            <a:r>
              <a:rPr lang="en-US" sz="3200">
                <a:solidFill>
                  <a:srgbClr val="000000"/>
                </a:solidFill>
                <a:latin typeface="Proxima Nova"/>
                <a:ea typeface="Proxima Nova"/>
                <a:cs typeface="Proxima Nova"/>
                <a:sym typeface="Proxima Nova"/>
              </a:rPr>
              <a:t>4 The Jewish feast of Passover was near.</a:t>
            </a:r>
          </a:p>
          <a:p>
            <a:pPr algn="l">
              <a:lnSpc>
                <a:spcPts val="4480"/>
              </a:lnSpc>
            </a:pPr>
          </a:p>
        </p:txBody>
      </p:sp>
      <p:sp>
        <p:nvSpPr>
          <p:cNvPr name="TextBox 5" id="5"/>
          <p:cNvSpPr txBox="true"/>
          <p:nvPr/>
        </p:nvSpPr>
        <p:spPr>
          <a:xfrm rot="0">
            <a:off x="863099" y="923925"/>
            <a:ext cx="6461880" cy="953136"/>
          </a:xfrm>
          <a:prstGeom prst="rect">
            <a:avLst/>
          </a:prstGeom>
        </p:spPr>
        <p:txBody>
          <a:bodyPr anchor="t" rtlCol="false" tIns="0" lIns="0" bIns="0" rIns="0">
            <a:spAutoFit/>
          </a:bodyPr>
          <a:lstStyle/>
          <a:p>
            <a:pPr algn="l">
              <a:lnSpc>
                <a:spcPts val="7839"/>
              </a:lnSpc>
            </a:pPr>
            <a:r>
              <a:rPr lang="en-US" sz="5599" b="true">
                <a:solidFill>
                  <a:srgbClr val="236192"/>
                </a:solidFill>
                <a:latin typeface="Proxima Nova Heavy"/>
                <a:ea typeface="Proxima Nova Heavy"/>
                <a:cs typeface="Proxima Nova Heavy"/>
                <a:sym typeface="Proxima Nova Heavy"/>
              </a:rPr>
              <a:t>John 6:1-13</a:t>
            </a:r>
          </a:p>
        </p:txBody>
      </p:sp>
    </p:spTree>
  </p:cSld>
  <p:clrMapOvr>
    <a:masterClrMapping/>
  </p:clrMapOvr>
</p:sld>
</file>

<file path=ppt/slides/slide5.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0" y="3532258"/>
            <a:ext cx="18288000" cy="6085058"/>
            <a:chOff x="0" y="0"/>
            <a:chExt cx="22310010" cy="7423321"/>
          </a:xfrm>
        </p:grpSpPr>
        <p:sp>
          <p:nvSpPr>
            <p:cNvPr name="Freeform 3" id="3"/>
            <p:cNvSpPr/>
            <p:nvPr/>
          </p:nvSpPr>
          <p:spPr>
            <a:xfrm flipH="false" flipV="false" rot="0">
              <a:off x="37755" y="8605"/>
              <a:ext cx="22234371" cy="7406074"/>
            </a:xfrm>
            <a:custGeom>
              <a:avLst/>
              <a:gdLst/>
              <a:ahLst/>
              <a:cxnLst/>
              <a:rect r="r" b="b" t="t" l="l"/>
              <a:pathLst>
                <a:path h="7406074" w="22234371">
                  <a:moveTo>
                    <a:pt x="0" y="0"/>
                  </a:moveTo>
                  <a:lnTo>
                    <a:pt x="22234371" y="0"/>
                  </a:lnTo>
                  <a:lnTo>
                    <a:pt x="22234371" y="7406073"/>
                  </a:lnTo>
                  <a:lnTo>
                    <a:pt x="0" y="7406073"/>
                  </a:lnTo>
                  <a:close/>
                </a:path>
              </a:pathLst>
            </a:custGeom>
            <a:solidFill>
              <a:srgbClr val="FAAB00"/>
            </a:solidFill>
          </p:spPr>
        </p:sp>
        <p:sp>
          <p:nvSpPr>
            <p:cNvPr name="Freeform 4" id="4"/>
            <p:cNvSpPr/>
            <p:nvPr/>
          </p:nvSpPr>
          <p:spPr>
            <a:xfrm flipH="false" flipV="false" rot="0">
              <a:off x="0" y="0"/>
              <a:ext cx="22309882" cy="7423283"/>
            </a:xfrm>
            <a:custGeom>
              <a:avLst/>
              <a:gdLst/>
              <a:ahLst/>
              <a:cxnLst/>
              <a:rect r="r" b="b" t="t" l="l"/>
              <a:pathLst>
                <a:path h="7423283" w="22309882">
                  <a:moveTo>
                    <a:pt x="37755" y="0"/>
                  </a:moveTo>
                  <a:lnTo>
                    <a:pt x="22272126" y="0"/>
                  </a:lnTo>
                  <a:cubicBezTo>
                    <a:pt x="22292890" y="0"/>
                    <a:pt x="22309882" y="3872"/>
                    <a:pt x="22309882" y="8605"/>
                  </a:cubicBezTo>
                  <a:lnTo>
                    <a:pt x="22309882" y="7414678"/>
                  </a:lnTo>
                  <a:cubicBezTo>
                    <a:pt x="22309882" y="7419411"/>
                    <a:pt x="22292890" y="7423283"/>
                    <a:pt x="22272126" y="7423283"/>
                  </a:cubicBezTo>
                  <a:lnTo>
                    <a:pt x="37755" y="7423283"/>
                  </a:lnTo>
                  <a:cubicBezTo>
                    <a:pt x="16990" y="7423283"/>
                    <a:pt x="0" y="7419411"/>
                    <a:pt x="0" y="7414678"/>
                  </a:cubicBezTo>
                  <a:lnTo>
                    <a:pt x="0" y="8605"/>
                  </a:lnTo>
                  <a:cubicBezTo>
                    <a:pt x="0" y="3872"/>
                    <a:pt x="16990" y="0"/>
                    <a:pt x="37755" y="0"/>
                  </a:cubicBezTo>
                  <a:moveTo>
                    <a:pt x="37755" y="17209"/>
                  </a:moveTo>
                  <a:lnTo>
                    <a:pt x="37755" y="8605"/>
                  </a:lnTo>
                  <a:lnTo>
                    <a:pt x="75510" y="8605"/>
                  </a:lnTo>
                  <a:lnTo>
                    <a:pt x="75510" y="7414678"/>
                  </a:lnTo>
                  <a:lnTo>
                    <a:pt x="37755" y="7414678"/>
                  </a:lnTo>
                  <a:lnTo>
                    <a:pt x="37755" y="7406074"/>
                  </a:lnTo>
                  <a:lnTo>
                    <a:pt x="22272126" y="7406074"/>
                  </a:lnTo>
                  <a:lnTo>
                    <a:pt x="22272126" y="7414678"/>
                  </a:lnTo>
                  <a:lnTo>
                    <a:pt x="22234370" y="7414678"/>
                  </a:lnTo>
                  <a:lnTo>
                    <a:pt x="22234370" y="8605"/>
                  </a:lnTo>
                  <a:lnTo>
                    <a:pt x="22272126" y="8605"/>
                  </a:lnTo>
                  <a:lnTo>
                    <a:pt x="22272126" y="17209"/>
                  </a:lnTo>
                  <a:lnTo>
                    <a:pt x="37755" y="17209"/>
                  </a:lnTo>
                  <a:close/>
                </a:path>
              </a:pathLst>
            </a:custGeom>
            <a:solidFill>
              <a:srgbClr val="FAAB00"/>
            </a:solidFill>
          </p:spPr>
        </p:sp>
      </p:grpSp>
      <p:grpSp>
        <p:nvGrpSpPr>
          <p:cNvPr name="Group 5" id="5"/>
          <p:cNvGrpSpPr/>
          <p:nvPr/>
        </p:nvGrpSpPr>
        <p:grpSpPr>
          <a:xfrm rot="0">
            <a:off x="0" y="4025639"/>
            <a:ext cx="18288000" cy="6261361"/>
            <a:chOff x="0" y="0"/>
            <a:chExt cx="1576916" cy="539897"/>
          </a:xfrm>
        </p:grpSpPr>
        <p:sp>
          <p:nvSpPr>
            <p:cNvPr name="Freeform 6" id="6"/>
            <p:cNvSpPr/>
            <p:nvPr/>
          </p:nvSpPr>
          <p:spPr>
            <a:xfrm flipH="false" flipV="false" rot="0">
              <a:off x="0" y="0"/>
              <a:ext cx="1576916" cy="539897"/>
            </a:xfrm>
            <a:custGeom>
              <a:avLst/>
              <a:gdLst/>
              <a:ahLst/>
              <a:cxnLst/>
              <a:rect r="r" b="b" t="t" l="l"/>
              <a:pathLst>
                <a:path h="539897" w="1576916">
                  <a:moveTo>
                    <a:pt x="0" y="0"/>
                  </a:moveTo>
                  <a:lnTo>
                    <a:pt x="1576916" y="0"/>
                  </a:lnTo>
                  <a:lnTo>
                    <a:pt x="1576916" y="539897"/>
                  </a:lnTo>
                  <a:lnTo>
                    <a:pt x="0" y="539897"/>
                  </a:lnTo>
                  <a:close/>
                </a:path>
              </a:pathLst>
            </a:custGeom>
            <a:blipFill>
              <a:blip r:embed="rId3"/>
              <a:stretch>
                <a:fillRect l="0" t="-142901" r="0" b="-193034"/>
              </a:stretch>
            </a:blipFill>
          </p:spPr>
        </p:sp>
      </p:grpSp>
      <p:sp>
        <p:nvSpPr>
          <p:cNvPr name="TextBox 7" id="7"/>
          <p:cNvSpPr txBox="true"/>
          <p:nvPr/>
        </p:nvSpPr>
        <p:spPr>
          <a:xfrm rot="0">
            <a:off x="1993288" y="282701"/>
            <a:ext cx="14301424" cy="2946401"/>
          </a:xfrm>
          <a:prstGeom prst="rect">
            <a:avLst/>
          </a:prstGeom>
        </p:spPr>
        <p:txBody>
          <a:bodyPr anchor="t" rtlCol="false" tIns="0" lIns="0" bIns="0" rIns="0">
            <a:spAutoFit/>
          </a:bodyPr>
          <a:lstStyle/>
          <a:p>
            <a:pPr algn="ctr">
              <a:lnSpc>
                <a:spcPts val="11899"/>
              </a:lnSpc>
            </a:pPr>
            <a:r>
              <a:rPr lang="en-US" sz="8499" b="true">
                <a:solidFill>
                  <a:srgbClr val="236192"/>
                </a:solidFill>
                <a:latin typeface="Proxima Nova Heavy"/>
                <a:ea typeface="Proxima Nova Heavy"/>
                <a:cs typeface="Proxima Nova Heavy"/>
                <a:sym typeface="Proxima Nova Heavy"/>
              </a:rPr>
              <a:t>How can my actions during Lent make a difference?</a:t>
            </a:r>
          </a:p>
        </p:txBody>
      </p:sp>
    </p:spTree>
  </p:cSld>
  <p:clrMapOvr>
    <a:masterClrMapping/>
  </p:clrMapOvr>
</p:sld>
</file>

<file path=ppt/slides/slide50.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TextBox 2" id="2"/>
          <p:cNvSpPr txBox="true"/>
          <p:nvPr/>
        </p:nvSpPr>
        <p:spPr>
          <a:xfrm rot="0">
            <a:off x="1028700" y="2154634"/>
            <a:ext cx="6130677" cy="6719570"/>
          </a:xfrm>
          <a:prstGeom prst="rect">
            <a:avLst/>
          </a:prstGeom>
        </p:spPr>
        <p:txBody>
          <a:bodyPr anchor="t" rtlCol="false" tIns="0" lIns="0" bIns="0" rIns="0">
            <a:spAutoFit/>
          </a:bodyPr>
          <a:lstStyle/>
          <a:p>
            <a:pPr algn="l">
              <a:lnSpc>
                <a:spcPts val="4480"/>
              </a:lnSpc>
            </a:pPr>
            <a:r>
              <a:rPr lang="en-US" sz="3200">
                <a:solidFill>
                  <a:srgbClr val="000000"/>
                </a:solidFill>
                <a:latin typeface="Proxima Nova"/>
                <a:ea typeface="Proxima Nova"/>
                <a:cs typeface="Proxima Nova"/>
                <a:sym typeface="Proxima Nova"/>
              </a:rPr>
              <a:t>5 </a:t>
            </a:r>
            <a:r>
              <a:rPr lang="en-US" sz="3200">
                <a:solidFill>
                  <a:srgbClr val="000000"/>
                </a:solidFill>
                <a:latin typeface="Proxima Nova"/>
                <a:ea typeface="Proxima Nova"/>
                <a:cs typeface="Proxima Nova"/>
                <a:sym typeface="Proxima Nova"/>
              </a:rPr>
              <a:t>When Jesus raised his eyes and saw that a large crowd was coming to him, he said to Philip, “Where can we buy enough food for them to eat?” </a:t>
            </a:r>
          </a:p>
          <a:p>
            <a:pPr algn="l">
              <a:lnSpc>
                <a:spcPts val="4480"/>
              </a:lnSpc>
            </a:pPr>
            <a:r>
              <a:rPr lang="en-US" sz="3200">
                <a:solidFill>
                  <a:srgbClr val="000000"/>
                </a:solidFill>
                <a:latin typeface="Proxima Nova"/>
                <a:ea typeface="Proxima Nova"/>
                <a:cs typeface="Proxima Nova"/>
                <a:sym typeface="Proxima Nova"/>
              </a:rPr>
              <a:t>6 He said this to test him, because he himself knew what he was going to do. </a:t>
            </a:r>
          </a:p>
          <a:p>
            <a:pPr algn="l">
              <a:lnSpc>
                <a:spcPts val="4480"/>
              </a:lnSpc>
            </a:pPr>
            <a:r>
              <a:rPr lang="en-US" sz="3200">
                <a:solidFill>
                  <a:srgbClr val="000000"/>
                </a:solidFill>
                <a:latin typeface="Proxima Nova"/>
                <a:ea typeface="Proxima Nova"/>
                <a:cs typeface="Proxima Nova"/>
                <a:sym typeface="Proxima Nova"/>
              </a:rPr>
              <a:t>7 Philip answered him, “Two hundred days’ wages worth of food would not be enough for each of them to have a little [bit].”</a:t>
            </a:r>
          </a:p>
        </p:txBody>
      </p:sp>
      <p:grpSp>
        <p:nvGrpSpPr>
          <p:cNvPr name="Group 3" id="3"/>
          <p:cNvGrpSpPr/>
          <p:nvPr/>
        </p:nvGrpSpPr>
        <p:grpSpPr>
          <a:xfrm rot="0">
            <a:off x="8001000" y="0"/>
            <a:ext cx="10287000" cy="10287000"/>
            <a:chOff x="0" y="0"/>
            <a:chExt cx="812800" cy="812800"/>
          </a:xfrm>
        </p:grpSpPr>
        <p:sp>
          <p:nvSpPr>
            <p:cNvPr name="Freeform 4" id="4"/>
            <p:cNvSpPr/>
            <p:nvPr/>
          </p:nvSpPr>
          <p:spPr>
            <a:xfrm flipH="false" flipV="false" rot="0">
              <a:off x="0" y="0"/>
              <a:ext cx="812800" cy="812800"/>
            </a:xfrm>
            <a:custGeom>
              <a:avLst/>
              <a:gdLst/>
              <a:ahLst/>
              <a:cxnLst/>
              <a:rect r="r" b="b" t="t" l="l"/>
              <a:pathLst>
                <a:path h="812800" w="812800">
                  <a:moveTo>
                    <a:pt x="0" y="0"/>
                  </a:moveTo>
                  <a:lnTo>
                    <a:pt x="812800" y="0"/>
                  </a:lnTo>
                  <a:lnTo>
                    <a:pt x="812800" y="812800"/>
                  </a:lnTo>
                  <a:lnTo>
                    <a:pt x="0" y="812800"/>
                  </a:lnTo>
                  <a:close/>
                </a:path>
              </a:pathLst>
            </a:custGeom>
            <a:blipFill>
              <a:blip r:embed="rId3"/>
              <a:stretch>
                <a:fillRect l="-36315" t="0" r="-13778" b="0"/>
              </a:stretch>
            </a:blipFill>
          </p:spPr>
        </p:sp>
      </p:grpSp>
      <p:sp>
        <p:nvSpPr>
          <p:cNvPr name="TextBox 5" id="5"/>
          <p:cNvSpPr txBox="true"/>
          <p:nvPr/>
        </p:nvSpPr>
        <p:spPr>
          <a:xfrm rot="0">
            <a:off x="863099" y="923925"/>
            <a:ext cx="6461880" cy="953136"/>
          </a:xfrm>
          <a:prstGeom prst="rect">
            <a:avLst/>
          </a:prstGeom>
        </p:spPr>
        <p:txBody>
          <a:bodyPr anchor="t" rtlCol="false" tIns="0" lIns="0" bIns="0" rIns="0">
            <a:spAutoFit/>
          </a:bodyPr>
          <a:lstStyle/>
          <a:p>
            <a:pPr algn="l">
              <a:lnSpc>
                <a:spcPts val="7839"/>
              </a:lnSpc>
            </a:pPr>
            <a:r>
              <a:rPr lang="en-US" sz="5599" b="true">
                <a:solidFill>
                  <a:srgbClr val="236192"/>
                </a:solidFill>
                <a:latin typeface="Proxima Nova Heavy"/>
                <a:ea typeface="Proxima Nova Heavy"/>
                <a:cs typeface="Proxima Nova Heavy"/>
                <a:sym typeface="Proxima Nova Heavy"/>
              </a:rPr>
              <a:t>John 6:1-13</a:t>
            </a:r>
          </a:p>
        </p:txBody>
      </p:sp>
    </p:spTree>
  </p:cSld>
  <p:clrMapOvr>
    <a:masterClrMapping/>
  </p:clrMapOvr>
</p:sld>
</file>

<file path=ppt/slides/slide51.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8001000" y="0"/>
            <a:ext cx="10287000" cy="10287000"/>
            <a:chOff x="0" y="0"/>
            <a:chExt cx="812800" cy="812800"/>
          </a:xfrm>
        </p:grpSpPr>
        <p:sp>
          <p:nvSpPr>
            <p:cNvPr name="Freeform 3" id="3"/>
            <p:cNvSpPr/>
            <p:nvPr/>
          </p:nvSpPr>
          <p:spPr>
            <a:xfrm flipH="false" flipV="false" rot="0">
              <a:off x="0" y="0"/>
              <a:ext cx="812800" cy="812800"/>
            </a:xfrm>
            <a:custGeom>
              <a:avLst/>
              <a:gdLst/>
              <a:ahLst/>
              <a:cxnLst/>
              <a:rect r="r" b="b" t="t" l="l"/>
              <a:pathLst>
                <a:path h="812800" w="812800">
                  <a:moveTo>
                    <a:pt x="0" y="0"/>
                  </a:moveTo>
                  <a:lnTo>
                    <a:pt x="812800" y="0"/>
                  </a:lnTo>
                  <a:lnTo>
                    <a:pt x="812800" y="812800"/>
                  </a:lnTo>
                  <a:lnTo>
                    <a:pt x="0" y="812800"/>
                  </a:lnTo>
                  <a:close/>
                </a:path>
              </a:pathLst>
            </a:custGeom>
            <a:blipFill>
              <a:blip r:embed="rId3"/>
              <a:stretch>
                <a:fillRect l="-35836" t="0" r="-14257" b="0"/>
              </a:stretch>
            </a:blipFill>
          </p:spPr>
        </p:sp>
      </p:grpSp>
      <p:sp>
        <p:nvSpPr>
          <p:cNvPr name="TextBox 4" id="4"/>
          <p:cNvSpPr txBox="true"/>
          <p:nvPr/>
        </p:nvSpPr>
        <p:spPr>
          <a:xfrm rot="0">
            <a:off x="1028700" y="2141547"/>
            <a:ext cx="6130677" cy="6719570"/>
          </a:xfrm>
          <a:prstGeom prst="rect">
            <a:avLst/>
          </a:prstGeom>
        </p:spPr>
        <p:txBody>
          <a:bodyPr anchor="t" rtlCol="false" tIns="0" lIns="0" bIns="0" rIns="0">
            <a:spAutoFit/>
          </a:bodyPr>
          <a:lstStyle/>
          <a:p>
            <a:pPr algn="l">
              <a:lnSpc>
                <a:spcPts val="4480"/>
              </a:lnSpc>
            </a:pPr>
            <a:r>
              <a:rPr lang="en-US" sz="3200">
                <a:solidFill>
                  <a:srgbClr val="000000"/>
                </a:solidFill>
                <a:latin typeface="Proxima Nova"/>
                <a:ea typeface="Proxima Nova"/>
                <a:cs typeface="Proxima Nova"/>
                <a:sym typeface="Proxima Nova"/>
              </a:rPr>
              <a:t>8 One of his disciples, Andrew, the brother of Simon Peter, said to him, </a:t>
            </a:r>
          </a:p>
          <a:p>
            <a:pPr algn="l">
              <a:lnSpc>
                <a:spcPts val="4480"/>
              </a:lnSpc>
            </a:pPr>
            <a:r>
              <a:rPr lang="en-US" sz="3200">
                <a:solidFill>
                  <a:srgbClr val="000000"/>
                </a:solidFill>
                <a:latin typeface="Proxima Nova"/>
                <a:ea typeface="Proxima Nova"/>
                <a:cs typeface="Proxima Nova"/>
                <a:sym typeface="Proxima Nova"/>
              </a:rPr>
              <a:t>9 “There is a boy here who has five barley loaves</a:t>
            </a:r>
            <a:r>
              <a:rPr lang="en-US" sz="3200">
                <a:solidFill>
                  <a:srgbClr val="000000"/>
                </a:solidFill>
                <a:latin typeface="Proxima Nova"/>
                <a:ea typeface="Proxima Nova"/>
                <a:cs typeface="Proxima Nova"/>
                <a:sym typeface="Proxima Nova"/>
              </a:rPr>
              <a:t> and two fish; but what good are these for so many?” </a:t>
            </a:r>
          </a:p>
          <a:p>
            <a:pPr algn="l">
              <a:lnSpc>
                <a:spcPts val="4480"/>
              </a:lnSpc>
            </a:pPr>
            <a:r>
              <a:rPr lang="en-US" sz="3200">
                <a:solidFill>
                  <a:srgbClr val="000000"/>
                </a:solidFill>
                <a:latin typeface="Proxima Nova"/>
                <a:ea typeface="Proxima Nova"/>
                <a:cs typeface="Proxima Nova"/>
                <a:sym typeface="Proxima Nova"/>
              </a:rPr>
              <a:t>10 Jesus said, “Have the people recline.” Now there was a great deal of grass in that place. So the men reclined, about five thousand in number. </a:t>
            </a:r>
          </a:p>
        </p:txBody>
      </p:sp>
      <p:sp>
        <p:nvSpPr>
          <p:cNvPr name="TextBox 5" id="5"/>
          <p:cNvSpPr txBox="true"/>
          <p:nvPr/>
        </p:nvSpPr>
        <p:spPr>
          <a:xfrm rot="0">
            <a:off x="863099" y="923925"/>
            <a:ext cx="6461880" cy="953136"/>
          </a:xfrm>
          <a:prstGeom prst="rect">
            <a:avLst/>
          </a:prstGeom>
        </p:spPr>
        <p:txBody>
          <a:bodyPr anchor="t" rtlCol="false" tIns="0" lIns="0" bIns="0" rIns="0">
            <a:spAutoFit/>
          </a:bodyPr>
          <a:lstStyle/>
          <a:p>
            <a:pPr algn="l">
              <a:lnSpc>
                <a:spcPts val="7839"/>
              </a:lnSpc>
            </a:pPr>
            <a:r>
              <a:rPr lang="en-US" sz="5599" b="true">
                <a:solidFill>
                  <a:srgbClr val="236192"/>
                </a:solidFill>
                <a:latin typeface="Proxima Nova Heavy"/>
                <a:ea typeface="Proxima Nova Heavy"/>
                <a:cs typeface="Proxima Nova Heavy"/>
                <a:sym typeface="Proxima Nova Heavy"/>
              </a:rPr>
              <a:t>John 6:1-13</a:t>
            </a:r>
          </a:p>
        </p:txBody>
      </p:sp>
    </p:spTree>
  </p:cSld>
  <p:clrMapOvr>
    <a:masterClrMapping/>
  </p:clrMapOvr>
</p:sld>
</file>

<file path=ppt/slides/slide52.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TextBox 2" id="2"/>
          <p:cNvSpPr txBox="true"/>
          <p:nvPr/>
        </p:nvSpPr>
        <p:spPr>
          <a:xfrm rot="0">
            <a:off x="1028700" y="1976755"/>
            <a:ext cx="6461880" cy="7281545"/>
          </a:xfrm>
          <a:prstGeom prst="rect">
            <a:avLst/>
          </a:prstGeom>
        </p:spPr>
        <p:txBody>
          <a:bodyPr anchor="t" rtlCol="false" tIns="0" lIns="0" bIns="0" rIns="0">
            <a:spAutoFit/>
          </a:bodyPr>
          <a:lstStyle/>
          <a:p>
            <a:pPr algn="l">
              <a:lnSpc>
                <a:spcPts val="4480"/>
              </a:lnSpc>
            </a:pPr>
            <a:r>
              <a:rPr lang="en-US" sz="3200">
                <a:solidFill>
                  <a:srgbClr val="000000"/>
                </a:solidFill>
                <a:latin typeface="Proxima Nova"/>
                <a:ea typeface="Proxima Nova"/>
                <a:cs typeface="Proxima Nova"/>
                <a:sym typeface="Proxima Nova"/>
              </a:rPr>
              <a:t>11 Then Jesus took the loaves, gave thanks, and distributed them to those who were reclining, and also as much of the fish as they wanted. </a:t>
            </a:r>
          </a:p>
          <a:p>
            <a:pPr algn="l">
              <a:lnSpc>
                <a:spcPts val="4480"/>
              </a:lnSpc>
            </a:pPr>
            <a:r>
              <a:rPr lang="en-US" sz="3200">
                <a:solidFill>
                  <a:srgbClr val="000000"/>
                </a:solidFill>
                <a:latin typeface="Proxima Nova"/>
                <a:ea typeface="Proxima Nova"/>
                <a:cs typeface="Proxima Nova"/>
                <a:sym typeface="Proxima Nova"/>
              </a:rPr>
              <a:t>12 When they had had their fill, he said to his disciples, “Gather the fragments left over, so that nothing will be wasted.” </a:t>
            </a:r>
          </a:p>
          <a:p>
            <a:pPr algn="l">
              <a:lnSpc>
                <a:spcPts val="4480"/>
              </a:lnSpc>
            </a:pPr>
            <a:r>
              <a:rPr lang="en-US" sz="3200">
                <a:solidFill>
                  <a:srgbClr val="000000"/>
                </a:solidFill>
                <a:latin typeface="Proxima Nova"/>
                <a:ea typeface="Proxima Nova"/>
                <a:cs typeface="Proxima Nova"/>
                <a:sym typeface="Proxima Nova"/>
              </a:rPr>
              <a:t>13 So they collected them, and filled twelve wicker baskets</a:t>
            </a:r>
            <a:r>
              <a:rPr lang="en-US" sz="3200">
                <a:solidFill>
                  <a:srgbClr val="000000"/>
                </a:solidFill>
                <a:latin typeface="Proxima Nova"/>
                <a:ea typeface="Proxima Nova"/>
                <a:cs typeface="Proxima Nova"/>
                <a:sym typeface="Proxima Nova"/>
              </a:rPr>
              <a:t> with fragments from the five barley loaves that had been more than they could eat.</a:t>
            </a:r>
          </a:p>
        </p:txBody>
      </p:sp>
      <p:grpSp>
        <p:nvGrpSpPr>
          <p:cNvPr name="Group 3" id="3"/>
          <p:cNvGrpSpPr/>
          <p:nvPr/>
        </p:nvGrpSpPr>
        <p:grpSpPr>
          <a:xfrm rot="0">
            <a:off x="8247100" y="0"/>
            <a:ext cx="10287000" cy="10287000"/>
            <a:chOff x="0" y="0"/>
            <a:chExt cx="812800" cy="812800"/>
          </a:xfrm>
        </p:grpSpPr>
        <p:sp>
          <p:nvSpPr>
            <p:cNvPr name="Freeform 4" id="4"/>
            <p:cNvSpPr/>
            <p:nvPr/>
          </p:nvSpPr>
          <p:spPr>
            <a:xfrm flipH="false" flipV="false" rot="0">
              <a:off x="0" y="0"/>
              <a:ext cx="812800" cy="812800"/>
            </a:xfrm>
            <a:custGeom>
              <a:avLst/>
              <a:gdLst/>
              <a:ahLst/>
              <a:cxnLst/>
              <a:rect r="r" b="b" t="t" l="l"/>
              <a:pathLst>
                <a:path h="812800" w="812800">
                  <a:moveTo>
                    <a:pt x="0" y="0"/>
                  </a:moveTo>
                  <a:lnTo>
                    <a:pt x="812800" y="0"/>
                  </a:lnTo>
                  <a:lnTo>
                    <a:pt x="812800" y="812800"/>
                  </a:lnTo>
                  <a:lnTo>
                    <a:pt x="0" y="812800"/>
                  </a:lnTo>
                  <a:close/>
                </a:path>
              </a:pathLst>
            </a:custGeom>
            <a:blipFill>
              <a:blip r:embed="rId3"/>
              <a:stretch>
                <a:fillRect l="0" t="-14829" r="0" b="-14829"/>
              </a:stretch>
            </a:blipFill>
          </p:spPr>
        </p:sp>
      </p:grpSp>
      <p:sp>
        <p:nvSpPr>
          <p:cNvPr name="TextBox 5" id="5"/>
          <p:cNvSpPr txBox="true"/>
          <p:nvPr/>
        </p:nvSpPr>
        <p:spPr>
          <a:xfrm rot="0">
            <a:off x="866151" y="923925"/>
            <a:ext cx="6461880" cy="953136"/>
          </a:xfrm>
          <a:prstGeom prst="rect">
            <a:avLst/>
          </a:prstGeom>
        </p:spPr>
        <p:txBody>
          <a:bodyPr anchor="t" rtlCol="false" tIns="0" lIns="0" bIns="0" rIns="0">
            <a:spAutoFit/>
          </a:bodyPr>
          <a:lstStyle/>
          <a:p>
            <a:pPr algn="l">
              <a:lnSpc>
                <a:spcPts val="7839"/>
              </a:lnSpc>
            </a:pPr>
            <a:r>
              <a:rPr lang="en-US" sz="5599" b="true">
                <a:solidFill>
                  <a:srgbClr val="236192"/>
                </a:solidFill>
                <a:latin typeface="Proxima Nova Heavy"/>
                <a:ea typeface="Proxima Nova Heavy"/>
                <a:cs typeface="Proxima Nova Heavy"/>
                <a:sym typeface="Proxima Nova Heavy"/>
              </a:rPr>
              <a:t>John 6:1-13</a:t>
            </a:r>
          </a:p>
        </p:txBody>
      </p:sp>
    </p:spTree>
  </p:cSld>
  <p:clrMapOvr>
    <a:masterClrMapping/>
  </p:clrMapOvr>
</p:sld>
</file>

<file path=ppt/slides/slide53.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TextBox 2" id="2"/>
          <p:cNvSpPr txBox="true"/>
          <p:nvPr/>
        </p:nvSpPr>
        <p:spPr>
          <a:xfrm rot="0">
            <a:off x="1028700" y="2350538"/>
            <a:ext cx="6130677" cy="6719570"/>
          </a:xfrm>
          <a:prstGeom prst="rect">
            <a:avLst/>
          </a:prstGeom>
        </p:spPr>
        <p:txBody>
          <a:bodyPr anchor="t" rtlCol="false" tIns="0" lIns="0" bIns="0" rIns="0">
            <a:spAutoFit/>
          </a:bodyPr>
          <a:lstStyle/>
          <a:p>
            <a:pPr algn="l" marL="690881" indent="-345440" lvl="1">
              <a:lnSpc>
                <a:spcPts val="4480"/>
              </a:lnSpc>
              <a:buFont typeface="Arial"/>
              <a:buChar char="•"/>
            </a:pPr>
            <a:r>
              <a:rPr lang="en-US" sz="3200">
                <a:solidFill>
                  <a:srgbClr val="000000"/>
                </a:solidFill>
                <a:latin typeface="Proxima Nova"/>
                <a:ea typeface="Proxima Nova"/>
                <a:cs typeface="Proxima Nova"/>
                <a:sym typeface="Proxima Nova"/>
              </a:rPr>
              <a:t>Why do you think Jesus us</a:t>
            </a:r>
            <a:r>
              <a:rPr lang="en-US" sz="3200" u="none">
                <a:solidFill>
                  <a:srgbClr val="000000"/>
                </a:solidFill>
                <a:latin typeface="Proxima Nova"/>
                <a:ea typeface="Proxima Nova"/>
                <a:cs typeface="Proxima Nova"/>
                <a:sym typeface="Proxima Nova"/>
              </a:rPr>
              <a:t>e</a:t>
            </a:r>
            <a:r>
              <a:rPr lang="en-US" sz="3200">
                <a:solidFill>
                  <a:srgbClr val="000000"/>
                </a:solidFill>
                <a:latin typeface="Proxima Nova"/>
                <a:ea typeface="Proxima Nova"/>
                <a:cs typeface="Proxima Nova"/>
                <a:sym typeface="Proxima Nova"/>
              </a:rPr>
              <a:t>d the boy’s food instead of just creating food Himself?</a:t>
            </a:r>
          </a:p>
          <a:p>
            <a:pPr algn="l" marL="690881" indent="-345440" lvl="1">
              <a:lnSpc>
                <a:spcPts val="4480"/>
              </a:lnSpc>
              <a:buFont typeface="Arial"/>
              <a:buChar char="•"/>
            </a:pPr>
            <a:r>
              <a:rPr lang="en-US" sz="3200">
                <a:solidFill>
                  <a:srgbClr val="000000"/>
                </a:solidFill>
                <a:latin typeface="Proxima Nova"/>
                <a:ea typeface="Proxima Nova"/>
                <a:cs typeface="Proxima Nova"/>
                <a:sym typeface="Proxima Nova"/>
              </a:rPr>
              <a:t>What does this teach us about our own efforts in serving and helping others?</a:t>
            </a:r>
          </a:p>
          <a:p>
            <a:pPr algn="l" marL="690881" indent="-345440" lvl="1">
              <a:lnSpc>
                <a:spcPts val="4480"/>
              </a:lnSpc>
              <a:buFont typeface="Arial"/>
              <a:buChar char="•"/>
            </a:pPr>
            <a:r>
              <a:rPr lang="en-US" sz="3200">
                <a:solidFill>
                  <a:srgbClr val="000000"/>
                </a:solidFill>
                <a:latin typeface="Proxima Nova"/>
                <a:ea typeface="Proxima Nova"/>
                <a:cs typeface="Proxima Nova"/>
                <a:sym typeface="Proxima Nova"/>
              </a:rPr>
              <a:t>How do you think the disciples felt when Jesus told them to feed the crowd, and how did their perspective change?</a:t>
            </a:r>
          </a:p>
          <a:p>
            <a:pPr algn="l">
              <a:lnSpc>
                <a:spcPts val="4480"/>
              </a:lnSpc>
            </a:pPr>
          </a:p>
        </p:txBody>
      </p:sp>
      <p:grpSp>
        <p:nvGrpSpPr>
          <p:cNvPr name="Group 3" id="3"/>
          <p:cNvGrpSpPr/>
          <p:nvPr/>
        </p:nvGrpSpPr>
        <p:grpSpPr>
          <a:xfrm rot="0">
            <a:off x="8247100" y="0"/>
            <a:ext cx="10287000" cy="10287000"/>
            <a:chOff x="0" y="0"/>
            <a:chExt cx="812800" cy="812800"/>
          </a:xfrm>
        </p:grpSpPr>
        <p:sp>
          <p:nvSpPr>
            <p:cNvPr name="Freeform 4" id="4"/>
            <p:cNvSpPr/>
            <p:nvPr/>
          </p:nvSpPr>
          <p:spPr>
            <a:xfrm flipH="false" flipV="false" rot="0">
              <a:off x="0" y="0"/>
              <a:ext cx="812800" cy="812800"/>
            </a:xfrm>
            <a:custGeom>
              <a:avLst/>
              <a:gdLst/>
              <a:ahLst/>
              <a:cxnLst/>
              <a:rect r="r" b="b" t="t" l="l"/>
              <a:pathLst>
                <a:path h="812800" w="812800">
                  <a:moveTo>
                    <a:pt x="0" y="0"/>
                  </a:moveTo>
                  <a:lnTo>
                    <a:pt x="812800" y="0"/>
                  </a:lnTo>
                  <a:lnTo>
                    <a:pt x="812800" y="812800"/>
                  </a:lnTo>
                  <a:lnTo>
                    <a:pt x="0" y="812800"/>
                  </a:lnTo>
                  <a:close/>
                </a:path>
              </a:pathLst>
            </a:custGeom>
            <a:blipFill>
              <a:blip r:embed="rId3"/>
              <a:stretch>
                <a:fillRect l="0" t="-14829" r="0" b="-14829"/>
              </a:stretch>
            </a:blipFill>
          </p:spPr>
        </p:sp>
      </p:grpSp>
      <p:sp>
        <p:nvSpPr>
          <p:cNvPr name="TextBox 5" id="5"/>
          <p:cNvSpPr txBox="true"/>
          <p:nvPr/>
        </p:nvSpPr>
        <p:spPr>
          <a:xfrm rot="0">
            <a:off x="1028700" y="923925"/>
            <a:ext cx="6461880" cy="953136"/>
          </a:xfrm>
          <a:prstGeom prst="rect">
            <a:avLst/>
          </a:prstGeom>
        </p:spPr>
        <p:txBody>
          <a:bodyPr anchor="t" rtlCol="false" tIns="0" lIns="0" bIns="0" rIns="0">
            <a:spAutoFit/>
          </a:bodyPr>
          <a:lstStyle/>
          <a:p>
            <a:pPr algn="l">
              <a:lnSpc>
                <a:spcPts val="7839"/>
              </a:lnSpc>
            </a:pPr>
            <a:r>
              <a:rPr lang="en-US" sz="5599" b="true">
                <a:solidFill>
                  <a:srgbClr val="236192"/>
                </a:solidFill>
                <a:latin typeface="Proxima Nova Heavy"/>
                <a:ea typeface="Proxima Nova Heavy"/>
                <a:cs typeface="Proxima Nova Heavy"/>
                <a:sym typeface="Proxima Nova Heavy"/>
              </a:rPr>
              <a:t>Discussion</a:t>
            </a:r>
          </a:p>
        </p:txBody>
      </p:sp>
    </p:spTree>
  </p:cSld>
  <p:clrMapOvr>
    <a:masterClrMapping/>
  </p:clrMapOvr>
</p:sld>
</file>

<file path=ppt/slides/slide54.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9605060" y="1181100"/>
            <a:ext cx="7806640" cy="8229600"/>
            <a:chOff x="0" y="0"/>
            <a:chExt cx="812800" cy="856837"/>
          </a:xfrm>
        </p:grpSpPr>
        <p:sp>
          <p:nvSpPr>
            <p:cNvPr name="Freeform 3" id="3"/>
            <p:cNvSpPr/>
            <p:nvPr/>
          </p:nvSpPr>
          <p:spPr>
            <a:xfrm flipH="false" flipV="false" rot="0">
              <a:off x="0" y="0"/>
              <a:ext cx="812800" cy="856837"/>
            </a:xfrm>
            <a:custGeom>
              <a:avLst/>
              <a:gdLst/>
              <a:ahLst/>
              <a:cxnLst/>
              <a:rect r="r" b="b" t="t" l="l"/>
              <a:pathLst>
                <a:path h="856837" w="812800">
                  <a:moveTo>
                    <a:pt x="0" y="0"/>
                  </a:moveTo>
                  <a:lnTo>
                    <a:pt x="812800" y="0"/>
                  </a:lnTo>
                  <a:lnTo>
                    <a:pt x="812800" y="856837"/>
                  </a:lnTo>
                  <a:lnTo>
                    <a:pt x="0" y="856837"/>
                  </a:lnTo>
                  <a:close/>
                </a:path>
              </a:pathLst>
            </a:custGeom>
            <a:blipFill>
              <a:blip r:embed="rId3"/>
              <a:stretch>
                <a:fillRect l="-3853" t="0" r="-3853" b="0"/>
              </a:stretch>
            </a:blipFill>
          </p:spPr>
        </p:sp>
      </p:grpSp>
      <p:sp>
        <p:nvSpPr>
          <p:cNvPr name="TextBox 4" id="4"/>
          <p:cNvSpPr txBox="true"/>
          <p:nvPr/>
        </p:nvSpPr>
        <p:spPr>
          <a:xfrm rot="0">
            <a:off x="1028700" y="2100580"/>
            <a:ext cx="8115300" cy="7843520"/>
          </a:xfrm>
          <a:prstGeom prst="rect">
            <a:avLst/>
          </a:prstGeom>
        </p:spPr>
        <p:txBody>
          <a:bodyPr anchor="t" rtlCol="false" tIns="0" lIns="0" bIns="0" rIns="0">
            <a:spAutoFit/>
          </a:bodyPr>
          <a:lstStyle/>
          <a:p>
            <a:pPr algn="l">
              <a:lnSpc>
                <a:spcPts val="4480"/>
              </a:lnSpc>
            </a:pPr>
            <a:r>
              <a:rPr lang="en-US" sz="3200">
                <a:solidFill>
                  <a:srgbClr val="000000"/>
                </a:solidFill>
                <a:latin typeface="Proxima Nova"/>
                <a:ea typeface="Proxima Nova"/>
                <a:cs typeface="Proxima Nova"/>
                <a:sym typeface="Proxima Nova"/>
              </a:rPr>
              <a:t>Mary’s Meals is working to address this problem by serving one meal every school day to over 2.5 million children in 16 countries. </a:t>
            </a:r>
          </a:p>
          <a:p>
            <a:pPr algn="l">
              <a:lnSpc>
                <a:spcPts val="4480"/>
              </a:lnSpc>
            </a:pPr>
          </a:p>
          <a:p>
            <a:pPr algn="l">
              <a:lnSpc>
                <a:spcPts val="4480"/>
              </a:lnSpc>
            </a:pPr>
            <a:r>
              <a:rPr lang="en-US" sz="3200">
                <a:solidFill>
                  <a:srgbClr val="000000"/>
                </a:solidFill>
                <a:latin typeface="Proxima Nova"/>
                <a:ea typeface="Proxima Nova"/>
                <a:cs typeface="Proxima Nova"/>
                <a:sym typeface="Proxima Nova"/>
              </a:rPr>
              <a:t>The founder of Mary’s Meals has said: “I believe that every child has a right to a daily meal in their place of education. And I believe that there is no good reason why we cannot make – and keep – this promise to the world’s poorest children. We have in the human family more than enough resources to do this. We in this room could make it happen.”</a:t>
            </a:r>
          </a:p>
        </p:txBody>
      </p:sp>
      <p:sp>
        <p:nvSpPr>
          <p:cNvPr name="TextBox 5" id="5"/>
          <p:cNvSpPr txBox="true"/>
          <p:nvPr/>
        </p:nvSpPr>
        <p:spPr>
          <a:xfrm rot="0">
            <a:off x="1028700" y="147320"/>
            <a:ext cx="8165957" cy="1953260"/>
          </a:xfrm>
          <a:prstGeom prst="rect">
            <a:avLst/>
          </a:prstGeom>
        </p:spPr>
        <p:txBody>
          <a:bodyPr anchor="t" rtlCol="false" tIns="0" lIns="0" bIns="0" rIns="0">
            <a:spAutoFit/>
          </a:bodyPr>
          <a:lstStyle/>
          <a:p>
            <a:pPr algn="l">
              <a:lnSpc>
                <a:spcPts val="7840"/>
              </a:lnSpc>
            </a:pPr>
            <a:r>
              <a:rPr lang="en-US" sz="5600" b="true">
                <a:solidFill>
                  <a:srgbClr val="236192"/>
                </a:solidFill>
                <a:latin typeface="Proxima Nova Heavy"/>
                <a:ea typeface="Proxima Nova Heavy"/>
                <a:cs typeface="Proxima Nova Heavy"/>
                <a:sym typeface="Proxima Nova Heavy"/>
              </a:rPr>
              <a:t>Charity in the World Through Mary’s Meals</a:t>
            </a:r>
          </a:p>
        </p:txBody>
      </p:sp>
    </p:spTree>
  </p:cSld>
  <p:clrMapOvr>
    <a:masterClrMapping/>
  </p:clrMapOvr>
</p:sld>
</file>

<file path=ppt/slides/slide55.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9605060" y="1181100"/>
            <a:ext cx="7806640" cy="8229600"/>
            <a:chOff x="0" y="0"/>
            <a:chExt cx="812800" cy="856837"/>
          </a:xfrm>
        </p:grpSpPr>
        <p:sp>
          <p:nvSpPr>
            <p:cNvPr name="Freeform 3" id="3"/>
            <p:cNvSpPr/>
            <p:nvPr/>
          </p:nvSpPr>
          <p:spPr>
            <a:xfrm flipH="false" flipV="false" rot="0">
              <a:off x="0" y="0"/>
              <a:ext cx="812800" cy="856837"/>
            </a:xfrm>
            <a:custGeom>
              <a:avLst/>
              <a:gdLst/>
              <a:ahLst/>
              <a:cxnLst/>
              <a:rect r="r" b="b" t="t" l="l"/>
              <a:pathLst>
                <a:path h="856837" w="812800">
                  <a:moveTo>
                    <a:pt x="0" y="0"/>
                  </a:moveTo>
                  <a:lnTo>
                    <a:pt x="812800" y="0"/>
                  </a:lnTo>
                  <a:lnTo>
                    <a:pt x="812800" y="856837"/>
                  </a:lnTo>
                  <a:lnTo>
                    <a:pt x="0" y="856837"/>
                  </a:lnTo>
                  <a:close/>
                </a:path>
              </a:pathLst>
            </a:custGeom>
            <a:blipFill>
              <a:blip r:embed="rId3"/>
              <a:stretch>
                <a:fillRect l="-29112" t="0" r="-29112" b="0"/>
              </a:stretch>
            </a:blipFill>
          </p:spPr>
        </p:sp>
      </p:grpSp>
      <p:sp>
        <p:nvSpPr>
          <p:cNvPr name="TextBox 4" id="4"/>
          <p:cNvSpPr txBox="true"/>
          <p:nvPr/>
        </p:nvSpPr>
        <p:spPr>
          <a:xfrm rot="0">
            <a:off x="1028700" y="914400"/>
            <a:ext cx="6663678" cy="1953260"/>
          </a:xfrm>
          <a:prstGeom prst="rect">
            <a:avLst/>
          </a:prstGeom>
        </p:spPr>
        <p:txBody>
          <a:bodyPr anchor="t" rtlCol="false" tIns="0" lIns="0" bIns="0" rIns="0">
            <a:spAutoFit/>
          </a:bodyPr>
          <a:lstStyle/>
          <a:p>
            <a:pPr algn="l">
              <a:lnSpc>
                <a:spcPts val="7840"/>
              </a:lnSpc>
            </a:pPr>
            <a:r>
              <a:rPr lang="en-US" sz="5600" b="true">
                <a:solidFill>
                  <a:srgbClr val="236192"/>
                </a:solidFill>
                <a:latin typeface="Proxima Nova Heavy"/>
                <a:ea typeface="Proxima Nova Heavy"/>
                <a:cs typeface="Proxima Nova Heavy"/>
                <a:sym typeface="Proxima Nova Heavy"/>
              </a:rPr>
              <a:t>Need for Charity in the World</a:t>
            </a:r>
          </a:p>
        </p:txBody>
      </p:sp>
      <p:sp>
        <p:nvSpPr>
          <p:cNvPr name="TextBox 5" id="5"/>
          <p:cNvSpPr txBox="true"/>
          <p:nvPr/>
        </p:nvSpPr>
        <p:spPr>
          <a:xfrm rot="0">
            <a:off x="1028700" y="3722053"/>
            <a:ext cx="8115300" cy="2785745"/>
          </a:xfrm>
          <a:prstGeom prst="rect">
            <a:avLst/>
          </a:prstGeom>
        </p:spPr>
        <p:txBody>
          <a:bodyPr anchor="t" rtlCol="false" tIns="0" lIns="0" bIns="0" rIns="0">
            <a:spAutoFit/>
          </a:bodyPr>
          <a:lstStyle/>
          <a:p>
            <a:pPr algn="l">
              <a:lnSpc>
                <a:spcPts val="4480"/>
              </a:lnSpc>
            </a:pPr>
            <a:r>
              <a:rPr lang="en-US" sz="3200">
                <a:solidFill>
                  <a:srgbClr val="000000"/>
                </a:solidFill>
                <a:latin typeface="Proxima Nova"/>
                <a:ea typeface="Proxima Nova"/>
                <a:cs typeface="Proxima Nova"/>
                <a:sym typeface="Proxima Nova"/>
              </a:rPr>
              <a:t>After reading the statement from Mary’s Meals:</a:t>
            </a:r>
          </a:p>
          <a:p>
            <a:pPr algn="l">
              <a:lnSpc>
                <a:spcPts val="4480"/>
              </a:lnSpc>
            </a:pPr>
          </a:p>
          <a:p>
            <a:pPr algn="l" marL="690881" indent="-345440" lvl="1">
              <a:lnSpc>
                <a:spcPts val="4480"/>
              </a:lnSpc>
              <a:buFont typeface="Arial"/>
              <a:buChar char="•"/>
            </a:pPr>
            <a:r>
              <a:rPr lang="en-US" sz="3200">
                <a:solidFill>
                  <a:srgbClr val="000000"/>
                </a:solidFill>
                <a:latin typeface="Proxima Nova"/>
                <a:ea typeface="Proxima Nova"/>
                <a:cs typeface="Proxima Nova"/>
                <a:sym typeface="Proxima Nova"/>
              </a:rPr>
              <a:t>How can your acts of charity have an impact on the issue of world hunger?</a:t>
            </a:r>
          </a:p>
        </p:txBody>
      </p:sp>
    </p:spTree>
  </p:cSld>
  <p:clrMapOvr>
    <a:masterClrMapping/>
  </p:clrMapOvr>
</p:sld>
</file>

<file path=ppt/slides/slide56.xml><?xml version="1.0" encoding="utf-8"?>
<p:sld xmlns:p="http://schemas.openxmlformats.org/presentationml/2006/main" xmlns:a="http://schemas.openxmlformats.org/drawingml/2006/main" xmlns:r="http://schemas.openxmlformats.org/officeDocument/2006/relationships">
  <p:cSld>
    <p:bg>
      <p:bgPr>
        <a:solidFill>
          <a:srgbClr val="009DDE"/>
        </a:solidFill>
      </p:bgPr>
    </p:bg>
    <p:spTree>
      <p:nvGrpSpPr>
        <p:cNvPr id="1" name=""/>
        <p:cNvGrpSpPr/>
        <p:nvPr/>
      </p:nvGrpSpPr>
      <p:grpSpPr>
        <a:xfrm>
          <a:off x="0" y="0"/>
          <a:ext cx="0" cy="0"/>
          <a:chOff x="0" y="0"/>
          <a:chExt cx="0" cy="0"/>
        </a:xfrm>
      </p:grpSpPr>
      <p:sp>
        <p:nvSpPr>
          <p:cNvPr name="TextBox 2" id="2"/>
          <p:cNvSpPr txBox="true"/>
          <p:nvPr/>
        </p:nvSpPr>
        <p:spPr>
          <a:xfrm rot="0">
            <a:off x="1028700" y="923925"/>
            <a:ext cx="7841352" cy="953136"/>
          </a:xfrm>
          <a:prstGeom prst="rect">
            <a:avLst/>
          </a:prstGeom>
        </p:spPr>
        <p:txBody>
          <a:bodyPr anchor="t" rtlCol="false" tIns="0" lIns="0" bIns="0" rIns="0">
            <a:spAutoFit/>
          </a:bodyPr>
          <a:lstStyle/>
          <a:p>
            <a:pPr algn="l">
              <a:lnSpc>
                <a:spcPts val="7839"/>
              </a:lnSpc>
            </a:pPr>
            <a:r>
              <a:rPr lang="en-US" sz="5599" b="true">
                <a:solidFill>
                  <a:srgbClr val="FFFFFF"/>
                </a:solidFill>
                <a:latin typeface="Proxima Nova Heavy"/>
                <a:ea typeface="Proxima Nova Heavy"/>
                <a:cs typeface="Proxima Nova Heavy"/>
                <a:sym typeface="Proxima Nova Heavy"/>
              </a:rPr>
              <a:t>Video: </a:t>
            </a:r>
            <a:r>
              <a:rPr lang="en-US" sz="5599">
                <a:solidFill>
                  <a:srgbClr val="FFFFFF"/>
                </a:solidFill>
                <a:latin typeface="Proxima Nova"/>
                <a:ea typeface="Proxima Nova"/>
                <a:cs typeface="Proxima Nova"/>
                <a:sym typeface="Proxima Nova"/>
              </a:rPr>
              <a:t>Charlie’s Story</a:t>
            </a:r>
          </a:p>
        </p:txBody>
      </p:sp>
      <p:sp>
        <p:nvSpPr>
          <p:cNvPr name="TextBox 3" id="3"/>
          <p:cNvSpPr txBox="true"/>
          <p:nvPr/>
        </p:nvSpPr>
        <p:spPr>
          <a:xfrm rot="0">
            <a:off x="6430089" y="4614544"/>
            <a:ext cx="5427822" cy="863600"/>
          </a:xfrm>
          <a:prstGeom prst="rect">
            <a:avLst/>
          </a:prstGeom>
        </p:spPr>
        <p:txBody>
          <a:bodyPr anchor="t" rtlCol="false" tIns="0" lIns="0" bIns="0" rIns="0">
            <a:spAutoFit/>
          </a:bodyPr>
          <a:lstStyle/>
          <a:p>
            <a:pPr algn="ctr">
              <a:lnSpc>
                <a:spcPts val="7000"/>
              </a:lnSpc>
              <a:spcBef>
                <a:spcPct val="0"/>
              </a:spcBef>
            </a:pPr>
            <a:r>
              <a:rPr lang="en-US" sz="5000" u="sng">
                <a:solidFill>
                  <a:srgbClr val="FFFFFF"/>
                </a:solidFill>
                <a:latin typeface="Proxima Nova"/>
                <a:ea typeface="Proxima Nova"/>
                <a:cs typeface="Proxima Nova"/>
                <a:sym typeface="Proxima Nova"/>
                <a:hlinkClick r:id="rId3" tooltip="https://drive.google.com/file/d/1kFoZBy7l2KXgCvy7a_Z0srmm1-2VBqLU/view?usp=sharing"/>
              </a:rPr>
              <a:t>Click to View Video</a:t>
            </a:r>
          </a:p>
        </p:txBody>
      </p:sp>
    </p:spTree>
  </p:cSld>
  <p:clrMapOvr>
    <a:masterClrMapping/>
  </p:clrMapOvr>
</p:sld>
</file>

<file path=ppt/slides/slide57.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TextBox 2" id="2"/>
          <p:cNvSpPr txBox="true"/>
          <p:nvPr/>
        </p:nvSpPr>
        <p:spPr>
          <a:xfrm rot="0">
            <a:off x="1778445" y="3100705"/>
            <a:ext cx="6527228" cy="5595620"/>
          </a:xfrm>
          <a:prstGeom prst="rect">
            <a:avLst/>
          </a:prstGeom>
        </p:spPr>
        <p:txBody>
          <a:bodyPr anchor="t" rtlCol="false" tIns="0" lIns="0" bIns="0" rIns="0">
            <a:spAutoFit/>
          </a:bodyPr>
          <a:lstStyle/>
          <a:p>
            <a:pPr algn="l" marL="690881" indent="-345440" lvl="1">
              <a:lnSpc>
                <a:spcPts val="4480"/>
              </a:lnSpc>
              <a:buFont typeface="Arial"/>
              <a:buChar char="•"/>
            </a:pPr>
            <a:r>
              <a:rPr lang="en-US" sz="3200">
                <a:solidFill>
                  <a:srgbClr val="000000"/>
                </a:solidFill>
                <a:latin typeface="Proxima Nova"/>
                <a:ea typeface="Proxima Nova"/>
                <a:cs typeface="Proxima Nova"/>
                <a:sym typeface="Proxima Nova"/>
              </a:rPr>
              <a:t> </a:t>
            </a:r>
            <a:r>
              <a:rPr lang="en-US" sz="3200">
                <a:solidFill>
                  <a:srgbClr val="000000"/>
                </a:solidFill>
                <a:latin typeface="Proxima Nova"/>
                <a:ea typeface="Proxima Nova"/>
                <a:cs typeface="Proxima Nova"/>
                <a:sym typeface="Proxima Nova"/>
              </a:rPr>
              <a:t>How does Charlie bring his “loaves and fishes” to help others in need?</a:t>
            </a:r>
          </a:p>
          <a:p>
            <a:pPr algn="l" marL="690881" indent="-345440" lvl="1">
              <a:lnSpc>
                <a:spcPts val="4480"/>
              </a:lnSpc>
              <a:buFont typeface="Arial"/>
              <a:buChar char="•"/>
            </a:pPr>
            <a:r>
              <a:rPr lang="en-US" sz="3200">
                <a:solidFill>
                  <a:srgbClr val="000000"/>
                </a:solidFill>
                <a:latin typeface="Proxima Nova"/>
                <a:ea typeface="Proxima Nova"/>
                <a:cs typeface="Proxima Nova"/>
                <a:sym typeface="Proxima Nova"/>
              </a:rPr>
              <a:t>Charlie says “Even a 12-year-old like me can make a difference.” What are some needs in your local community that might need your “loaves and fishes”?</a:t>
            </a:r>
          </a:p>
          <a:p>
            <a:pPr algn="l">
              <a:lnSpc>
                <a:spcPts val="4480"/>
              </a:lnSpc>
            </a:pPr>
          </a:p>
          <a:p>
            <a:pPr algn="l">
              <a:lnSpc>
                <a:spcPts val="4480"/>
              </a:lnSpc>
            </a:pPr>
          </a:p>
        </p:txBody>
      </p:sp>
      <p:grpSp>
        <p:nvGrpSpPr>
          <p:cNvPr name="Group 3" id="3"/>
          <p:cNvGrpSpPr/>
          <p:nvPr/>
        </p:nvGrpSpPr>
        <p:grpSpPr>
          <a:xfrm rot="0">
            <a:off x="9619798" y="1028700"/>
            <a:ext cx="7806640" cy="8229600"/>
            <a:chOff x="0" y="0"/>
            <a:chExt cx="812800" cy="856837"/>
          </a:xfrm>
        </p:grpSpPr>
        <p:sp>
          <p:nvSpPr>
            <p:cNvPr name="Freeform 4" id="4"/>
            <p:cNvSpPr/>
            <p:nvPr/>
          </p:nvSpPr>
          <p:spPr>
            <a:xfrm flipH="false" flipV="false" rot="0">
              <a:off x="0" y="0"/>
              <a:ext cx="812800" cy="856837"/>
            </a:xfrm>
            <a:custGeom>
              <a:avLst/>
              <a:gdLst/>
              <a:ahLst/>
              <a:cxnLst/>
              <a:rect r="r" b="b" t="t" l="l"/>
              <a:pathLst>
                <a:path h="856837" w="812800">
                  <a:moveTo>
                    <a:pt x="0" y="0"/>
                  </a:moveTo>
                  <a:lnTo>
                    <a:pt x="812800" y="0"/>
                  </a:lnTo>
                  <a:lnTo>
                    <a:pt x="812800" y="856837"/>
                  </a:lnTo>
                  <a:lnTo>
                    <a:pt x="0" y="856837"/>
                  </a:lnTo>
                  <a:close/>
                </a:path>
              </a:pathLst>
            </a:custGeom>
            <a:blipFill>
              <a:blip r:embed="rId3"/>
              <a:stretch>
                <a:fillRect l="-40435" t="0" r="-17790" b="0"/>
              </a:stretch>
            </a:blipFill>
          </p:spPr>
        </p:sp>
      </p:grpSp>
      <p:sp>
        <p:nvSpPr>
          <p:cNvPr name="TextBox 5" id="5"/>
          <p:cNvSpPr txBox="true"/>
          <p:nvPr/>
        </p:nvSpPr>
        <p:spPr>
          <a:xfrm rot="0">
            <a:off x="1778445" y="1662893"/>
            <a:ext cx="7841352" cy="953136"/>
          </a:xfrm>
          <a:prstGeom prst="rect">
            <a:avLst/>
          </a:prstGeom>
        </p:spPr>
        <p:txBody>
          <a:bodyPr anchor="t" rtlCol="false" tIns="0" lIns="0" bIns="0" rIns="0">
            <a:spAutoFit/>
          </a:bodyPr>
          <a:lstStyle/>
          <a:p>
            <a:pPr algn="l">
              <a:lnSpc>
                <a:spcPts val="7839"/>
              </a:lnSpc>
            </a:pPr>
            <a:r>
              <a:rPr lang="en-US" sz="5599" b="true">
                <a:solidFill>
                  <a:srgbClr val="FAAB00"/>
                </a:solidFill>
                <a:latin typeface="Proxima Nova Heavy"/>
                <a:ea typeface="Proxima Nova Heavy"/>
                <a:cs typeface="Proxima Nova Heavy"/>
                <a:sym typeface="Proxima Nova Heavy"/>
              </a:rPr>
              <a:t>Video Discussion</a:t>
            </a:r>
          </a:p>
        </p:txBody>
      </p:sp>
    </p:spTree>
  </p:cSld>
  <p:clrMapOvr>
    <a:masterClrMapping/>
  </p:clrMapOvr>
</p:sld>
</file>

<file path=ppt/slides/slide58.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8001000" y="0"/>
            <a:ext cx="10287000" cy="10287000"/>
            <a:chOff x="0" y="0"/>
            <a:chExt cx="812800" cy="812800"/>
          </a:xfrm>
        </p:grpSpPr>
        <p:sp>
          <p:nvSpPr>
            <p:cNvPr name="Freeform 3" id="3"/>
            <p:cNvSpPr/>
            <p:nvPr/>
          </p:nvSpPr>
          <p:spPr>
            <a:xfrm flipH="false" flipV="false" rot="0">
              <a:off x="0" y="0"/>
              <a:ext cx="812800" cy="812800"/>
            </a:xfrm>
            <a:custGeom>
              <a:avLst/>
              <a:gdLst/>
              <a:ahLst/>
              <a:cxnLst/>
              <a:rect r="r" b="b" t="t" l="l"/>
              <a:pathLst>
                <a:path h="812800" w="812800">
                  <a:moveTo>
                    <a:pt x="0" y="0"/>
                  </a:moveTo>
                  <a:lnTo>
                    <a:pt x="812800" y="0"/>
                  </a:lnTo>
                  <a:lnTo>
                    <a:pt x="812800" y="812800"/>
                  </a:lnTo>
                  <a:lnTo>
                    <a:pt x="0" y="812800"/>
                  </a:lnTo>
                  <a:close/>
                </a:path>
              </a:pathLst>
            </a:custGeom>
            <a:blipFill>
              <a:blip r:embed="rId3"/>
              <a:stretch>
                <a:fillRect l="-25000" t="0" r="-25000" b="0"/>
              </a:stretch>
            </a:blipFill>
          </p:spPr>
        </p:sp>
      </p:grpSp>
      <p:sp>
        <p:nvSpPr>
          <p:cNvPr name="TextBox 4" id="4"/>
          <p:cNvSpPr txBox="true"/>
          <p:nvPr/>
        </p:nvSpPr>
        <p:spPr>
          <a:xfrm rot="0">
            <a:off x="1028700" y="3242840"/>
            <a:ext cx="6130677" cy="4471670"/>
          </a:xfrm>
          <a:prstGeom prst="rect">
            <a:avLst/>
          </a:prstGeom>
        </p:spPr>
        <p:txBody>
          <a:bodyPr anchor="t" rtlCol="false" tIns="0" lIns="0" bIns="0" rIns="0">
            <a:spAutoFit/>
          </a:bodyPr>
          <a:lstStyle/>
          <a:p>
            <a:pPr algn="l" marL="690881" indent="-345440" lvl="1">
              <a:lnSpc>
                <a:spcPts val="4480"/>
              </a:lnSpc>
              <a:buFont typeface="Arial"/>
              <a:buChar char="•"/>
            </a:pPr>
            <a:r>
              <a:rPr lang="en-US" sz="3200">
                <a:solidFill>
                  <a:srgbClr val="000000"/>
                </a:solidFill>
                <a:latin typeface="Proxima Nova"/>
                <a:ea typeface="Proxima Nova"/>
                <a:cs typeface="Proxima Nova"/>
                <a:sym typeface="Proxima Nova"/>
              </a:rPr>
              <a:t>Brainstorm personal gifts and resources, write down on sticky note or paper.</a:t>
            </a:r>
          </a:p>
          <a:p>
            <a:pPr algn="l" marL="690881" indent="-345440" lvl="1">
              <a:lnSpc>
                <a:spcPts val="4480"/>
              </a:lnSpc>
              <a:buFont typeface="Arial"/>
              <a:buChar char="•"/>
            </a:pPr>
            <a:r>
              <a:rPr lang="en-US" sz="3200">
                <a:solidFill>
                  <a:srgbClr val="000000"/>
                </a:solidFill>
                <a:latin typeface="Proxima Nova"/>
                <a:ea typeface="Proxima Nova"/>
                <a:cs typeface="Proxima Nova"/>
                <a:sym typeface="Proxima Nova"/>
              </a:rPr>
              <a:t>Brainstorm people who could benefit from your charity.</a:t>
            </a:r>
          </a:p>
          <a:p>
            <a:pPr algn="l" marL="690881" indent="-345440" lvl="1">
              <a:lnSpc>
                <a:spcPts val="4480"/>
              </a:lnSpc>
              <a:buFont typeface="Arial"/>
              <a:buChar char="•"/>
            </a:pPr>
            <a:r>
              <a:rPr lang="en-US" sz="3200">
                <a:solidFill>
                  <a:srgbClr val="000000"/>
                </a:solidFill>
                <a:latin typeface="Proxima Nova"/>
                <a:ea typeface="Proxima Nova"/>
                <a:cs typeface="Proxima Nova"/>
                <a:sym typeface="Proxima Nova"/>
              </a:rPr>
              <a:t>Share in your groups.</a:t>
            </a:r>
          </a:p>
          <a:p>
            <a:pPr algn="l" marL="690881" indent="-345440" lvl="1">
              <a:lnSpc>
                <a:spcPts val="4480"/>
              </a:lnSpc>
              <a:buFont typeface="Arial"/>
              <a:buChar char="•"/>
            </a:pPr>
            <a:r>
              <a:rPr lang="en-US" sz="3200">
                <a:solidFill>
                  <a:srgbClr val="000000"/>
                </a:solidFill>
                <a:latin typeface="Proxima Nova"/>
                <a:ea typeface="Proxima Nova"/>
                <a:cs typeface="Proxima Nova"/>
                <a:sym typeface="Proxima Nova"/>
              </a:rPr>
              <a:t>Create a poster for the sticky notes.</a:t>
            </a:r>
          </a:p>
        </p:txBody>
      </p:sp>
      <p:sp>
        <p:nvSpPr>
          <p:cNvPr name="TextBox 5" id="5"/>
          <p:cNvSpPr txBox="true"/>
          <p:nvPr/>
        </p:nvSpPr>
        <p:spPr>
          <a:xfrm rot="0">
            <a:off x="1028700" y="1710357"/>
            <a:ext cx="12254573" cy="962660"/>
          </a:xfrm>
          <a:prstGeom prst="rect">
            <a:avLst/>
          </a:prstGeom>
        </p:spPr>
        <p:txBody>
          <a:bodyPr anchor="t" rtlCol="false" tIns="0" lIns="0" bIns="0" rIns="0">
            <a:spAutoFit/>
          </a:bodyPr>
          <a:lstStyle/>
          <a:p>
            <a:pPr algn="l">
              <a:lnSpc>
                <a:spcPts val="7840"/>
              </a:lnSpc>
            </a:pPr>
            <a:r>
              <a:rPr lang="en-US" sz="5600" b="true">
                <a:solidFill>
                  <a:srgbClr val="236192"/>
                </a:solidFill>
                <a:latin typeface="Proxima Nova Heavy"/>
                <a:ea typeface="Proxima Nova Heavy"/>
                <a:cs typeface="Proxima Nova Heavy"/>
                <a:sym typeface="Proxima Nova Heavy"/>
              </a:rPr>
              <a:t>Charity Poster</a:t>
            </a:r>
          </a:p>
        </p:txBody>
      </p:sp>
    </p:spTree>
  </p:cSld>
  <p:clrMapOvr>
    <a:masterClrMapping/>
  </p:clrMapOvr>
</p:sld>
</file>

<file path=ppt/slides/slide59.xml><?xml version="1.0" encoding="utf-8"?>
<p:sld xmlns:p="http://schemas.openxmlformats.org/presentationml/2006/main" xmlns:a="http://schemas.openxmlformats.org/drawingml/2006/main">
  <p:cSld>
    <p:spTree>
      <p:nvGrpSpPr>
        <p:cNvPr id="1" name=""/>
        <p:cNvGrpSpPr/>
        <p:nvPr/>
      </p:nvGrpSpPr>
      <p:grpSpPr>
        <a:xfrm>
          <a:off x="0" y="0"/>
          <a:ext cx="0" cy="0"/>
          <a:chOff x="0" y="0"/>
          <a:chExt cx="0" cy="0"/>
        </a:xfrm>
      </p:grpSpPr>
      <p:sp>
        <p:nvSpPr>
          <p:cNvPr name="TextBox 2" id="2"/>
          <p:cNvSpPr txBox="true"/>
          <p:nvPr/>
        </p:nvSpPr>
        <p:spPr>
          <a:xfrm rot="0">
            <a:off x="4206166" y="923925"/>
            <a:ext cx="9875668" cy="953136"/>
          </a:xfrm>
          <a:prstGeom prst="rect">
            <a:avLst/>
          </a:prstGeom>
        </p:spPr>
        <p:txBody>
          <a:bodyPr anchor="t" rtlCol="false" tIns="0" lIns="0" bIns="0" rIns="0">
            <a:spAutoFit/>
          </a:bodyPr>
          <a:lstStyle/>
          <a:p>
            <a:pPr algn="ctr">
              <a:lnSpc>
                <a:spcPts val="7839"/>
              </a:lnSpc>
            </a:pPr>
            <a:r>
              <a:rPr lang="en-US" sz="5599" b="true">
                <a:solidFill>
                  <a:srgbClr val="236192"/>
                </a:solidFill>
                <a:latin typeface="Proxima Nova Heavy"/>
                <a:ea typeface="Proxima Nova Heavy"/>
                <a:cs typeface="Proxima Nova Heavy"/>
                <a:sym typeface="Proxima Nova Heavy"/>
              </a:rPr>
              <a:t>Little Acts of Love for Charity</a:t>
            </a:r>
          </a:p>
        </p:txBody>
      </p:sp>
      <p:sp>
        <p:nvSpPr>
          <p:cNvPr name="TextBox 3" id="3"/>
          <p:cNvSpPr txBox="true"/>
          <p:nvPr/>
        </p:nvSpPr>
        <p:spPr>
          <a:xfrm rot="0">
            <a:off x="1028700" y="2046847"/>
            <a:ext cx="15844252" cy="1099820"/>
          </a:xfrm>
          <a:prstGeom prst="rect">
            <a:avLst/>
          </a:prstGeom>
        </p:spPr>
        <p:txBody>
          <a:bodyPr anchor="t" rtlCol="false" tIns="0" lIns="0" bIns="0" rIns="0">
            <a:spAutoFit/>
          </a:bodyPr>
          <a:lstStyle/>
          <a:p>
            <a:pPr algn="l">
              <a:lnSpc>
                <a:spcPts val="4480"/>
              </a:lnSpc>
            </a:pPr>
            <a:r>
              <a:rPr lang="en-US" sz="3200">
                <a:solidFill>
                  <a:srgbClr val="000000"/>
                </a:solidFill>
                <a:latin typeface="Proxima Nova"/>
                <a:ea typeface="Proxima Nova"/>
                <a:cs typeface="Proxima Nova"/>
                <a:sym typeface="Proxima Nova"/>
              </a:rPr>
              <a:t>You are invited to choose one of these little acts of charity or create your own little act of charity to offer up this week of Lent. You will report back to your classmates next week.</a:t>
            </a:r>
          </a:p>
        </p:txBody>
      </p:sp>
      <p:sp>
        <p:nvSpPr>
          <p:cNvPr name="TextBox 4" id="4"/>
          <p:cNvSpPr txBox="true"/>
          <p:nvPr/>
        </p:nvSpPr>
        <p:spPr>
          <a:xfrm rot="0">
            <a:off x="2017294" y="3293991"/>
            <a:ext cx="1570732" cy="798196"/>
          </a:xfrm>
          <a:prstGeom prst="rect">
            <a:avLst/>
          </a:prstGeom>
        </p:spPr>
        <p:txBody>
          <a:bodyPr anchor="t" rtlCol="false" tIns="0" lIns="0" bIns="0" rIns="0">
            <a:spAutoFit/>
          </a:bodyPr>
          <a:lstStyle/>
          <a:p>
            <a:pPr algn="ctr">
              <a:lnSpc>
                <a:spcPts val="5879"/>
              </a:lnSpc>
            </a:pPr>
            <a:r>
              <a:rPr lang="en-US" sz="4199">
                <a:solidFill>
                  <a:srgbClr val="236192"/>
                </a:solidFill>
                <a:latin typeface="Arial MT Pro"/>
                <a:ea typeface="Arial MT Pro"/>
                <a:cs typeface="Arial MT Pro"/>
                <a:sym typeface="Arial MT Pro"/>
              </a:rPr>
              <a:t>Prayer</a:t>
            </a:r>
          </a:p>
        </p:txBody>
      </p:sp>
      <p:sp>
        <p:nvSpPr>
          <p:cNvPr name="TextBox 5" id="5"/>
          <p:cNvSpPr txBox="true"/>
          <p:nvPr/>
        </p:nvSpPr>
        <p:spPr>
          <a:xfrm rot="0">
            <a:off x="390453" y="4035037"/>
            <a:ext cx="5312484" cy="5595620"/>
          </a:xfrm>
          <a:prstGeom prst="rect">
            <a:avLst/>
          </a:prstGeom>
        </p:spPr>
        <p:txBody>
          <a:bodyPr anchor="t" rtlCol="false" tIns="0" lIns="0" bIns="0" rIns="0">
            <a:spAutoFit/>
          </a:bodyPr>
          <a:lstStyle/>
          <a:p>
            <a:pPr algn="l" marL="690881" indent="-345440" lvl="1">
              <a:lnSpc>
                <a:spcPts val="4480"/>
              </a:lnSpc>
              <a:buFont typeface="Arial"/>
              <a:buChar char="•"/>
            </a:pPr>
            <a:r>
              <a:rPr lang="en-US" sz="3200">
                <a:solidFill>
                  <a:srgbClr val="000000"/>
                </a:solidFill>
                <a:latin typeface="Proxima Nova"/>
                <a:ea typeface="Proxima Nova"/>
                <a:cs typeface="Proxima Nova"/>
                <a:sym typeface="Proxima Nova"/>
              </a:rPr>
              <a:t>Pray for someone specifically each day.</a:t>
            </a:r>
          </a:p>
          <a:p>
            <a:pPr algn="l" marL="690881" indent="-345440" lvl="1">
              <a:lnSpc>
                <a:spcPts val="4480"/>
              </a:lnSpc>
              <a:buFont typeface="Arial"/>
              <a:buChar char="•"/>
            </a:pPr>
            <a:r>
              <a:rPr lang="en-US" sz="3200">
                <a:solidFill>
                  <a:srgbClr val="000000"/>
                </a:solidFill>
                <a:latin typeface="Proxima Nova"/>
                <a:ea typeface="Proxima Nova"/>
                <a:cs typeface="Proxima Nova"/>
                <a:sym typeface="Proxima Nova"/>
              </a:rPr>
              <a:t>Pray for the strength and opportunity to complete your goal from the previous activity.</a:t>
            </a:r>
          </a:p>
          <a:p>
            <a:pPr algn="l" marL="690881" indent="-345440" lvl="1">
              <a:lnSpc>
                <a:spcPts val="4480"/>
              </a:lnSpc>
              <a:buFont typeface="Arial"/>
              <a:buChar char="•"/>
            </a:pPr>
            <a:r>
              <a:rPr lang="en-US" sz="3200">
                <a:solidFill>
                  <a:srgbClr val="000000"/>
                </a:solidFill>
                <a:latin typeface="Proxima Nova"/>
                <a:ea typeface="Proxima Nova"/>
                <a:cs typeface="Proxima Nova"/>
                <a:sym typeface="Proxima Nova"/>
              </a:rPr>
              <a:t>Reflect on the charity you have received from others this week. Offer a prayer of gratitude.</a:t>
            </a:r>
          </a:p>
        </p:txBody>
      </p:sp>
      <p:sp>
        <p:nvSpPr>
          <p:cNvPr name="TextBox 6" id="6"/>
          <p:cNvSpPr txBox="true"/>
          <p:nvPr/>
        </p:nvSpPr>
        <p:spPr>
          <a:xfrm rot="0">
            <a:off x="8269585" y="3293991"/>
            <a:ext cx="1748830" cy="798196"/>
          </a:xfrm>
          <a:prstGeom prst="rect">
            <a:avLst/>
          </a:prstGeom>
        </p:spPr>
        <p:txBody>
          <a:bodyPr anchor="t" rtlCol="false" tIns="0" lIns="0" bIns="0" rIns="0">
            <a:spAutoFit/>
          </a:bodyPr>
          <a:lstStyle/>
          <a:p>
            <a:pPr algn="ctr">
              <a:lnSpc>
                <a:spcPts val="5879"/>
              </a:lnSpc>
            </a:pPr>
            <a:r>
              <a:rPr lang="en-US" sz="4199">
                <a:solidFill>
                  <a:srgbClr val="236192"/>
                </a:solidFill>
                <a:latin typeface="Arial MT Pro"/>
                <a:ea typeface="Arial MT Pro"/>
                <a:cs typeface="Arial MT Pro"/>
                <a:sym typeface="Arial MT Pro"/>
              </a:rPr>
              <a:t>Fasting</a:t>
            </a:r>
          </a:p>
        </p:txBody>
      </p:sp>
      <p:sp>
        <p:nvSpPr>
          <p:cNvPr name="TextBox 7" id="7"/>
          <p:cNvSpPr txBox="true"/>
          <p:nvPr/>
        </p:nvSpPr>
        <p:spPr>
          <a:xfrm rot="0">
            <a:off x="13809892" y="3293991"/>
            <a:ext cx="2578199" cy="798196"/>
          </a:xfrm>
          <a:prstGeom prst="rect">
            <a:avLst/>
          </a:prstGeom>
        </p:spPr>
        <p:txBody>
          <a:bodyPr anchor="t" rtlCol="false" tIns="0" lIns="0" bIns="0" rIns="0">
            <a:spAutoFit/>
          </a:bodyPr>
          <a:lstStyle/>
          <a:p>
            <a:pPr algn="ctr">
              <a:lnSpc>
                <a:spcPts val="5879"/>
              </a:lnSpc>
            </a:pPr>
            <a:r>
              <a:rPr lang="en-US" sz="4199">
                <a:solidFill>
                  <a:srgbClr val="236192"/>
                </a:solidFill>
                <a:latin typeface="Arial MT Pro"/>
                <a:ea typeface="Arial MT Pro"/>
                <a:cs typeface="Arial MT Pro"/>
                <a:sym typeface="Arial MT Pro"/>
              </a:rPr>
              <a:t>Almsgiving</a:t>
            </a:r>
          </a:p>
        </p:txBody>
      </p:sp>
      <p:sp>
        <p:nvSpPr>
          <p:cNvPr name="TextBox 8" id="8"/>
          <p:cNvSpPr txBox="true"/>
          <p:nvPr/>
        </p:nvSpPr>
        <p:spPr>
          <a:xfrm rot="0">
            <a:off x="12423978" y="4035037"/>
            <a:ext cx="5210761" cy="5033645"/>
          </a:xfrm>
          <a:prstGeom prst="rect">
            <a:avLst/>
          </a:prstGeom>
        </p:spPr>
        <p:txBody>
          <a:bodyPr anchor="t" rtlCol="false" tIns="0" lIns="0" bIns="0" rIns="0">
            <a:spAutoFit/>
          </a:bodyPr>
          <a:lstStyle/>
          <a:p>
            <a:pPr algn="l" marL="690881" indent="-345440" lvl="1">
              <a:lnSpc>
                <a:spcPts val="4480"/>
              </a:lnSpc>
              <a:buFont typeface="Arial"/>
              <a:buChar char="•"/>
            </a:pPr>
            <a:r>
              <a:rPr lang="en-US" sz="3200">
                <a:solidFill>
                  <a:srgbClr val="000000"/>
                </a:solidFill>
                <a:latin typeface="Proxima Nova"/>
                <a:ea typeface="Proxima Nova"/>
                <a:cs typeface="Proxima Nova"/>
                <a:sym typeface="Proxima Nova"/>
              </a:rPr>
              <a:t>Write a heartfelt note or message to someone who might need encouragement.</a:t>
            </a:r>
          </a:p>
          <a:p>
            <a:pPr algn="l" marL="690881" indent="-345440" lvl="1">
              <a:lnSpc>
                <a:spcPts val="4480"/>
              </a:lnSpc>
              <a:buFont typeface="Arial"/>
              <a:buChar char="•"/>
            </a:pPr>
            <a:r>
              <a:rPr lang="en-US" sz="3200">
                <a:solidFill>
                  <a:srgbClr val="000000"/>
                </a:solidFill>
                <a:latin typeface="Proxima Nova"/>
                <a:ea typeface="Proxima Nova"/>
                <a:cs typeface="Proxima Nova"/>
                <a:sym typeface="Proxima Nova"/>
              </a:rPr>
              <a:t>Do a small act of service anonymously.</a:t>
            </a:r>
          </a:p>
          <a:p>
            <a:pPr algn="l" marL="690881" indent="-345440" lvl="1">
              <a:lnSpc>
                <a:spcPts val="4480"/>
              </a:lnSpc>
              <a:buFont typeface="Arial"/>
              <a:buChar char="•"/>
            </a:pPr>
            <a:r>
              <a:rPr lang="en-US" sz="3200">
                <a:solidFill>
                  <a:srgbClr val="000000"/>
                </a:solidFill>
                <a:latin typeface="Proxima Nova"/>
                <a:ea typeface="Proxima Nova"/>
                <a:cs typeface="Proxima Nova"/>
                <a:sym typeface="Proxima Nova"/>
              </a:rPr>
              <a:t>Donate something personally meaningful (clothes, money, service).</a:t>
            </a:r>
          </a:p>
        </p:txBody>
      </p:sp>
      <p:sp>
        <p:nvSpPr>
          <p:cNvPr name="TextBox 9" id="9"/>
          <p:cNvSpPr txBox="true"/>
          <p:nvPr/>
        </p:nvSpPr>
        <p:spPr>
          <a:xfrm rot="0">
            <a:off x="6314272" y="4035037"/>
            <a:ext cx="5385740" cy="5595620"/>
          </a:xfrm>
          <a:prstGeom prst="rect">
            <a:avLst/>
          </a:prstGeom>
        </p:spPr>
        <p:txBody>
          <a:bodyPr anchor="t" rtlCol="false" tIns="0" lIns="0" bIns="0" rIns="0">
            <a:spAutoFit/>
          </a:bodyPr>
          <a:lstStyle/>
          <a:p>
            <a:pPr algn="l" marL="690881" indent="-345440" lvl="1">
              <a:lnSpc>
                <a:spcPts val="4480"/>
              </a:lnSpc>
              <a:buFont typeface="Arial"/>
              <a:buChar char="•"/>
            </a:pPr>
            <a:r>
              <a:rPr lang="en-US" sz="3200">
                <a:solidFill>
                  <a:srgbClr val="000000"/>
                </a:solidFill>
                <a:latin typeface="Proxima Nova"/>
                <a:ea typeface="Proxima Nova"/>
                <a:cs typeface="Proxima Nova"/>
                <a:sym typeface="Proxima Nova"/>
              </a:rPr>
              <a:t>Give up a personal comfort to offer it to someone else (food, time, money).</a:t>
            </a:r>
          </a:p>
          <a:p>
            <a:pPr algn="l" marL="690881" indent="-345440" lvl="1">
              <a:lnSpc>
                <a:spcPts val="4480"/>
              </a:lnSpc>
              <a:buFont typeface="Arial"/>
              <a:buChar char="•"/>
            </a:pPr>
            <a:r>
              <a:rPr lang="en-US" sz="3200">
                <a:solidFill>
                  <a:srgbClr val="000000"/>
                </a:solidFill>
                <a:latin typeface="Proxima Nova"/>
                <a:ea typeface="Proxima Nova"/>
                <a:cs typeface="Proxima Nova"/>
                <a:sym typeface="Proxima Nova"/>
              </a:rPr>
              <a:t>Fast from self-centered thoughts.</a:t>
            </a:r>
          </a:p>
          <a:p>
            <a:pPr algn="l" marL="690881" indent="-345440" lvl="1">
              <a:lnSpc>
                <a:spcPts val="4480"/>
              </a:lnSpc>
              <a:buFont typeface="Arial"/>
              <a:buChar char="•"/>
            </a:pPr>
            <a:r>
              <a:rPr lang="en-US" sz="3200">
                <a:solidFill>
                  <a:srgbClr val="000000"/>
                </a:solidFill>
                <a:latin typeface="Proxima Nova"/>
                <a:ea typeface="Proxima Nova"/>
                <a:cs typeface="Proxima Nova"/>
                <a:sym typeface="Proxima Nova"/>
              </a:rPr>
              <a:t>Fast from comparison. Seek to express more gratitude to those around you. </a:t>
            </a:r>
          </a:p>
        </p:txBody>
      </p:sp>
    </p:spTree>
  </p:cSld>
  <p:clrMapOvr>
    <a:masterClrMapping/>
  </p:clrMapOvr>
</p:sld>
</file>

<file path=ppt/slides/slide6.xml><?xml version="1.0" encoding="utf-8"?>
<p:sld xmlns:p="http://schemas.openxmlformats.org/presentationml/2006/main" xmlns:a="http://schemas.openxmlformats.org/drawingml/2006/main" xmlns:r="http://schemas.openxmlformats.org/officeDocument/2006/relationships">
  <p:cSld>
    <p:bg>
      <p:bgPr>
        <a:solidFill>
          <a:srgbClr val="009DDE"/>
        </a:solidFill>
      </p:bgPr>
    </p:bg>
    <p:spTree>
      <p:nvGrpSpPr>
        <p:cNvPr id="1" name=""/>
        <p:cNvGrpSpPr/>
        <p:nvPr/>
      </p:nvGrpSpPr>
      <p:grpSpPr>
        <a:xfrm>
          <a:off x="0" y="0"/>
          <a:ext cx="0" cy="0"/>
          <a:chOff x="0" y="0"/>
          <a:chExt cx="0" cy="0"/>
        </a:xfrm>
      </p:grpSpPr>
      <p:sp>
        <p:nvSpPr>
          <p:cNvPr name="TextBox 2" id="2"/>
          <p:cNvSpPr txBox="true"/>
          <p:nvPr/>
        </p:nvSpPr>
        <p:spPr>
          <a:xfrm rot="0">
            <a:off x="6535374" y="5253895"/>
            <a:ext cx="8944837" cy="515995"/>
          </a:xfrm>
          <a:prstGeom prst="rect">
            <a:avLst/>
          </a:prstGeom>
        </p:spPr>
        <p:txBody>
          <a:bodyPr anchor="t" rtlCol="false" tIns="0" lIns="0" bIns="0" rIns="0">
            <a:spAutoFit/>
          </a:bodyPr>
          <a:lstStyle/>
          <a:p>
            <a:pPr algn="l">
              <a:lnSpc>
                <a:spcPts val="4249"/>
              </a:lnSpc>
            </a:pPr>
            <a:r>
              <a:rPr lang="en-US" sz="3035">
                <a:solidFill>
                  <a:srgbClr val="FFFFFF"/>
                </a:solidFill>
                <a:latin typeface="Proxima Nova"/>
                <a:ea typeface="Proxima Nova"/>
                <a:cs typeface="Proxima Nova"/>
                <a:sym typeface="Proxima Nova"/>
              </a:rPr>
              <a:t>Watch Video 0:28-6:04</a:t>
            </a:r>
          </a:p>
        </p:txBody>
      </p:sp>
      <p:sp>
        <p:nvSpPr>
          <p:cNvPr name="TextBox 3" id="3"/>
          <p:cNvSpPr txBox="true"/>
          <p:nvPr/>
        </p:nvSpPr>
        <p:spPr>
          <a:xfrm rot="0">
            <a:off x="6066214" y="4283022"/>
            <a:ext cx="5434905" cy="882650"/>
          </a:xfrm>
          <a:prstGeom prst="rect">
            <a:avLst/>
          </a:prstGeom>
        </p:spPr>
        <p:txBody>
          <a:bodyPr anchor="t" rtlCol="false" tIns="0" lIns="0" bIns="0" rIns="0">
            <a:spAutoFit/>
          </a:bodyPr>
          <a:lstStyle/>
          <a:p>
            <a:pPr algn="l">
              <a:lnSpc>
                <a:spcPts val="7000"/>
              </a:lnSpc>
            </a:pPr>
            <a:r>
              <a:rPr lang="en-US" sz="5000" u="sng">
                <a:solidFill>
                  <a:srgbClr val="FFFFFF"/>
                </a:solidFill>
                <a:latin typeface="Arimo"/>
                <a:ea typeface="Arimo"/>
                <a:cs typeface="Arimo"/>
                <a:sym typeface="Arimo"/>
                <a:hlinkClick r:id="rId3" tooltip="https://www.youtube.com/watch?v=24C8-tivXAA"/>
              </a:rPr>
              <a:t>Click to View Video</a:t>
            </a:r>
          </a:p>
        </p:txBody>
      </p:sp>
    </p:spTree>
  </p:cSld>
  <p:clrMapOvr>
    <a:masterClrMapping/>
  </p:clrMapOvr>
</p:sld>
</file>

<file path=ppt/slides/slide60.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0"/>
            <a:ext cx="18288000" cy="10287000"/>
          </a:xfrm>
          <a:custGeom>
            <a:avLst/>
            <a:gdLst/>
            <a:ahLst/>
            <a:cxnLst/>
            <a:rect r="r" b="b" t="t" l="l"/>
            <a:pathLst>
              <a:path h="10287000" w="18288000">
                <a:moveTo>
                  <a:pt x="0" y="0"/>
                </a:moveTo>
                <a:lnTo>
                  <a:pt x="18288000" y="0"/>
                </a:lnTo>
                <a:lnTo>
                  <a:pt x="18288000" y="10287000"/>
                </a:lnTo>
                <a:lnTo>
                  <a:pt x="0" y="10287000"/>
                </a:lnTo>
                <a:lnTo>
                  <a:pt x="0" y="0"/>
                </a:lnTo>
                <a:close/>
              </a:path>
            </a:pathLst>
          </a:custGeom>
          <a:blipFill>
            <a:blip r:embed="rId3"/>
            <a:stretch>
              <a:fillRect l="0" t="0" r="0" b="0"/>
            </a:stretch>
          </a:blipFill>
        </p:spPr>
      </p:sp>
      <p:sp>
        <p:nvSpPr>
          <p:cNvPr name="TextBox 3" id="3"/>
          <p:cNvSpPr txBox="true"/>
          <p:nvPr/>
        </p:nvSpPr>
        <p:spPr>
          <a:xfrm rot="0">
            <a:off x="2674181" y="4806885"/>
            <a:ext cx="12939638" cy="1441451"/>
          </a:xfrm>
          <a:prstGeom prst="rect">
            <a:avLst/>
          </a:prstGeom>
        </p:spPr>
        <p:txBody>
          <a:bodyPr anchor="t" rtlCol="false" tIns="0" lIns="0" bIns="0" rIns="0">
            <a:spAutoFit/>
          </a:bodyPr>
          <a:lstStyle/>
          <a:p>
            <a:pPr algn="ctr">
              <a:lnSpc>
                <a:spcPts val="11899"/>
              </a:lnSpc>
              <a:spcBef>
                <a:spcPct val="0"/>
              </a:spcBef>
            </a:pPr>
            <a:r>
              <a:rPr lang="en-US" b="true" sz="8499">
                <a:solidFill>
                  <a:srgbClr val="FFFFFF"/>
                </a:solidFill>
                <a:latin typeface="Proxima Nova Heavy"/>
                <a:ea typeface="Proxima Nova Heavy"/>
                <a:cs typeface="Proxima Nova Heavy"/>
                <a:sym typeface="Proxima Nova Heavy"/>
              </a:rPr>
              <a:t>Week 5: Love of Neighbor</a:t>
            </a:r>
          </a:p>
        </p:txBody>
      </p:sp>
    </p:spTree>
  </p:cSld>
  <p:clrMapOvr>
    <a:masterClrMapping/>
  </p:clrMapOvr>
</p:sld>
</file>

<file path=ppt/slides/slide61.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8001000" y="0"/>
            <a:ext cx="10287000" cy="10287000"/>
            <a:chOff x="0" y="0"/>
            <a:chExt cx="812800" cy="812800"/>
          </a:xfrm>
        </p:grpSpPr>
        <p:sp>
          <p:nvSpPr>
            <p:cNvPr name="Freeform 3" id="3"/>
            <p:cNvSpPr/>
            <p:nvPr/>
          </p:nvSpPr>
          <p:spPr>
            <a:xfrm flipH="false" flipV="false" rot="0">
              <a:off x="0" y="0"/>
              <a:ext cx="812800" cy="812800"/>
            </a:xfrm>
            <a:custGeom>
              <a:avLst/>
              <a:gdLst/>
              <a:ahLst/>
              <a:cxnLst/>
              <a:rect r="r" b="b" t="t" l="l"/>
              <a:pathLst>
                <a:path h="812800" w="812800">
                  <a:moveTo>
                    <a:pt x="0" y="0"/>
                  </a:moveTo>
                  <a:lnTo>
                    <a:pt x="812800" y="0"/>
                  </a:lnTo>
                  <a:lnTo>
                    <a:pt x="812800" y="812800"/>
                  </a:lnTo>
                  <a:lnTo>
                    <a:pt x="0" y="812800"/>
                  </a:lnTo>
                  <a:close/>
                </a:path>
              </a:pathLst>
            </a:custGeom>
            <a:blipFill>
              <a:blip r:embed="rId3"/>
              <a:stretch>
                <a:fillRect l="-25136" t="0" r="-25136" b="0"/>
              </a:stretch>
            </a:blipFill>
          </p:spPr>
        </p:sp>
      </p:grpSp>
      <p:sp>
        <p:nvSpPr>
          <p:cNvPr name="TextBox 4" id="4"/>
          <p:cNvSpPr txBox="true"/>
          <p:nvPr/>
        </p:nvSpPr>
        <p:spPr>
          <a:xfrm rot="0">
            <a:off x="725281" y="1202580"/>
            <a:ext cx="7019482" cy="953136"/>
          </a:xfrm>
          <a:prstGeom prst="rect">
            <a:avLst/>
          </a:prstGeom>
        </p:spPr>
        <p:txBody>
          <a:bodyPr anchor="t" rtlCol="false" tIns="0" lIns="0" bIns="0" rIns="0">
            <a:spAutoFit/>
          </a:bodyPr>
          <a:lstStyle/>
          <a:p>
            <a:pPr algn="l">
              <a:lnSpc>
                <a:spcPts val="7839"/>
              </a:lnSpc>
            </a:pPr>
            <a:r>
              <a:rPr lang="en-US" sz="5599" b="true">
                <a:solidFill>
                  <a:srgbClr val="236192"/>
                </a:solidFill>
                <a:latin typeface="Proxima Nova Heavy"/>
                <a:ea typeface="Proxima Nova Heavy"/>
                <a:cs typeface="Proxima Nova Heavy"/>
                <a:sym typeface="Proxima Nova Heavy"/>
              </a:rPr>
              <a:t>Follow-up on Charity</a:t>
            </a:r>
          </a:p>
        </p:txBody>
      </p:sp>
      <p:sp>
        <p:nvSpPr>
          <p:cNvPr name="TextBox 5" id="5"/>
          <p:cNvSpPr txBox="true"/>
          <p:nvPr/>
        </p:nvSpPr>
        <p:spPr>
          <a:xfrm rot="0">
            <a:off x="1028700" y="2586735"/>
            <a:ext cx="6130677" cy="3909695"/>
          </a:xfrm>
          <a:prstGeom prst="rect">
            <a:avLst/>
          </a:prstGeom>
        </p:spPr>
        <p:txBody>
          <a:bodyPr anchor="t" rtlCol="false" tIns="0" lIns="0" bIns="0" rIns="0">
            <a:spAutoFit/>
          </a:bodyPr>
          <a:lstStyle/>
          <a:p>
            <a:pPr algn="l" marL="690881" indent="-345440" lvl="1">
              <a:lnSpc>
                <a:spcPts val="4480"/>
              </a:lnSpc>
              <a:buFont typeface="Arial"/>
              <a:buChar char="•"/>
            </a:pPr>
            <a:r>
              <a:rPr lang="en-US" sz="3200">
                <a:solidFill>
                  <a:srgbClr val="000000"/>
                </a:solidFill>
                <a:latin typeface="Proxima Nova"/>
                <a:ea typeface="Proxima Nova"/>
                <a:cs typeface="Proxima Nova"/>
                <a:sym typeface="Proxima Nova"/>
              </a:rPr>
              <a:t>What was your little act of love to show charity?</a:t>
            </a:r>
          </a:p>
          <a:p>
            <a:pPr algn="l" marL="690881" indent="-345440" lvl="1">
              <a:lnSpc>
                <a:spcPts val="4480"/>
              </a:lnSpc>
              <a:buFont typeface="Arial"/>
              <a:buChar char="•"/>
            </a:pPr>
            <a:r>
              <a:rPr lang="en-US" sz="3200">
                <a:solidFill>
                  <a:srgbClr val="000000"/>
                </a:solidFill>
                <a:latin typeface="Proxima Nova"/>
                <a:ea typeface="Proxima Nova"/>
                <a:cs typeface="Proxima Nova"/>
                <a:sym typeface="Proxima Nova"/>
              </a:rPr>
              <a:t>How did you feel when you did this?</a:t>
            </a:r>
          </a:p>
          <a:p>
            <a:pPr algn="l" marL="690881" indent="-345440" lvl="1">
              <a:lnSpc>
                <a:spcPts val="4480"/>
              </a:lnSpc>
              <a:buFont typeface="Arial"/>
              <a:buChar char="•"/>
            </a:pPr>
            <a:r>
              <a:rPr lang="en-US" sz="3200">
                <a:solidFill>
                  <a:srgbClr val="000000"/>
                </a:solidFill>
                <a:latin typeface="Proxima Nova"/>
                <a:ea typeface="Proxima Nova"/>
                <a:cs typeface="Proxima Nova"/>
                <a:sym typeface="Proxima Nova"/>
              </a:rPr>
              <a:t>What do you think the impact was of your act of love?</a:t>
            </a:r>
          </a:p>
          <a:p>
            <a:pPr algn="l">
              <a:lnSpc>
                <a:spcPts val="4480"/>
              </a:lnSpc>
            </a:pPr>
          </a:p>
        </p:txBody>
      </p:sp>
      <p:sp>
        <p:nvSpPr>
          <p:cNvPr name="TextBox 6" id="6"/>
          <p:cNvSpPr txBox="true"/>
          <p:nvPr/>
        </p:nvSpPr>
        <p:spPr>
          <a:xfrm rot="0">
            <a:off x="725281" y="9425990"/>
            <a:ext cx="3009454" cy="361950"/>
          </a:xfrm>
          <a:prstGeom prst="rect">
            <a:avLst/>
          </a:prstGeom>
        </p:spPr>
        <p:txBody>
          <a:bodyPr anchor="t" rtlCol="false" tIns="0" lIns="0" bIns="0" rIns="0">
            <a:spAutoFit/>
          </a:bodyPr>
          <a:lstStyle/>
          <a:p>
            <a:pPr algn="ctr">
              <a:lnSpc>
                <a:spcPts val="2520"/>
              </a:lnSpc>
              <a:spcBef>
                <a:spcPct val="0"/>
              </a:spcBef>
            </a:pPr>
            <a:r>
              <a:rPr lang="en-US" sz="2100">
                <a:solidFill>
                  <a:srgbClr val="009DDE"/>
                </a:solidFill>
                <a:latin typeface="Arial MT Pro"/>
                <a:ea typeface="Arial MT Pro"/>
                <a:cs typeface="Arial MT Pro"/>
                <a:sym typeface="Arial MT Pro"/>
              </a:rPr>
              <a:t>Little Acts of Love for Len</a:t>
            </a:r>
          </a:p>
        </p:txBody>
      </p:sp>
      <p:sp>
        <p:nvSpPr>
          <p:cNvPr name="Freeform 7" id="7"/>
          <p:cNvSpPr/>
          <p:nvPr/>
        </p:nvSpPr>
        <p:spPr>
          <a:xfrm flipH="false" flipV="false" rot="0">
            <a:off x="3616547" y="9258300"/>
            <a:ext cx="352873" cy="529640"/>
          </a:xfrm>
          <a:custGeom>
            <a:avLst/>
            <a:gdLst/>
            <a:ahLst/>
            <a:cxnLst/>
            <a:rect r="r" b="b" t="t" l="l"/>
            <a:pathLst>
              <a:path h="529640" w="352873">
                <a:moveTo>
                  <a:pt x="0" y="0"/>
                </a:moveTo>
                <a:lnTo>
                  <a:pt x="352873" y="0"/>
                </a:lnTo>
                <a:lnTo>
                  <a:pt x="352873" y="529640"/>
                </a:lnTo>
                <a:lnTo>
                  <a:pt x="0" y="529640"/>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Tree>
  </p:cSld>
  <p:clrMapOvr>
    <a:masterClrMapping/>
  </p:clrMapOvr>
</p:sld>
</file>

<file path=ppt/slides/slide62.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1292343"/>
            <a:ext cx="18288000" cy="12184380"/>
          </a:xfrm>
          <a:custGeom>
            <a:avLst/>
            <a:gdLst/>
            <a:ahLst/>
            <a:cxnLst/>
            <a:rect r="r" b="b" t="t" l="l"/>
            <a:pathLst>
              <a:path h="12184380" w="18288000">
                <a:moveTo>
                  <a:pt x="0" y="0"/>
                </a:moveTo>
                <a:lnTo>
                  <a:pt x="18288000" y="0"/>
                </a:lnTo>
                <a:lnTo>
                  <a:pt x="18288000" y="12184380"/>
                </a:lnTo>
                <a:lnTo>
                  <a:pt x="0" y="12184380"/>
                </a:lnTo>
                <a:lnTo>
                  <a:pt x="0" y="0"/>
                </a:lnTo>
                <a:close/>
              </a:path>
            </a:pathLst>
          </a:custGeom>
          <a:blipFill>
            <a:blip r:embed="rId3"/>
            <a:stretch>
              <a:fillRect l="0" t="0" r="0" b="0"/>
            </a:stretch>
          </a:blipFill>
        </p:spPr>
      </p:sp>
      <p:sp>
        <p:nvSpPr>
          <p:cNvPr name="Freeform 3" id="3"/>
          <p:cNvSpPr/>
          <p:nvPr/>
        </p:nvSpPr>
        <p:spPr>
          <a:xfrm flipH="false" flipV="false" rot="0">
            <a:off x="11722158" y="2069705"/>
            <a:ext cx="1328092" cy="1266668"/>
          </a:xfrm>
          <a:custGeom>
            <a:avLst/>
            <a:gdLst/>
            <a:ahLst/>
            <a:cxnLst/>
            <a:rect r="r" b="b" t="t" l="l"/>
            <a:pathLst>
              <a:path h="1266668" w="1328092">
                <a:moveTo>
                  <a:pt x="0" y="0"/>
                </a:moveTo>
                <a:lnTo>
                  <a:pt x="1328092" y="0"/>
                </a:lnTo>
                <a:lnTo>
                  <a:pt x="1328092" y="1266668"/>
                </a:lnTo>
                <a:lnTo>
                  <a:pt x="0" y="1266668"/>
                </a:lnTo>
                <a:lnTo>
                  <a:pt x="0" y="0"/>
                </a:lnTo>
                <a:close/>
              </a:path>
            </a:pathLst>
          </a:custGeom>
          <a:blipFill>
            <a:blip r:embed="rId4"/>
            <a:stretch>
              <a:fillRect l="0" t="0" r="0" b="0"/>
            </a:stretch>
          </a:blipFill>
        </p:spPr>
      </p:sp>
      <p:sp>
        <p:nvSpPr>
          <p:cNvPr name="TextBox 4" id="4"/>
          <p:cNvSpPr txBox="true"/>
          <p:nvPr/>
        </p:nvSpPr>
        <p:spPr>
          <a:xfrm rot="0">
            <a:off x="1539120" y="1305118"/>
            <a:ext cx="7841352" cy="953136"/>
          </a:xfrm>
          <a:prstGeom prst="rect">
            <a:avLst/>
          </a:prstGeom>
        </p:spPr>
        <p:txBody>
          <a:bodyPr anchor="t" rtlCol="false" tIns="0" lIns="0" bIns="0" rIns="0">
            <a:spAutoFit/>
          </a:bodyPr>
          <a:lstStyle/>
          <a:p>
            <a:pPr algn="l">
              <a:lnSpc>
                <a:spcPts val="7839"/>
              </a:lnSpc>
            </a:pPr>
            <a:r>
              <a:rPr lang="en-US" sz="5599" b="true">
                <a:solidFill>
                  <a:srgbClr val="236192"/>
                </a:solidFill>
                <a:latin typeface="Proxima Nova Heavy"/>
                <a:ea typeface="Proxima Nova Heavy"/>
                <a:cs typeface="Proxima Nova Heavy"/>
                <a:sym typeface="Proxima Nova Heavy"/>
              </a:rPr>
              <a:t>Love of Neighbor</a:t>
            </a:r>
          </a:p>
        </p:txBody>
      </p:sp>
      <p:sp>
        <p:nvSpPr>
          <p:cNvPr name="TextBox 5" id="5"/>
          <p:cNvSpPr txBox="true"/>
          <p:nvPr/>
        </p:nvSpPr>
        <p:spPr>
          <a:xfrm rot="0">
            <a:off x="1539120" y="2385408"/>
            <a:ext cx="7604880" cy="3909695"/>
          </a:xfrm>
          <a:prstGeom prst="rect">
            <a:avLst/>
          </a:prstGeom>
        </p:spPr>
        <p:txBody>
          <a:bodyPr anchor="t" rtlCol="false" tIns="0" lIns="0" bIns="0" rIns="0">
            <a:spAutoFit/>
          </a:bodyPr>
          <a:lstStyle/>
          <a:p>
            <a:pPr algn="l">
              <a:lnSpc>
                <a:spcPts val="4480"/>
              </a:lnSpc>
            </a:pPr>
            <a:r>
              <a:rPr lang="en-US" sz="3200" b="true">
                <a:solidFill>
                  <a:srgbClr val="000000"/>
                </a:solidFill>
                <a:latin typeface="Proxima Nova Bold"/>
                <a:ea typeface="Proxima Nova Bold"/>
                <a:cs typeface="Proxima Nova Bold"/>
                <a:sym typeface="Proxima Nova Bold"/>
              </a:rPr>
              <a:t>Jesus asks you to love everyone which is sometimes not easy, but if you practice love when it is easy to do, you will become, with God’s help, able to love even when it is difficult and when you are not loved in return.</a:t>
            </a:r>
          </a:p>
          <a:p>
            <a:pPr algn="l">
              <a:lnSpc>
                <a:spcPts val="4480"/>
              </a:lnSpc>
            </a:pPr>
          </a:p>
        </p:txBody>
      </p:sp>
    </p:spTree>
  </p:cSld>
  <p:clrMapOvr>
    <a:masterClrMapping/>
  </p:clrMapOvr>
</p:sld>
</file>

<file path=ppt/slides/slide63.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TextBox 2" id="2"/>
          <p:cNvSpPr txBox="true"/>
          <p:nvPr/>
        </p:nvSpPr>
        <p:spPr>
          <a:xfrm rot="0">
            <a:off x="927495" y="1427489"/>
            <a:ext cx="6231882" cy="953136"/>
          </a:xfrm>
          <a:prstGeom prst="rect">
            <a:avLst/>
          </a:prstGeom>
        </p:spPr>
        <p:txBody>
          <a:bodyPr anchor="t" rtlCol="false" tIns="0" lIns="0" bIns="0" rIns="0">
            <a:spAutoFit/>
          </a:bodyPr>
          <a:lstStyle/>
          <a:p>
            <a:pPr algn="l">
              <a:lnSpc>
                <a:spcPts val="7839"/>
              </a:lnSpc>
            </a:pPr>
            <a:r>
              <a:rPr lang="en-US" sz="5599" b="true">
                <a:solidFill>
                  <a:srgbClr val="236192"/>
                </a:solidFill>
                <a:latin typeface="Proxima Nova Heavy"/>
                <a:ea typeface="Proxima Nova Heavy"/>
                <a:cs typeface="Proxima Nova Heavy"/>
                <a:sym typeface="Proxima Nova Heavy"/>
              </a:rPr>
              <a:t>Matthew 22:37-39</a:t>
            </a:r>
          </a:p>
        </p:txBody>
      </p:sp>
      <p:sp>
        <p:nvSpPr>
          <p:cNvPr name="TextBox 3" id="3"/>
          <p:cNvSpPr txBox="true"/>
          <p:nvPr/>
        </p:nvSpPr>
        <p:spPr>
          <a:xfrm rot="0">
            <a:off x="1028700" y="2598103"/>
            <a:ext cx="6130677" cy="5033645"/>
          </a:xfrm>
          <a:prstGeom prst="rect">
            <a:avLst/>
          </a:prstGeom>
        </p:spPr>
        <p:txBody>
          <a:bodyPr anchor="t" rtlCol="false" tIns="0" lIns="0" bIns="0" rIns="0">
            <a:spAutoFit/>
          </a:bodyPr>
          <a:lstStyle/>
          <a:p>
            <a:pPr algn="l">
              <a:lnSpc>
                <a:spcPts val="4480"/>
              </a:lnSpc>
            </a:pPr>
            <a:r>
              <a:rPr lang="en-US" sz="3200">
                <a:solidFill>
                  <a:srgbClr val="000000"/>
                </a:solidFill>
                <a:latin typeface="Proxima Nova"/>
                <a:ea typeface="Proxima Nova"/>
                <a:cs typeface="Proxima Nova"/>
                <a:sym typeface="Proxima Nova"/>
              </a:rPr>
              <a:t>37 You shall love the Lord your God with all your heart and with all </a:t>
            </a:r>
            <a:r>
              <a:rPr lang="en-US" sz="3200">
                <a:solidFill>
                  <a:srgbClr val="000000"/>
                </a:solidFill>
                <a:latin typeface="Proxima Nova"/>
                <a:ea typeface="Proxima Nova"/>
                <a:cs typeface="Proxima Nova"/>
                <a:sym typeface="Proxima Nova"/>
              </a:rPr>
              <a:t>your soul and with all your mind. </a:t>
            </a:r>
          </a:p>
          <a:p>
            <a:pPr algn="l">
              <a:lnSpc>
                <a:spcPts val="4480"/>
              </a:lnSpc>
            </a:pPr>
            <a:r>
              <a:rPr lang="en-US" sz="3200">
                <a:solidFill>
                  <a:srgbClr val="000000"/>
                </a:solidFill>
                <a:latin typeface="Proxima Nova"/>
                <a:ea typeface="Proxima Nova"/>
                <a:cs typeface="Proxima Nova"/>
                <a:sym typeface="Proxima Nova"/>
              </a:rPr>
              <a:t>38 </a:t>
            </a:r>
            <a:r>
              <a:rPr lang="en-US" sz="3200">
                <a:solidFill>
                  <a:srgbClr val="000000"/>
                </a:solidFill>
                <a:latin typeface="Proxima Nova"/>
                <a:ea typeface="Proxima Nova"/>
                <a:cs typeface="Proxima Nova"/>
                <a:sym typeface="Proxima Nova"/>
              </a:rPr>
              <a:t>This is the great and first</a:t>
            </a:r>
          </a:p>
          <a:p>
            <a:pPr algn="l">
              <a:lnSpc>
                <a:spcPts val="4480"/>
              </a:lnSpc>
            </a:pPr>
            <a:r>
              <a:rPr lang="en-US" sz="3200">
                <a:solidFill>
                  <a:srgbClr val="000000"/>
                </a:solidFill>
                <a:latin typeface="Proxima Nova"/>
                <a:ea typeface="Proxima Nova"/>
                <a:cs typeface="Proxima Nova"/>
                <a:sym typeface="Proxima Nova"/>
              </a:rPr>
              <a:t>commandment. </a:t>
            </a:r>
          </a:p>
          <a:p>
            <a:pPr algn="l">
              <a:lnSpc>
                <a:spcPts val="4480"/>
              </a:lnSpc>
            </a:pPr>
            <a:r>
              <a:rPr lang="en-US" sz="3200">
                <a:solidFill>
                  <a:srgbClr val="000000"/>
                </a:solidFill>
                <a:latin typeface="Proxima Nova"/>
                <a:ea typeface="Proxima Nova"/>
                <a:cs typeface="Proxima Nova"/>
                <a:sym typeface="Proxima Nova"/>
              </a:rPr>
              <a:t>39 </a:t>
            </a:r>
            <a:r>
              <a:rPr lang="en-US" sz="3200">
                <a:solidFill>
                  <a:srgbClr val="000000"/>
                </a:solidFill>
                <a:latin typeface="Proxima Nova"/>
                <a:ea typeface="Proxima Nova"/>
                <a:cs typeface="Proxima Nova"/>
                <a:sym typeface="Proxima Nova"/>
              </a:rPr>
              <a:t>And a second is: You shall love your neighbor as yourself.</a:t>
            </a:r>
          </a:p>
          <a:p>
            <a:pPr algn="l">
              <a:lnSpc>
                <a:spcPts val="4480"/>
              </a:lnSpc>
            </a:pPr>
          </a:p>
        </p:txBody>
      </p:sp>
      <p:grpSp>
        <p:nvGrpSpPr>
          <p:cNvPr name="Group 4" id="4"/>
          <p:cNvGrpSpPr/>
          <p:nvPr/>
        </p:nvGrpSpPr>
        <p:grpSpPr>
          <a:xfrm rot="0">
            <a:off x="8001000" y="0"/>
            <a:ext cx="10287000" cy="10287000"/>
            <a:chOff x="0" y="0"/>
            <a:chExt cx="812800" cy="812800"/>
          </a:xfrm>
        </p:grpSpPr>
        <p:sp>
          <p:nvSpPr>
            <p:cNvPr name="Freeform 5" id="5"/>
            <p:cNvSpPr/>
            <p:nvPr/>
          </p:nvSpPr>
          <p:spPr>
            <a:xfrm flipH="false" flipV="false" rot="0">
              <a:off x="0" y="0"/>
              <a:ext cx="812800" cy="812800"/>
            </a:xfrm>
            <a:custGeom>
              <a:avLst/>
              <a:gdLst/>
              <a:ahLst/>
              <a:cxnLst/>
              <a:rect r="r" b="b" t="t" l="l"/>
              <a:pathLst>
                <a:path h="812800" w="812800">
                  <a:moveTo>
                    <a:pt x="0" y="0"/>
                  </a:moveTo>
                  <a:lnTo>
                    <a:pt x="812800" y="0"/>
                  </a:lnTo>
                  <a:lnTo>
                    <a:pt x="812800" y="812800"/>
                  </a:lnTo>
                  <a:lnTo>
                    <a:pt x="0" y="812800"/>
                  </a:lnTo>
                  <a:close/>
                </a:path>
              </a:pathLst>
            </a:custGeom>
            <a:blipFill>
              <a:blip r:embed="rId3"/>
              <a:stretch>
                <a:fillRect l="-4711" t="0" r="-136252" b="0"/>
              </a:stretch>
            </a:blipFill>
          </p:spPr>
        </p:sp>
      </p:grpSp>
    </p:spTree>
  </p:cSld>
  <p:clrMapOvr>
    <a:masterClrMapping/>
  </p:clrMapOvr>
</p:sld>
</file>

<file path=ppt/slides/slide64.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8001000" y="0"/>
            <a:ext cx="10287000" cy="10287000"/>
            <a:chOff x="0" y="0"/>
            <a:chExt cx="812800" cy="812800"/>
          </a:xfrm>
        </p:grpSpPr>
        <p:sp>
          <p:nvSpPr>
            <p:cNvPr name="Freeform 3" id="3"/>
            <p:cNvSpPr/>
            <p:nvPr/>
          </p:nvSpPr>
          <p:spPr>
            <a:xfrm flipH="false" flipV="false" rot="0">
              <a:off x="0" y="0"/>
              <a:ext cx="812800" cy="812800"/>
            </a:xfrm>
            <a:custGeom>
              <a:avLst/>
              <a:gdLst/>
              <a:ahLst/>
              <a:cxnLst/>
              <a:rect r="r" b="b" t="t" l="l"/>
              <a:pathLst>
                <a:path h="812800" w="812800">
                  <a:moveTo>
                    <a:pt x="0" y="0"/>
                  </a:moveTo>
                  <a:lnTo>
                    <a:pt x="812800" y="0"/>
                  </a:lnTo>
                  <a:lnTo>
                    <a:pt x="812800" y="812800"/>
                  </a:lnTo>
                  <a:lnTo>
                    <a:pt x="0" y="812800"/>
                  </a:lnTo>
                  <a:close/>
                </a:path>
              </a:pathLst>
            </a:custGeom>
            <a:blipFill>
              <a:blip r:embed="rId3"/>
              <a:stretch>
                <a:fillRect l="-26032" t="0" r="-24061" b="0"/>
              </a:stretch>
            </a:blipFill>
          </p:spPr>
        </p:sp>
      </p:grpSp>
      <p:sp>
        <p:nvSpPr>
          <p:cNvPr name="TextBox 4" id="4"/>
          <p:cNvSpPr txBox="true"/>
          <p:nvPr/>
        </p:nvSpPr>
        <p:spPr>
          <a:xfrm rot="0">
            <a:off x="1028700" y="3160078"/>
            <a:ext cx="6130677" cy="3909695"/>
          </a:xfrm>
          <a:prstGeom prst="rect">
            <a:avLst/>
          </a:prstGeom>
        </p:spPr>
        <p:txBody>
          <a:bodyPr anchor="t" rtlCol="false" tIns="0" lIns="0" bIns="0" rIns="0">
            <a:spAutoFit/>
          </a:bodyPr>
          <a:lstStyle/>
          <a:p>
            <a:pPr algn="l" marL="690881" indent="-345440" lvl="1">
              <a:lnSpc>
                <a:spcPts val="4480"/>
              </a:lnSpc>
              <a:buFont typeface="Arial"/>
              <a:buChar char="•"/>
            </a:pPr>
            <a:r>
              <a:rPr lang="en-US" sz="3200">
                <a:solidFill>
                  <a:srgbClr val="000000"/>
                </a:solidFill>
                <a:latin typeface="Proxima Nova"/>
                <a:ea typeface="Proxima Nova"/>
                <a:cs typeface="Proxima Nova"/>
                <a:sym typeface="Proxima Nova"/>
              </a:rPr>
              <a:t>How is loving your neighbor similar to loving God?</a:t>
            </a:r>
          </a:p>
          <a:p>
            <a:pPr algn="l" marL="690881" indent="-345440" lvl="1">
              <a:lnSpc>
                <a:spcPts val="4480"/>
              </a:lnSpc>
              <a:buFont typeface="Arial"/>
              <a:buChar char="•"/>
            </a:pPr>
            <a:r>
              <a:rPr lang="en-US" sz="3200">
                <a:solidFill>
                  <a:srgbClr val="000000"/>
                </a:solidFill>
                <a:latin typeface="Proxima Nova"/>
                <a:ea typeface="Proxima Nova"/>
                <a:cs typeface="Proxima Nova"/>
                <a:sym typeface="Proxima Nova"/>
              </a:rPr>
              <a:t>Why do you think loving your neighbor is so important?</a:t>
            </a:r>
          </a:p>
          <a:p>
            <a:pPr algn="l" marL="690881" indent="-345440" lvl="1">
              <a:lnSpc>
                <a:spcPts val="4480"/>
              </a:lnSpc>
              <a:buFont typeface="Arial"/>
              <a:buChar char="•"/>
            </a:pPr>
            <a:r>
              <a:rPr lang="en-US" sz="3200">
                <a:solidFill>
                  <a:srgbClr val="000000"/>
                </a:solidFill>
                <a:latin typeface="Proxima Nova"/>
                <a:ea typeface="Proxima Nova"/>
                <a:cs typeface="Proxima Nova"/>
                <a:sym typeface="Proxima Nova"/>
              </a:rPr>
              <a:t>What other examples from the Bible demonstrate love of neighbor?</a:t>
            </a:r>
          </a:p>
        </p:txBody>
      </p:sp>
      <p:sp>
        <p:nvSpPr>
          <p:cNvPr name="TextBox 5" id="5"/>
          <p:cNvSpPr txBox="true"/>
          <p:nvPr/>
        </p:nvSpPr>
        <p:spPr>
          <a:xfrm rot="0">
            <a:off x="1028700" y="1799028"/>
            <a:ext cx="6231882" cy="953136"/>
          </a:xfrm>
          <a:prstGeom prst="rect">
            <a:avLst/>
          </a:prstGeom>
        </p:spPr>
        <p:txBody>
          <a:bodyPr anchor="t" rtlCol="false" tIns="0" lIns="0" bIns="0" rIns="0">
            <a:spAutoFit/>
          </a:bodyPr>
          <a:lstStyle/>
          <a:p>
            <a:pPr algn="l">
              <a:lnSpc>
                <a:spcPts val="7839"/>
              </a:lnSpc>
            </a:pPr>
            <a:r>
              <a:rPr lang="en-US" sz="5599" b="true">
                <a:solidFill>
                  <a:srgbClr val="236192"/>
                </a:solidFill>
                <a:latin typeface="Proxima Nova Heavy"/>
                <a:ea typeface="Proxima Nova Heavy"/>
                <a:cs typeface="Proxima Nova Heavy"/>
                <a:sym typeface="Proxima Nova Heavy"/>
              </a:rPr>
              <a:t>Discussion</a:t>
            </a:r>
          </a:p>
        </p:txBody>
      </p:sp>
    </p:spTree>
  </p:cSld>
  <p:clrMapOvr>
    <a:masterClrMapping/>
  </p:clrMapOvr>
</p:sld>
</file>

<file path=ppt/slides/slide65.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9605060" y="1181100"/>
            <a:ext cx="7806640" cy="8229600"/>
            <a:chOff x="0" y="0"/>
            <a:chExt cx="812800" cy="856837"/>
          </a:xfrm>
        </p:grpSpPr>
        <p:sp>
          <p:nvSpPr>
            <p:cNvPr name="Freeform 3" id="3"/>
            <p:cNvSpPr/>
            <p:nvPr/>
          </p:nvSpPr>
          <p:spPr>
            <a:xfrm flipH="false" flipV="false" rot="0">
              <a:off x="0" y="0"/>
              <a:ext cx="812800" cy="856837"/>
            </a:xfrm>
            <a:custGeom>
              <a:avLst/>
              <a:gdLst/>
              <a:ahLst/>
              <a:cxnLst/>
              <a:rect r="r" b="b" t="t" l="l"/>
              <a:pathLst>
                <a:path h="856837" w="812800">
                  <a:moveTo>
                    <a:pt x="0" y="0"/>
                  </a:moveTo>
                  <a:lnTo>
                    <a:pt x="812800" y="0"/>
                  </a:lnTo>
                  <a:lnTo>
                    <a:pt x="812800" y="856837"/>
                  </a:lnTo>
                  <a:lnTo>
                    <a:pt x="0" y="856837"/>
                  </a:lnTo>
                  <a:close/>
                </a:path>
              </a:pathLst>
            </a:custGeom>
            <a:blipFill>
              <a:blip r:embed="rId3"/>
              <a:stretch>
                <a:fillRect l="-58225" t="0" r="0" b="0"/>
              </a:stretch>
            </a:blipFill>
          </p:spPr>
        </p:sp>
      </p:grpSp>
      <p:sp>
        <p:nvSpPr>
          <p:cNvPr name="TextBox 4" id="4"/>
          <p:cNvSpPr txBox="true"/>
          <p:nvPr/>
        </p:nvSpPr>
        <p:spPr>
          <a:xfrm rot="0">
            <a:off x="1028700" y="4155440"/>
            <a:ext cx="7824741" cy="2223770"/>
          </a:xfrm>
          <a:prstGeom prst="rect">
            <a:avLst/>
          </a:prstGeom>
        </p:spPr>
        <p:txBody>
          <a:bodyPr anchor="t" rtlCol="false" tIns="0" lIns="0" bIns="0" rIns="0">
            <a:spAutoFit/>
          </a:bodyPr>
          <a:lstStyle/>
          <a:p>
            <a:pPr algn="l">
              <a:lnSpc>
                <a:spcPts val="4480"/>
              </a:lnSpc>
            </a:pPr>
            <a:r>
              <a:rPr lang="en-US" sz="3200">
                <a:solidFill>
                  <a:srgbClr val="000000"/>
                </a:solidFill>
                <a:latin typeface="Proxima Nova"/>
                <a:ea typeface="Proxima Nova"/>
                <a:cs typeface="Proxima Nova"/>
                <a:sym typeface="Proxima Nova"/>
              </a:rPr>
              <a:t>N</a:t>
            </a:r>
            <a:r>
              <a:rPr lang="en-US" sz="3200">
                <a:solidFill>
                  <a:srgbClr val="000000"/>
                </a:solidFill>
                <a:latin typeface="Proxima Nova"/>
                <a:ea typeface="Proxima Nova"/>
                <a:cs typeface="Proxima Nova"/>
                <a:sym typeface="Proxima Nova"/>
              </a:rPr>
              <a:t>early 14 million children face hunger in the US and “one in every five children is unsure where they will get their next meal.” (Feeding America)</a:t>
            </a:r>
          </a:p>
        </p:txBody>
      </p:sp>
      <p:sp>
        <p:nvSpPr>
          <p:cNvPr name="TextBox 5" id="5"/>
          <p:cNvSpPr txBox="true"/>
          <p:nvPr/>
        </p:nvSpPr>
        <p:spPr>
          <a:xfrm rot="0">
            <a:off x="1028700" y="914400"/>
            <a:ext cx="7824741" cy="1953260"/>
          </a:xfrm>
          <a:prstGeom prst="rect">
            <a:avLst/>
          </a:prstGeom>
        </p:spPr>
        <p:txBody>
          <a:bodyPr anchor="t" rtlCol="false" tIns="0" lIns="0" bIns="0" rIns="0">
            <a:spAutoFit/>
          </a:bodyPr>
          <a:lstStyle/>
          <a:p>
            <a:pPr algn="l">
              <a:lnSpc>
                <a:spcPts val="7840"/>
              </a:lnSpc>
            </a:pPr>
            <a:r>
              <a:rPr lang="en-US" sz="5600" b="true">
                <a:solidFill>
                  <a:srgbClr val="236192"/>
                </a:solidFill>
                <a:latin typeface="Proxima Nova Heavy"/>
                <a:ea typeface="Proxima Nova Heavy"/>
                <a:cs typeface="Proxima Nova Heavy"/>
                <a:sym typeface="Proxima Nova Heavy"/>
              </a:rPr>
              <a:t>Need for Love of Neighbor in the World</a:t>
            </a:r>
          </a:p>
        </p:txBody>
      </p:sp>
    </p:spTree>
  </p:cSld>
  <p:clrMapOvr>
    <a:masterClrMapping/>
  </p:clrMapOvr>
</p:sld>
</file>

<file path=ppt/slides/slide66.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9605060" y="1181100"/>
            <a:ext cx="7806640" cy="8229600"/>
            <a:chOff x="0" y="0"/>
            <a:chExt cx="812800" cy="856837"/>
          </a:xfrm>
        </p:grpSpPr>
        <p:sp>
          <p:nvSpPr>
            <p:cNvPr name="Freeform 3" id="3"/>
            <p:cNvSpPr/>
            <p:nvPr/>
          </p:nvSpPr>
          <p:spPr>
            <a:xfrm flipH="false" flipV="false" rot="0">
              <a:off x="0" y="0"/>
              <a:ext cx="812800" cy="856837"/>
            </a:xfrm>
            <a:custGeom>
              <a:avLst/>
              <a:gdLst/>
              <a:ahLst/>
              <a:cxnLst/>
              <a:rect r="r" b="b" t="t" l="l"/>
              <a:pathLst>
                <a:path h="856837" w="812800">
                  <a:moveTo>
                    <a:pt x="0" y="0"/>
                  </a:moveTo>
                  <a:lnTo>
                    <a:pt x="812800" y="0"/>
                  </a:lnTo>
                  <a:lnTo>
                    <a:pt x="812800" y="856837"/>
                  </a:lnTo>
                  <a:lnTo>
                    <a:pt x="0" y="856837"/>
                  </a:lnTo>
                  <a:close/>
                </a:path>
              </a:pathLst>
            </a:custGeom>
            <a:blipFill>
              <a:blip r:embed="rId3"/>
              <a:stretch>
                <a:fillRect l="0" t="-19494" r="0" b="-19494"/>
              </a:stretch>
            </a:blipFill>
          </p:spPr>
        </p:sp>
      </p:grpSp>
      <p:sp>
        <p:nvSpPr>
          <p:cNvPr name="TextBox 4" id="4"/>
          <p:cNvSpPr txBox="true"/>
          <p:nvPr/>
        </p:nvSpPr>
        <p:spPr>
          <a:xfrm rot="0">
            <a:off x="1028700" y="914400"/>
            <a:ext cx="7579353" cy="1953260"/>
          </a:xfrm>
          <a:prstGeom prst="rect">
            <a:avLst/>
          </a:prstGeom>
        </p:spPr>
        <p:txBody>
          <a:bodyPr anchor="t" rtlCol="false" tIns="0" lIns="0" bIns="0" rIns="0">
            <a:spAutoFit/>
          </a:bodyPr>
          <a:lstStyle/>
          <a:p>
            <a:pPr algn="l">
              <a:lnSpc>
                <a:spcPts val="7840"/>
              </a:lnSpc>
            </a:pPr>
            <a:r>
              <a:rPr lang="en-US" sz="5600" b="true">
                <a:solidFill>
                  <a:srgbClr val="236192"/>
                </a:solidFill>
                <a:latin typeface="Proxima Nova Heavy"/>
                <a:ea typeface="Proxima Nova Heavy"/>
                <a:cs typeface="Proxima Nova Heavy"/>
                <a:sym typeface="Proxima Nova Heavy"/>
              </a:rPr>
              <a:t>Need for Love of Neighbor in the World</a:t>
            </a:r>
          </a:p>
        </p:txBody>
      </p:sp>
      <p:sp>
        <p:nvSpPr>
          <p:cNvPr name="TextBox 5" id="5"/>
          <p:cNvSpPr txBox="true"/>
          <p:nvPr/>
        </p:nvSpPr>
        <p:spPr>
          <a:xfrm rot="0">
            <a:off x="1028700" y="3588703"/>
            <a:ext cx="8115300" cy="3347720"/>
          </a:xfrm>
          <a:prstGeom prst="rect">
            <a:avLst/>
          </a:prstGeom>
        </p:spPr>
        <p:txBody>
          <a:bodyPr anchor="t" rtlCol="false" tIns="0" lIns="0" bIns="0" rIns="0">
            <a:spAutoFit/>
          </a:bodyPr>
          <a:lstStyle/>
          <a:p>
            <a:pPr algn="l">
              <a:lnSpc>
                <a:spcPts val="4480"/>
              </a:lnSpc>
            </a:pPr>
            <a:r>
              <a:rPr lang="en-US" sz="3200">
                <a:solidFill>
                  <a:srgbClr val="000000"/>
                </a:solidFill>
                <a:latin typeface="Proxima Nova"/>
                <a:ea typeface="Proxima Nova"/>
                <a:cs typeface="Proxima Nova"/>
                <a:sym typeface="Proxima Nova"/>
              </a:rPr>
              <a:t>After reading the statement from Feeding America:</a:t>
            </a:r>
          </a:p>
          <a:p>
            <a:pPr algn="l">
              <a:lnSpc>
                <a:spcPts val="4480"/>
              </a:lnSpc>
            </a:pPr>
          </a:p>
          <a:p>
            <a:pPr algn="l" marL="690881" indent="-345440" lvl="1">
              <a:lnSpc>
                <a:spcPts val="4480"/>
              </a:lnSpc>
              <a:buFont typeface="Arial"/>
              <a:buChar char="•"/>
            </a:pPr>
            <a:r>
              <a:rPr lang="en-US" sz="3200">
                <a:solidFill>
                  <a:srgbClr val="000000"/>
                </a:solidFill>
                <a:latin typeface="Proxima Nova"/>
                <a:ea typeface="Proxima Nova"/>
                <a:cs typeface="Proxima Nova"/>
                <a:sym typeface="Proxima Nova"/>
              </a:rPr>
              <a:t>How can your acts of loving your neighbor have an impact on the issue of hunger in your local community?</a:t>
            </a:r>
          </a:p>
        </p:txBody>
      </p:sp>
    </p:spTree>
  </p:cSld>
  <p:clrMapOvr>
    <a:masterClrMapping/>
  </p:clrMapOvr>
</p:sld>
</file>

<file path=ppt/slides/slide67.xml><?xml version="1.0" encoding="utf-8"?>
<p:sld xmlns:p="http://schemas.openxmlformats.org/presentationml/2006/main" xmlns:a="http://schemas.openxmlformats.org/drawingml/2006/main" xmlns:r="http://schemas.openxmlformats.org/officeDocument/2006/relationships">
  <p:cSld>
    <p:bg>
      <p:bgPr>
        <a:solidFill>
          <a:srgbClr val="009DDE"/>
        </a:solidFill>
      </p:bgPr>
    </p:bg>
    <p:spTree>
      <p:nvGrpSpPr>
        <p:cNvPr id="1" name=""/>
        <p:cNvGrpSpPr/>
        <p:nvPr/>
      </p:nvGrpSpPr>
      <p:grpSpPr>
        <a:xfrm>
          <a:off x="0" y="0"/>
          <a:ext cx="0" cy="0"/>
          <a:chOff x="0" y="0"/>
          <a:chExt cx="0" cy="0"/>
        </a:xfrm>
      </p:grpSpPr>
      <p:sp>
        <p:nvSpPr>
          <p:cNvPr name="TextBox 2" id="2"/>
          <p:cNvSpPr txBox="true"/>
          <p:nvPr/>
        </p:nvSpPr>
        <p:spPr>
          <a:xfrm rot="0">
            <a:off x="1028700" y="890905"/>
            <a:ext cx="8115300" cy="953136"/>
          </a:xfrm>
          <a:prstGeom prst="rect">
            <a:avLst/>
          </a:prstGeom>
        </p:spPr>
        <p:txBody>
          <a:bodyPr anchor="t" rtlCol="false" tIns="0" lIns="0" bIns="0" rIns="0">
            <a:spAutoFit/>
          </a:bodyPr>
          <a:lstStyle/>
          <a:p>
            <a:pPr algn="l">
              <a:lnSpc>
                <a:spcPts val="7839"/>
              </a:lnSpc>
            </a:pPr>
            <a:r>
              <a:rPr lang="en-US" sz="5599" b="true">
                <a:solidFill>
                  <a:srgbClr val="FFFFFF"/>
                </a:solidFill>
                <a:latin typeface="Proxima Nova Heavy"/>
                <a:ea typeface="Proxima Nova Heavy"/>
                <a:cs typeface="Proxima Nova Heavy"/>
                <a:sym typeface="Proxima Nova Heavy"/>
              </a:rPr>
              <a:t>Video: </a:t>
            </a:r>
            <a:r>
              <a:rPr lang="en-US" sz="5599">
                <a:solidFill>
                  <a:srgbClr val="FFFFFF"/>
                </a:solidFill>
                <a:latin typeface="Proxima Nova"/>
                <a:ea typeface="Proxima Nova"/>
                <a:cs typeface="Proxima Nova"/>
                <a:sym typeface="Proxima Nova"/>
              </a:rPr>
              <a:t>Generation Hope</a:t>
            </a:r>
          </a:p>
        </p:txBody>
      </p:sp>
      <p:sp>
        <p:nvSpPr>
          <p:cNvPr name="TextBox 3" id="3"/>
          <p:cNvSpPr txBox="true"/>
          <p:nvPr/>
        </p:nvSpPr>
        <p:spPr>
          <a:xfrm rot="0">
            <a:off x="6430089" y="4614545"/>
            <a:ext cx="5427822" cy="863600"/>
          </a:xfrm>
          <a:prstGeom prst="rect">
            <a:avLst/>
          </a:prstGeom>
        </p:spPr>
        <p:txBody>
          <a:bodyPr anchor="t" rtlCol="false" tIns="0" lIns="0" bIns="0" rIns="0">
            <a:spAutoFit/>
          </a:bodyPr>
          <a:lstStyle/>
          <a:p>
            <a:pPr algn="ctr">
              <a:lnSpc>
                <a:spcPts val="7000"/>
              </a:lnSpc>
              <a:spcBef>
                <a:spcPct val="0"/>
              </a:spcBef>
            </a:pPr>
            <a:r>
              <a:rPr lang="en-US" sz="5000" u="sng">
                <a:solidFill>
                  <a:srgbClr val="FFFFFF"/>
                </a:solidFill>
                <a:latin typeface="Proxima Nova"/>
                <a:ea typeface="Proxima Nova"/>
                <a:cs typeface="Proxima Nova"/>
                <a:sym typeface="Proxima Nova"/>
                <a:hlinkClick r:id="rId3" tooltip="https://drive.google.com/file/d/1Vrp1ECOWntsE3so3JPbFM5HBPaX0zARI/view?usp=sharing"/>
              </a:rPr>
              <a:t>Click to View Video</a:t>
            </a:r>
          </a:p>
        </p:txBody>
      </p:sp>
    </p:spTree>
  </p:cSld>
  <p:clrMapOvr>
    <a:masterClrMapping/>
  </p:clrMapOvr>
</p:sld>
</file>

<file path=ppt/slides/slide68.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TextBox 2" id="2"/>
          <p:cNvSpPr txBox="true"/>
          <p:nvPr/>
        </p:nvSpPr>
        <p:spPr>
          <a:xfrm rot="0">
            <a:off x="1778445" y="3165369"/>
            <a:ext cx="6130677" cy="5033645"/>
          </a:xfrm>
          <a:prstGeom prst="rect">
            <a:avLst/>
          </a:prstGeom>
        </p:spPr>
        <p:txBody>
          <a:bodyPr anchor="t" rtlCol="false" tIns="0" lIns="0" bIns="0" rIns="0">
            <a:spAutoFit/>
          </a:bodyPr>
          <a:lstStyle/>
          <a:p>
            <a:pPr algn="l" marL="690881" indent="-345440" lvl="1">
              <a:lnSpc>
                <a:spcPts val="4480"/>
              </a:lnSpc>
              <a:buFont typeface="Arial"/>
              <a:buChar char="•"/>
            </a:pPr>
            <a:r>
              <a:rPr lang="en-US" sz="3200">
                <a:solidFill>
                  <a:srgbClr val="000000"/>
                </a:solidFill>
                <a:latin typeface="Proxima Nova"/>
                <a:ea typeface="Proxima Nova"/>
                <a:cs typeface="Proxima Nova"/>
                <a:sym typeface="Proxima Nova"/>
              </a:rPr>
              <a:t>How do these volunteers demonstrate love of neighbor through their actions?</a:t>
            </a:r>
          </a:p>
          <a:p>
            <a:pPr algn="l" marL="690881" indent="-345440" lvl="1">
              <a:lnSpc>
                <a:spcPts val="4480"/>
              </a:lnSpc>
              <a:buFont typeface="Arial"/>
              <a:buChar char="•"/>
            </a:pPr>
            <a:r>
              <a:rPr lang="en-US" sz="3200">
                <a:solidFill>
                  <a:srgbClr val="000000"/>
                </a:solidFill>
                <a:latin typeface="Proxima Nova"/>
                <a:ea typeface="Proxima Nova"/>
                <a:cs typeface="Proxima Nova"/>
                <a:sym typeface="Proxima Nova"/>
              </a:rPr>
              <a:t>How do these volunteers describe the feeling of being able to help their neighbors?</a:t>
            </a:r>
          </a:p>
          <a:p>
            <a:pPr algn="l" marL="690881" indent="-345440" lvl="1">
              <a:lnSpc>
                <a:spcPts val="4480"/>
              </a:lnSpc>
              <a:buFont typeface="Arial"/>
              <a:buChar char="•"/>
            </a:pPr>
            <a:r>
              <a:rPr lang="en-US" sz="3200">
                <a:solidFill>
                  <a:srgbClr val="000000"/>
                </a:solidFill>
                <a:latin typeface="Proxima Nova"/>
                <a:ea typeface="Proxima Nova"/>
                <a:cs typeface="Proxima Nova"/>
                <a:sym typeface="Proxima Nova"/>
              </a:rPr>
              <a:t>Think about a time you have helped a neighbor. How did you feel?</a:t>
            </a:r>
          </a:p>
        </p:txBody>
      </p:sp>
      <p:grpSp>
        <p:nvGrpSpPr>
          <p:cNvPr name="Group 3" id="3"/>
          <p:cNvGrpSpPr/>
          <p:nvPr/>
        </p:nvGrpSpPr>
        <p:grpSpPr>
          <a:xfrm rot="0">
            <a:off x="9619798" y="1028700"/>
            <a:ext cx="7806640" cy="8229600"/>
            <a:chOff x="0" y="0"/>
            <a:chExt cx="812800" cy="856837"/>
          </a:xfrm>
        </p:grpSpPr>
        <p:sp>
          <p:nvSpPr>
            <p:cNvPr name="Freeform 4" id="4"/>
            <p:cNvSpPr/>
            <p:nvPr/>
          </p:nvSpPr>
          <p:spPr>
            <a:xfrm flipH="false" flipV="false" rot="0">
              <a:off x="0" y="0"/>
              <a:ext cx="812800" cy="856837"/>
            </a:xfrm>
            <a:custGeom>
              <a:avLst/>
              <a:gdLst/>
              <a:ahLst/>
              <a:cxnLst/>
              <a:rect r="r" b="b" t="t" l="l"/>
              <a:pathLst>
                <a:path h="856837" w="812800">
                  <a:moveTo>
                    <a:pt x="0" y="0"/>
                  </a:moveTo>
                  <a:lnTo>
                    <a:pt x="812800" y="0"/>
                  </a:lnTo>
                  <a:lnTo>
                    <a:pt x="812800" y="856837"/>
                  </a:lnTo>
                  <a:lnTo>
                    <a:pt x="0" y="856837"/>
                  </a:lnTo>
                  <a:close/>
                </a:path>
              </a:pathLst>
            </a:custGeom>
            <a:blipFill>
              <a:blip r:embed="rId3"/>
              <a:stretch>
                <a:fillRect l="-9575" t="0" r="-48839" b="0"/>
              </a:stretch>
            </a:blipFill>
          </p:spPr>
        </p:sp>
      </p:grpSp>
      <p:sp>
        <p:nvSpPr>
          <p:cNvPr name="TextBox 5" id="5"/>
          <p:cNvSpPr txBox="true"/>
          <p:nvPr/>
        </p:nvSpPr>
        <p:spPr>
          <a:xfrm rot="0">
            <a:off x="1778445" y="1989464"/>
            <a:ext cx="7841352" cy="953136"/>
          </a:xfrm>
          <a:prstGeom prst="rect">
            <a:avLst/>
          </a:prstGeom>
        </p:spPr>
        <p:txBody>
          <a:bodyPr anchor="t" rtlCol="false" tIns="0" lIns="0" bIns="0" rIns="0">
            <a:spAutoFit/>
          </a:bodyPr>
          <a:lstStyle/>
          <a:p>
            <a:pPr algn="l">
              <a:lnSpc>
                <a:spcPts val="7839"/>
              </a:lnSpc>
            </a:pPr>
            <a:r>
              <a:rPr lang="en-US" sz="5599" b="true">
                <a:solidFill>
                  <a:srgbClr val="FAAB00"/>
                </a:solidFill>
                <a:latin typeface="Proxima Nova Heavy"/>
                <a:ea typeface="Proxima Nova Heavy"/>
                <a:cs typeface="Proxima Nova Heavy"/>
                <a:sym typeface="Proxima Nova Heavy"/>
              </a:rPr>
              <a:t>Video Discussion</a:t>
            </a:r>
          </a:p>
        </p:txBody>
      </p:sp>
    </p:spTree>
  </p:cSld>
  <p:clrMapOvr>
    <a:masterClrMapping/>
  </p:clrMapOvr>
</p:sld>
</file>

<file path=ppt/slides/slide69.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TextBox 2" id="2"/>
          <p:cNvSpPr txBox="true"/>
          <p:nvPr/>
        </p:nvSpPr>
        <p:spPr>
          <a:xfrm rot="0">
            <a:off x="1028700" y="3364403"/>
            <a:ext cx="6130677" cy="3909695"/>
          </a:xfrm>
          <a:prstGeom prst="rect">
            <a:avLst/>
          </a:prstGeom>
        </p:spPr>
        <p:txBody>
          <a:bodyPr anchor="t" rtlCol="false" tIns="0" lIns="0" bIns="0" rIns="0">
            <a:spAutoFit/>
          </a:bodyPr>
          <a:lstStyle/>
          <a:p>
            <a:pPr algn="l" marL="690881" indent="-345440" lvl="1">
              <a:lnSpc>
                <a:spcPts val="4480"/>
              </a:lnSpc>
              <a:buFont typeface="Arial"/>
              <a:buChar char="•"/>
            </a:pPr>
            <a:r>
              <a:rPr lang="en-US" sz="3200">
                <a:solidFill>
                  <a:srgbClr val="000000"/>
                </a:solidFill>
                <a:latin typeface="Proxima Nova"/>
                <a:ea typeface="Proxima Nova"/>
                <a:cs typeface="Proxima Nova"/>
                <a:sym typeface="Proxima Nova"/>
              </a:rPr>
              <a:t>Think of someone who you think could use some extra kindness this week.</a:t>
            </a:r>
          </a:p>
          <a:p>
            <a:pPr algn="l" marL="690881" indent="-345440" lvl="1">
              <a:lnSpc>
                <a:spcPts val="4480"/>
              </a:lnSpc>
              <a:buFont typeface="Arial"/>
              <a:buChar char="•"/>
            </a:pPr>
            <a:r>
              <a:rPr lang="en-US" sz="3200">
                <a:solidFill>
                  <a:srgbClr val="000000"/>
                </a:solidFill>
                <a:latin typeface="Proxima Nova"/>
                <a:ea typeface="Proxima Nova"/>
                <a:cs typeface="Proxima Nova"/>
                <a:sym typeface="Proxima Nova"/>
              </a:rPr>
              <a:t>Write an anonymous note of encouragement and love.</a:t>
            </a:r>
          </a:p>
          <a:p>
            <a:pPr algn="l" marL="690881" indent="-345440" lvl="1">
              <a:lnSpc>
                <a:spcPts val="4480"/>
              </a:lnSpc>
              <a:buFont typeface="Arial"/>
              <a:buChar char="•"/>
            </a:pPr>
            <a:r>
              <a:rPr lang="en-US" sz="3200">
                <a:solidFill>
                  <a:srgbClr val="000000"/>
                </a:solidFill>
                <a:latin typeface="Proxima Nova"/>
                <a:ea typeface="Proxima Nova"/>
                <a:cs typeface="Proxima Nova"/>
                <a:sym typeface="Proxima Nova"/>
              </a:rPr>
              <a:t>Secretly deliver the note. Try not to get caught.</a:t>
            </a:r>
          </a:p>
        </p:txBody>
      </p:sp>
      <p:grpSp>
        <p:nvGrpSpPr>
          <p:cNvPr name="Group 3" id="3"/>
          <p:cNvGrpSpPr/>
          <p:nvPr/>
        </p:nvGrpSpPr>
        <p:grpSpPr>
          <a:xfrm rot="0">
            <a:off x="8001000" y="0"/>
            <a:ext cx="10287000" cy="10287000"/>
            <a:chOff x="0" y="0"/>
            <a:chExt cx="812800" cy="812800"/>
          </a:xfrm>
        </p:grpSpPr>
        <p:sp>
          <p:nvSpPr>
            <p:cNvPr name="Freeform 4" id="4"/>
            <p:cNvSpPr/>
            <p:nvPr/>
          </p:nvSpPr>
          <p:spPr>
            <a:xfrm flipH="false" flipV="false" rot="0">
              <a:off x="0" y="0"/>
              <a:ext cx="812800" cy="812800"/>
            </a:xfrm>
            <a:custGeom>
              <a:avLst/>
              <a:gdLst/>
              <a:ahLst/>
              <a:cxnLst/>
              <a:rect r="r" b="b" t="t" l="l"/>
              <a:pathLst>
                <a:path h="812800" w="812800">
                  <a:moveTo>
                    <a:pt x="0" y="0"/>
                  </a:moveTo>
                  <a:lnTo>
                    <a:pt x="812800" y="0"/>
                  </a:lnTo>
                  <a:lnTo>
                    <a:pt x="812800" y="812800"/>
                  </a:lnTo>
                  <a:lnTo>
                    <a:pt x="0" y="812800"/>
                  </a:lnTo>
                  <a:close/>
                </a:path>
              </a:pathLst>
            </a:custGeom>
            <a:blipFill>
              <a:blip r:embed="rId3"/>
              <a:stretch>
                <a:fillRect l="-7909" t="0" r="-41903" b="0"/>
              </a:stretch>
            </a:blipFill>
          </p:spPr>
        </p:sp>
      </p:grpSp>
      <p:sp>
        <p:nvSpPr>
          <p:cNvPr name="TextBox 5" id="5"/>
          <p:cNvSpPr txBox="true"/>
          <p:nvPr/>
        </p:nvSpPr>
        <p:spPr>
          <a:xfrm rot="0">
            <a:off x="1028700" y="914400"/>
            <a:ext cx="6461880" cy="1953260"/>
          </a:xfrm>
          <a:prstGeom prst="rect">
            <a:avLst/>
          </a:prstGeom>
        </p:spPr>
        <p:txBody>
          <a:bodyPr anchor="t" rtlCol="false" tIns="0" lIns="0" bIns="0" rIns="0">
            <a:spAutoFit/>
          </a:bodyPr>
          <a:lstStyle/>
          <a:p>
            <a:pPr algn="l">
              <a:lnSpc>
                <a:spcPts val="7840"/>
              </a:lnSpc>
            </a:pPr>
            <a:r>
              <a:rPr lang="en-US" sz="5600" b="true">
                <a:solidFill>
                  <a:srgbClr val="236192"/>
                </a:solidFill>
                <a:latin typeface="Proxima Nova Heavy"/>
                <a:ea typeface="Proxima Nova Heavy"/>
                <a:cs typeface="Proxima Nova Heavy"/>
                <a:sym typeface="Proxima Nova Heavy"/>
              </a:rPr>
              <a:t>Secret Notes of Kindness</a:t>
            </a:r>
          </a:p>
        </p:txBody>
      </p:sp>
    </p:spTree>
  </p:cSld>
  <p:clrMapOvr>
    <a:masterClrMapping/>
  </p:clrMapOvr>
</p:sld>
</file>

<file path=ppt/slides/slide7.xml><?xml version="1.0" encoding="utf-8"?>
<p:sld xmlns:p="http://schemas.openxmlformats.org/presentationml/2006/main" xmlns:a="http://schemas.openxmlformats.org/drawingml/2006/main">
  <p:cSld>
    <p:bg>
      <p:bgPr>
        <a:solidFill>
          <a:srgbClr val="FAAB00"/>
        </a:solidFill>
      </p:bgPr>
    </p:bg>
    <p:spTree>
      <p:nvGrpSpPr>
        <p:cNvPr id="1" name=""/>
        <p:cNvGrpSpPr/>
        <p:nvPr/>
      </p:nvGrpSpPr>
      <p:grpSpPr>
        <a:xfrm>
          <a:off x="0" y="0"/>
          <a:ext cx="0" cy="0"/>
          <a:chOff x="0" y="0"/>
          <a:chExt cx="0" cy="0"/>
        </a:xfrm>
      </p:grpSpPr>
      <p:sp>
        <p:nvSpPr>
          <p:cNvPr name="TextBox 2" id="2"/>
          <p:cNvSpPr txBox="true"/>
          <p:nvPr/>
        </p:nvSpPr>
        <p:spPr>
          <a:xfrm rot="0">
            <a:off x="3086495" y="2089150"/>
            <a:ext cx="12115010" cy="5956301"/>
          </a:xfrm>
          <a:prstGeom prst="rect">
            <a:avLst/>
          </a:prstGeom>
        </p:spPr>
        <p:txBody>
          <a:bodyPr anchor="t" rtlCol="false" tIns="0" lIns="0" bIns="0" rIns="0">
            <a:spAutoFit/>
          </a:bodyPr>
          <a:lstStyle/>
          <a:p>
            <a:pPr algn="ctr">
              <a:lnSpc>
                <a:spcPts val="11899"/>
              </a:lnSpc>
            </a:pPr>
            <a:r>
              <a:rPr lang="en-US" sz="8499" b="true">
                <a:solidFill>
                  <a:srgbClr val="236192"/>
                </a:solidFill>
                <a:latin typeface="Proxima Nova Heavy"/>
                <a:ea typeface="Proxima Nova Heavy"/>
                <a:cs typeface="Proxima Nova Heavy"/>
                <a:sym typeface="Proxima Nova Heavy"/>
              </a:rPr>
              <a:t>What can you do starting today to make other people’s lives better?</a:t>
            </a:r>
          </a:p>
        </p:txBody>
      </p:sp>
      <p:sp>
        <p:nvSpPr>
          <p:cNvPr name="TextBox 3" id="3"/>
          <p:cNvSpPr txBox="true"/>
          <p:nvPr/>
        </p:nvSpPr>
        <p:spPr>
          <a:xfrm rot="0">
            <a:off x="14808447" y="9727605"/>
            <a:ext cx="3009454" cy="361950"/>
          </a:xfrm>
          <a:prstGeom prst="rect">
            <a:avLst/>
          </a:prstGeom>
        </p:spPr>
        <p:txBody>
          <a:bodyPr anchor="t" rtlCol="false" tIns="0" lIns="0" bIns="0" rIns="0">
            <a:spAutoFit/>
          </a:bodyPr>
          <a:lstStyle/>
          <a:p>
            <a:pPr algn="ctr">
              <a:lnSpc>
                <a:spcPts val="2520"/>
              </a:lnSpc>
              <a:spcBef>
                <a:spcPct val="0"/>
              </a:spcBef>
            </a:pPr>
            <a:r>
              <a:rPr lang="en-US" sz="2100">
                <a:solidFill>
                  <a:srgbClr val="009DDE"/>
                </a:solidFill>
                <a:latin typeface="Arial MT Pro"/>
                <a:ea typeface="Arial MT Pro"/>
                <a:cs typeface="Arial MT Pro"/>
                <a:sym typeface="Arial MT Pro"/>
              </a:rPr>
              <a:t>Little Acts of Love for Len</a:t>
            </a:r>
          </a:p>
        </p:txBody>
      </p:sp>
    </p:spTree>
  </p:cSld>
  <p:clrMapOvr>
    <a:masterClrMapping/>
  </p:clrMapOvr>
</p:sld>
</file>

<file path=ppt/slides/slide70.xml><?xml version="1.0" encoding="utf-8"?>
<p:sld xmlns:p="http://schemas.openxmlformats.org/presentationml/2006/main" xmlns:a="http://schemas.openxmlformats.org/drawingml/2006/main">
  <p:cSld>
    <p:spTree>
      <p:nvGrpSpPr>
        <p:cNvPr id="1" name=""/>
        <p:cNvGrpSpPr/>
        <p:nvPr/>
      </p:nvGrpSpPr>
      <p:grpSpPr>
        <a:xfrm>
          <a:off x="0" y="0"/>
          <a:ext cx="0" cy="0"/>
          <a:chOff x="0" y="0"/>
          <a:chExt cx="0" cy="0"/>
        </a:xfrm>
      </p:grpSpPr>
      <p:sp>
        <p:nvSpPr>
          <p:cNvPr name="TextBox 2" id="2"/>
          <p:cNvSpPr txBox="true"/>
          <p:nvPr/>
        </p:nvSpPr>
        <p:spPr>
          <a:xfrm rot="0">
            <a:off x="2797030" y="914400"/>
            <a:ext cx="12693939" cy="962660"/>
          </a:xfrm>
          <a:prstGeom prst="rect">
            <a:avLst/>
          </a:prstGeom>
        </p:spPr>
        <p:txBody>
          <a:bodyPr anchor="t" rtlCol="false" tIns="0" lIns="0" bIns="0" rIns="0">
            <a:spAutoFit/>
          </a:bodyPr>
          <a:lstStyle/>
          <a:p>
            <a:pPr algn="ctr">
              <a:lnSpc>
                <a:spcPts val="7840"/>
              </a:lnSpc>
            </a:pPr>
            <a:r>
              <a:rPr lang="en-US" sz="5600" b="true">
                <a:solidFill>
                  <a:srgbClr val="236192"/>
                </a:solidFill>
                <a:latin typeface="Proxima Nova Heavy"/>
                <a:ea typeface="Proxima Nova Heavy"/>
                <a:cs typeface="Proxima Nova Heavy"/>
                <a:sym typeface="Proxima Nova Heavy"/>
              </a:rPr>
              <a:t>Little Act of Love for Love of Neighbor </a:t>
            </a:r>
          </a:p>
        </p:txBody>
      </p:sp>
      <p:sp>
        <p:nvSpPr>
          <p:cNvPr name="TextBox 3" id="3"/>
          <p:cNvSpPr txBox="true"/>
          <p:nvPr/>
        </p:nvSpPr>
        <p:spPr>
          <a:xfrm rot="0">
            <a:off x="1028700" y="2046847"/>
            <a:ext cx="15844252" cy="1661795"/>
          </a:xfrm>
          <a:prstGeom prst="rect">
            <a:avLst/>
          </a:prstGeom>
        </p:spPr>
        <p:txBody>
          <a:bodyPr anchor="t" rtlCol="false" tIns="0" lIns="0" bIns="0" rIns="0">
            <a:spAutoFit/>
          </a:bodyPr>
          <a:lstStyle/>
          <a:p>
            <a:pPr algn="l">
              <a:lnSpc>
                <a:spcPts val="4480"/>
              </a:lnSpc>
            </a:pPr>
            <a:r>
              <a:rPr lang="en-US" sz="3200">
                <a:solidFill>
                  <a:srgbClr val="000000"/>
                </a:solidFill>
                <a:latin typeface="Proxima Nova"/>
                <a:ea typeface="Proxima Nova"/>
                <a:cs typeface="Proxima Nova"/>
                <a:sym typeface="Proxima Nova"/>
              </a:rPr>
              <a:t>You are invited to choose one of these little acts of loving your neighbor or create your own little act of loving your neighbor to offer up this week of Lent. You will report back to your classmates next week.</a:t>
            </a:r>
          </a:p>
        </p:txBody>
      </p:sp>
      <p:sp>
        <p:nvSpPr>
          <p:cNvPr name="TextBox 4" id="4"/>
          <p:cNvSpPr txBox="true"/>
          <p:nvPr/>
        </p:nvSpPr>
        <p:spPr>
          <a:xfrm rot="0">
            <a:off x="2175085" y="3741666"/>
            <a:ext cx="1570732" cy="798196"/>
          </a:xfrm>
          <a:prstGeom prst="rect">
            <a:avLst/>
          </a:prstGeom>
        </p:spPr>
        <p:txBody>
          <a:bodyPr anchor="t" rtlCol="false" tIns="0" lIns="0" bIns="0" rIns="0">
            <a:spAutoFit/>
          </a:bodyPr>
          <a:lstStyle/>
          <a:p>
            <a:pPr algn="ctr">
              <a:lnSpc>
                <a:spcPts val="5879"/>
              </a:lnSpc>
            </a:pPr>
            <a:r>
              <a:rPr lang="en-US" sz="4199">
                <a:solidFill>
                  <a:srgbClr val="236192"/>
                </a:solidFill>
                <a:latin typeface="Arial MT Pro"/>
                <a:ea typeface="Arial MT Pro"/>
                <a:cs typeface="Arial MT Pro"/>
                <a:sym typeface="Arial MT Pro"/>
              </a:rPr>
              <a:t>Prayer</a:t>
            </a:r>
          </a:p>
        </p:txBody>
      </p:sp>
      <p:sp>
        <p:nvSpPr>
          <p:cNvPr name="TextBox 5" id="5"/>
          <p:cNvSpPr txBox="true"/>
          <p:nvPr/>
        </p:nvSpPr>
        <p:spPr>
          <a:xfrm rot="0">
            <a:off x="523768" y="4482712"/>
            <a:ext cx="5310141" cy="3909695"/>
          </a:xfrm>
          <a:prstGeom prst="rect">
            <a:avLst/>
          </a:prstGeom>
        </p:spPr>
        <p:txBody>
          <a:bodyPr anchor="t" rtlCol="false" tIns="0" lIns="0" bIns="0" rIns="0">
            <a:spAutoFit/>
          </a:bodyPr>
          <a:lstStyle/>
          <a:p>
            <a:pPr algn="l" marL="690881" indent="-345440" lvl="1">
              <a:lnSpc>
                <a:spcPts val="4480"/>
              </a:lnSpc>
              <a:buFont typeface="Arial"/>
              <a:buChar char="•"/>
            </a:pPr>
            <a:r>
              <a:rPr lang="en-US" sz="3200">
                <a:solidFill>
                  <a:srgbClr val="000000"/>
                </a:solidFill>
                <a:latin typeface="Proxima Nova"/>
                <a:ea typeface="Proxima Nova"/>
                <a:cs typeface="Proxima Nova"/>
                <a:sym typeface="Proxima Nova"/>
              </a:rPr>
              <a:t>Pray and listen to which “neighbor” Jesus wants you to help.</a:t>
            </a:r>
          </a:p>
          <a:p>
            <a:pPr algn="l" marL="690881" indent="-345440" lvl="1">
              <a:lnSpc>
                <a:spcPts val="4480"/>
              </a:lnSpc>
              <a:buFont typeface="Arial"/>
              <a:buChar char="•"/>
            </a:pPr>
            <a:r>
              <a:rPr lang="en-US" sz="3200">
                <a:solidFill>
                  <a:srgbClr val="000000"/>
                </a:solidFill>
                <a:latin typeface="Proxima Nova"/>
                <a:ea typeface="Proxima Nova"/>
                <a:cs typeface="Proxima Nova"/>
                <a:sym typeface="Proxima Nova"/>
              </a:rPr>
              <a:t>Keep a daily journal of loving acts, challenges with difficult neighbors, and prayers for others.</a:t>
            </a:r>
          </a:p>
        </p:txBody>
      </p:sp>
      <p:sp>
        <p:nvSpPr>
          <p:cNvPr name="TextBox 6" id="6"/>
          <p:cNvSpPr txBox="true"/>
          <p:nvPr/>
        </p:nvSpPr>
        <p:spPr>
          <a:xfrm rot="0">
            <a:off x="8002653" y="3741666"/>
            <a:ext cx="1748830" cy="798196"/>
          </a:xfrm>
          <a:prstGeom prst="rect">
            <a:avLst/>
          </a:prstGeom>
        </p:spPr>
        <p:txBody>
          <a:bodyPr anchor="t" rtlCol="false" tIns="0" lIns="0" bIns="0" rIns="0">
            <a:spAutoFit/>
          </a:bodyPr>
          <a:lstStyle/>
          <a:p>
            <a:pPr algn="ctr">
              <a:lnSpc>
                <a:spcPts val="5879"/>
              </a:lnSpc>
            </a:pPr>
            <a:r>
              <a:rPr lang="en-US" sz="4199">
                <a:solidFill>
                  <a:srgbClr val="236192"/>
                </a:solidFill>
                <a:latin typeface="Arial MT Pro"/>
                <a:ea typeface="Arial MT Pro"/>
                <a:cs typeface="Arial MT Pro"/>
                <a:sym typeface="Arial MT Pro"/>
              </a:rPr>
              <a:t>Fasting</a:t>
            </a:r>
          </a:p>
        </p:txBody>
      </p:sp>
      <p:sp>
        <p:nvSpPr>
          <p:cNvPr name="TextBox 7" id="7"/>
          <p:cNvSpPr txBox="true"/>
          <p:nvPr/>
        </p:nvSpPr>
        <p:spPr>
          <a:xfrm rot="0">
            <a:off x="5866141" y="4482712"/>
            <a:ext cx="5604351" cy="4471670"/>
          </a:xfrm>
          <a:prstGeom prst="rect">
            <a:avLst/>
          </a:prstGeom>
        </p:spPr>
        <p:txBody>
          <a:bodyPr anchor="t" rtlCol="false" tIns="0" lIns="0" bIns="0" rIns="0">
            <a:spAutoFit/>
          </a:bodyPr>
          <a:lstStyle/>
          <a:p>
            <a:pPr algn="l" marL="690881" indent="-345440" lvl="1">
              <a:lnSpc>
                <a:spcPts val="4480"/>
              </a:lnSpc>
              <a:buFont typeface="Arial"/>
              <a:buChar char="•"/>
            </a:pPr>
            <a:r>
              <a:rPr lang="en-US" sz="3200">
                <a:solidFill>
                  <a:srgbClr val="000000"/>
                </a:solidFill>
                <a:latin typeface="Proxima Nova"/>
                <a:ea typeface="Proxima Nova"/>
                <a:cs typeface="Proxima Nova"/>
                <a:sym typeface="Proxima Nova"/>
              </a:rPr>
              <a:t>Use the fasting time to pray for people in need.</a:t>
            </a:r>
          </a:p>
          <a:p>
            <a:pPr algn="l" marL="690881" indent="-345440" lvl="1">
              <a:lnSpc>
                <a:spcPts val="4480"/>
              </a:lnSpc>
              <a:buFont typeface="Arial"/>
              <a:buChar char="•"/>
            </a:pPr>
            <a:r>
              <a:rPr lang="en-US" sz="3200">
                <a:solidFill>
                  <a:srgbClr val="000000"/>
                </a:solidFill>
                <a:latin typeface="Proxima Nova"/>
                <a:ea typeface="Proxima Nova"/>
                <a:cs typeface="Proxima Nova"/>
                <a:sym typeface="Proxima Nova"/>
              </a:rPr>
              <a:t>Fast for eyes to see opportunities to love and serve those around you.</a:t>
            </a:r>
          </a:p>
          <a:p>
            <a:pPr algn="l" marL="690881" indent="-345440" lvl="1">
              <a:lnSpc>
                <a:spcPts val="4480"/>
              </a:lnSpc>
              <a:buFont typeface="Arial"/>
              <a:buChar char="•"/>
            </a:pPr>
            <a:r>
              <a:rPr lang="en-US" sz="3200">
                <a:solidFill>
                  <a:srgbClr val="000000"/>
                </a:solidFill>
                <a:latin typeface="Proxima Nova"/>
                <a:ea typeface="Proxima Nova"/>
                <a:cs typeface="Proxima Nova"/>
                <a:sym typeface="Proxima Nova"/>
              </a:rPr>
              <a:t>Fast for someone who has been unkind to you.</a:t>
            </a:r>
          </a:p>
          <a:p>
            <a:pPr algn="l">
              <a:lnSpc>
                <a:spcPts val="4480"/>
              </a:lnSpc>
            </a:pPr>
          </a:p>
        </p:txBody>
      </p:sp>
      <p:sp>
        <p:nvSpPr>
          <p:cNvPr name="TextBox 8" id="8"/>
          <p:cNvSpPr txBox="true"/>
          <p:nvPr/>
        </p:nvSpPr>
        <p:spPr>
          <a:xfrm rot="0">
            <a:off x="13466992" y="3741666"/>
            <a:ext cx="2578199" cy="798196"/>
          </a:xfrm>
          <a:prstGeom prst="rect">
            <a:avLst/>
          </a:prstGeom>
        </p:spPr>
        <p:txBody>
          <a:bodyPr anchor="t" rtlCol="false" tIns="0" lIns="0" bIns="0" rIns="0">
            <a:spAutoFit/>
          </a:bodyPr>
          <a:lstStyle/>
          <a:p>
            <a:pPr algn="ctr">
              <a:lnSpc>
                <a:spcPts val="5879"/>
              </a:lnSpc>
            </a:pPr>
            <a:r>
              <a:rPr lang="en-US" sz="4199">
                <a:solidFill>
                  <a:srgbClr val="236192"/>
                </a:solidFill>
                <a:latin typeface="Arial MT Pro"/>
                <a:ea typeface="Arial MT Pro"/>
                <a:cs typeface="Arial MT Pro"/>
                <a:sym typeface="Arial MT Pro"/>
              </a:rPr>
              <a:t>Almsgiving</a:t>
            </a:r>
          </a:p>
        </p:txBody>
      </p:sp>
      <p:sp>
        <p:nvSpPr>
          <p:cNvPr name="TextBox 9" id="9"/>
          <p:cNvSpPr txBox="true"/>
          <p:nvPr/>
        </p:nvSpPr>
        <p:spPr>
          <a:xfrm rot="0">
            <a:off x="11872601" y="4482712"/>
            <a:ext cx="5462182" cy="4471670"/>
          </a:xfrm>
          <a:prstGeom prst="rect">
            <a:avLst/>
          </a:prstGeom>
        </p:spPr>
        <p:txBody>
          <a:bodyPr anchor="t" rtlCol="false" tIns="0" lIns="0" bIns="0" rIns="0">
            <a:spAutoFit/>
          </a:bodyPr>
          <a:lstStyle/>
          <a:p>
            <a:pPr algn="l" marL="690881" indent="-345440" lvl="1">
              <a:lnSpc>
                <a:spcPts val="4480"/>
              </a:lnSpc>
              <a:buFont typeface="Arial"/>
              <a:buChar char="•"/>
            </a:pPr>
            <a:r>
              <a:rPr lang="en-US" sz="3200">
                <a:solidFill>
                  <a:srgbClr val="000000"/>
                </a:solidFill>
                <a:latin typeface="Proxima Nova"/>
                <a:ea typeface="Proxima Nova"/>
                <a:cs typeface="Proxima Nova"/>
                <a:sym typeface="Proxima Nova"/>
              </a:rPr>
              <a:t>Host a “Fast A Meal” event and donate the savings to Mary’s Meals ($25.20 feeds a child for a year).</a:t>
            </a:r>
          </a:p>
          <a:p>
            <a:pPr algn="l" marL="690881" indent="-345440" lvl="1">
              <a:lnSpc>
                <a:spcPts val="4480"/>
              </a:lnSpc>
              <a:buFont typeface="Arial"/>
              <a:buChar char="•"/>
            </a:pPr>
            <a:r>
              <a:rPr lang="en-US" sz="3200">
                <a:solidFill>
                  <a:srgbClr val="000000"/>
                </a:solidFill>
                <a:latin typeface="Proxima Nova"/>
                <a:ea typeface="Proxima Nova"/>
                <a:cs typeface="Proxima Nova"/>
                <a:sym typeface="Proxima Nova"/>
              </a:rPr>
              <a:t>Set up a booth and ring a bell to collect donations for Mary’s Meals at school, outside supermarkets, etc.</a:t>
            </a:r>
          </a:p>
        </p:txBody>
      </p:sp>
    </p:spTree>
  </p:cSld>
  <p:clrMapOvr>
    <a:masterClrMapping/>
  </p:clrMapOvr>
</p:sld>
</file>

<file path=ppt/slides/slide71.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0"/>
            <a:ext cx="18288000" cy="10287000"/>
          </a:xfrm>
          <a:custGeom>
            <a:avLst/>
            <a:gdLst/>
            <a:ahLst/>
            <a:cxnLst/>
            <a:rect r="r" b="b" t="t" l="l"/>
            <a:pathLst>
              <a:path h="10287000" w="18288000">
                <a:moveTo>
                  <a:pt x="0" y="0"/>
                </a:moveTo>
                <a:lnTo>
                  <a:pt x="18288000" y="0"/>
                </a:lnTo>
                <a:lnTo>
                  <a:pt x="18288000" y="10287000"/>
                </a:lnTo>
                <a:lnTo>
                  <a:pt x="0" y="10287000"/>
                </a:lnTo>
                <a:lnTo>
                  <a:pt x="0" y="0"/>
                </a:lnTo>
                <a:close/>
              </a:path>
            </a:pathLst>
          </a:custGeom>
          <a:blipFill>
            <a:blip r:embed="rId3"/>
            <a:stretch>
              <a:fillRect l="0" t="0" r="0" b="0"/>
            </a:stretch>
          </a:blipFill>
        </p:spPr>
      </p:sp>
      <p:sp>
        <p:nvSpPr>
          <p:cNvPr name="TextBox 3" id="3"/>
          <p:cNvSpPr txBox="true"/>
          <p:nvPr/>
        </p:nvSpPr>
        <p:spPr>
          <a:xfrm rot="0">
            <a:off x="4938514" y="4991100"/>
            <a:ext cx="8410972" cy="1441451"/>
          </a:xfrm>
          <a:prstGeom prst="rect">
            <a:avLst/>
          </a:prstGeom>
        </p:spPr>
        <p:txBody>
          <a:bodyPr anchor="t" rtlCol="false" tIns="0" lIns="0" bIns="0" rIns="0">
            <a:spAutoFit/>
          </a:bodyPr>
          <a:lstStyle/>
          <a:p>
            <a:pPr algn="ctr">
              <a:lnSpc>
                <a:spcPts val="11899"/>
              </a:lnSpc>
              <a:spcBef>
                <a:spcPct val="0"/>
              </a:spcBef>
            </a:pPr>
            <a:r>
              <a:rPr lang="en-US" b="true" sz="8499">
                <a:solidFill>
                  <a:srgbClr val="FFFFFF"/>
                </a:solidFill>
                <a:latin typeface="Proxima Nova Heavy"/>
                <a:ea typeface="Proxima Nova Heavy"/>
                <a:cs typeface="Proxima Nova Heavy"/>
                <a:sym typeface="Proxima Nova Heavy"/>
              </a:rPr>
              <a:t>Week 6: Wisdom</a:t>
            </a:r>
          </a:p>
        </p:txBody>
      </p:sp>
    </p:spTree>
  </p:cSld>
  <p:clrMapOvr>
    <a:masterClrMapping/>
  </p:clrMapOvr>
</p:sld>
</file>

<file path=ppt/slides/slide72.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TextBox 2" id="2"/>
          <p:cNvSpPr txBox="true"/>
          <p:nvPr/>
        </p:nvSpPr>
        <p:spPr>
          <a:xfrm rot="0">
            <a:off x="14808447" y="9727605"/>
            <a:ext cx="3009454" cy="361950"/>
          </a:xfrm>
          <a:prstGeom prst="rect">
            <a:avLst/>
          </a:prstGeom>
        </p:spPr>
        <p:txBody>
          <a:bodyPr anchor="t" rtlCol="false" tIns="0" lIns="0" bIns="0" rIns="0">
            <a:spAutoFit/>
          </a:bodyPr>
          <a:lstStyle/>
          <a:p>
            <a:pPr algn="ctr">
              <a:lnSpc>
                <a:spcPts val="2520"/>
              </a:lnSpc>
              <a:spcBef>
                <a:spcPct val="0"/>
              </a:spcBef>
            </a:pPr>
            <a:r>
              <a:rPr lang="en-US" sz="2100">
                <a:solidFill>
                  <a:srgbClr val="009DDE"/>
                </a:solidFill>
                <a:latin typeface="Arial MT Pro"/>
                <a:ea typeface="Arial MT Pro"/>
                <a:cs typeface="Arial MT Pro"/>
                <a:sym typeface="Arial MT Pro"/>
              </a:rPr>
              <a:t>Little Acts of Love for Len</a:t>
            </a:r>
          </a:p>
        </p:txBody>
      </p:sp>
      <p:sp>
        <p:nvSpPr>
          <p:cNvPr name="Freeform 3" id="3"/>
          <p:cNvSpPr/>
          <p:nvPr/>
        </p:nvSpPr>
        <p:spPr>
          <a:xfrm flipH="false" flipV="false" rot="0">
            <a:off x="17699714" y="9559915"/>
            <a:ext cx="352873" cy="529640"/>
          </a:xfrm>
          <a:custGeom>
            <a:avLst/>
            <a:gdLst/>
            <a:ahLst/>
            <a:cxnLst/>
            <a:rect r="r" b="b" t="t" l="l"/>
            <a:pathLst>
              <a:path h="529640" w="352873">
                <a:moveTo>
                  <a:pt x="0" y="0"/>
                </a:moveTo>
                <a:lnTo>
                  <a:pt x="352872" y="0"/>
                </a:lnTo>
                <a:lnTo>
                  <a:pt x="352872" y="529640"/>
                </a:lnTo>
                <a:lnTo>
                  <a:pt x="0" y="529640"/>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Freeform 4" id="4"/>
          <p:cNvSpPr/>
          <p:nvPr/>
        </p:nvSpPr>
        <p:spPr>
          <a:xfrm flipH="false" flipV="false" rot="0">
            <a:off x="8489249" y="-228507"/>
            <a:ext cx="9798751" cy="11120544"/>
          </a:xfrm>
          <a:custGeom>
            <a:avLst/>
            <a:gdLst/>
            <a:ahLst/>
            <a:cxnLst/>
            <a:rect r="r" b="b" t="t" l="l"/>
            <a:pathLst>
              <a:path h="11120544" w="9798751">
                <a:moveTo>
                  <a:pt x="0" y="0"/>
                </a:moveTo>
                <a:lnTo>
                  <a:pt x="9798751" y="0"/>
                </a:lnTo>
                <a:lnTo>
                  <a:pt x="9798751" y="11120544"/>
                </a:lnTo>
                <a:lnTo>
                  <a:pt x="0" y="11120544"/>
                </a:lnTo>
                <a:lnTo>
                  <a:pt x="0" y="0"/>
                </a:lnTo>
                <a:close/>
              </a:path>
            </a:pathLst>
          </a:custGeom>
          <a:blipFill>
            <a:blip r:embed="rId5"/>
            <a:stretch>
              <a:fillRect l="-70340" t="0" r="0" b="0"/>
            </a:stretch>
          </a:blipFill>
        </p:spPr>
      </p:sp>
      <p:sp>
        <p:nvSpPr>
          <p:cNvPr name="Freeform 5" id="5"/>
          <p:cNvSpPr/>
          <p:nvPr/>
        </p:nvSpPr>
        <p:spPr>
          <a:xfrm flipH="false" flipV="false" rot="0">
            <a:off x="12060532" y="2863230"/>
            <a:ext cx="1328092" cy="1266668"/>
          </a:xfrm>
          <a:custGeom>
            <a:avLst/>
            <a:gdLst/>
            <a:ahLst/>
            <a:cxnLst/>
            <a:rect r="r" b="b" t="t" l="l"/>
            <a:pathLst>
              <a:path h="1266668" w="1328092">
                <a:moveTo>
                  <a:pt x="0" y="0"/>
                </a:moveTo>
                <a:lnTo>
                  <a:pt x="1328092" y="0"/>
                </a:lnTo>
                <a:lnTo>
                  <a:pt x="1328092" y="1266668"/>
                </a:lnTo>
                <a:lnTo>
                  <a:pt x="0" y="1266668"/>
                </a:lnTo>
                <a:lnTo>
                  <a:pt x="0" y="0"/>
                </a:lnTo>
                <a:close/>
              </a:path>
            </a:pathLst>
          </a:custGeom>
          <a:blipFill>
            <a:blip r:embed="rId6"/>
            <a:stretch>
              <a:fillRect l="0" t="0" r="0" b="0"/>
            </a:stretch>
          </a:blipFill>
        </p:spPr>
      </p:sp>
      <p:sp>
        <p:nvSpPr>
          <p:cNvPr name="TextBox 6" id="6"/>
          <p:cNvSpPr txBox="true"/>
          <p:nvPr/>
        </p:nvSpPr>
        <p:spPr>
          <a:xfrm rot="0">
            <a:off x="1449512" y="1543304"/>
            <a:ext cx="5959571" cy="1953260"/>
          </a:xfrm>
          <a:prstGeom prst="rect">
            <a:avLst/>
          </a:prstGeom>
        </p:spPr>
        <p:txBody>
          <a:bodyPr anchor="t" rtlCol="false" tIns="0" lIns="0" bIns="0" rIns="0">
            <a:spAutoFit/>
          </a:bodyPr>
          <a:lstStyle/>
          <a:p>
            <a:pPr algn="l">
              <a:lnSpc>
                <a:spcPts val="7840"/>
              </a:lnSpc>
            </a:pPr>
            <a:r>
              <a:rPr lang="en-US" sz="5600" b="true">
                <a:solidFill>
                  <a:srgbClr val="236192"/>
                </a:solidFill>
                <a:latin typeface="Proxima Nova Heavy"/>
                <a:ea typeface="Proxima Nova Heavy"/>
                <a:cs typeface="Proxima Nova Heavy"/>
                <a:sym typeface="Proxima Nova Heavy"/>
              </a:rPr>
              <a:t>Follow-up on Love of Neighbor</a:t>
            </a:r>
          </a:p>
        </p:txBody>
      </p:sp>
      <p:sp>
        <p:nvSpPr>
          <p:cNvPr name="TextBox 7" id="7"/>
          <p:cNvSpPr txBox="true"/>
          <p:nvPr/>
        </p:nvSpPr>
        <p:spPr>
          <a:xfrm rot="0">
            <a:off x="1449512" y="4072748"/>
            <a:ext cx="6130677" cy="4471670"/>
          </a:xfrm>
          <a:prstGeom prst="rect">
            <a:avLst/>
          </a:prstGeom>
        </p:spPr>
        <p:txBody>
          <a:bodyPr anchor="t" rtlCol="false" tIns="0" lIns="0" bIns="0" rIns="0">
            <a:spAutoFit/>
          </a:bodyPr>
          <a:lstStyle/>
          <a:p>
            <a:pPr algn="l" marL="690881" indent="-345440" lvl="1">
              <a:lnSpc>
                <a:spcPts val="4480"/>
              </a:lnSpc>
              <a:buFont typeface="Arial"/>
              <a:buChar char="•"/>
            </a:pPr>
            <a:r>
              <a:rPr lang="en-US" sz="3200">
                <a:solidFill>
                  <a:srgbClr val="000000"/>
                </a:solidFill>
                <a:latin typeface="Proxima Nova"/>
                <a:ea typeface="Proxima Nova"/>
                <a:cs typeface="Proxima Nova"/>
                <a:sym typeface="Proxima Nova"/>
              </a:rPr>
              <a:t>What was your little act of love to show love for your neighbor?</a:t>
            </a:r>
          </a:p>
          <a:p>
            <a:pPr algn="l" marL="690881" indent="-345440" lvl="1">
              <a:lnSpc>
                <a:spcPts val="4480"/>
              </a:lnSpc>
              <a:buFont typeface="Arial"/>
              <a:buChar char="•"/>
            </a:pPr>
            <a:r>
              <a:rPr lang="en-US" sz="3200">
                <a:solidFill>
                  <a:srgbClr val="000000"/>
                </a:solidFill>
                <a:latin typeface="Proxima Nova"/>
                <a:ea typeface="Proxima Nova"/>
                <a:cs typeface="Proxima Nova"/>
                <a:sym typeface="Proxima Nova"/>
              </a:rPr>
              <a:t>How did you feel when you did this?</a:t>
            </a:r>
          </a:p>
          <a:p>
            <a:pPr algn="l" marL="690881" indent="-345440" lvl="1">
              <a:lnSpc>
                <a:spcPts val="4480"/>
              </a:lnSpc>
              <a:buFont typeface="Arial"/>
              <a:buChar char="•"/>
            </a:pPr>
            <a:r>
              <a:rPr lang="en-US" sz="3200">
                <a:solidFill>
                  <a:srgbClr val="000000"/>
                </a:solidFill>
                <a:latin typeface="Proxima Nova"/>
                <a:ea typeface="Proxima Nova"/>
                <a:cs typeface="Proxima Nova"/>
                <a:sym typeface="Proxima Nova"/>
              </a:rPr>
              <a:t>What do you think the impact was of your act of love?</a:t>
            </a:r>
          </a:p>
          <a:p>
            <a:pPr algn="l">
              <a:lnSpc>
                <a:spcPts val="4480"/>
              </a:lnSpc>
            </a:pPr>
          </a:p>
        </p:txBody>
      </p:sp>
    </p:spTree>
  </p:cSld>
  <p:clrMapOvr>
    <a:masterClrMapping/>
  </p:clrMapOvr>
</p:sld>
</file>

<file path=ppt/slides/slide73.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9525" y="0"/>
            <a:ext cx="18288000" cy="10287000"/>
            <a:chOff x="0" y="0"/>
            <a:chExt cx="1444978" cy="812800"/>
          </a:xfrm>
        </p:grpSpPr>
        <p:sp>
          <p:nvSpPr>
            <p:cNvPr name="Freeform 3" id="3"/>
            <p:cNvSpPr/>
            <p:nvPr/>
          </p:nvSpPr>
          <p:spPr>
            <a:xfrm flipH="false" flipV="false" rot="0">
              <a:off x="0" y="0"/>
              <a:ext cx="1444978" cy="812800"/>
            </a:xfrm>
            <a:custGeom>
              <a:avLst/>
              <a:gdLst/>
              <a:ahLst/>
              <a:cxnLst/>
              <a:rect r="r" b="b" t="t" l="l"/>
              <a:pathLst>
                <a:path h="812800" w="1444978">
                  <a:moveTo>
                    <a:pt x="0" y="0"/>
                  </a:moveTo>
                  <a:lnTo>
                    <a:pt x="1444978" y="0"/>
                  </a:lnTo>
                  <a:lnTo>
                    <a:pt x="1444978" y="812800"/>
                  </a:lnTo>
                  <a:lnTo>
                    <a:pt x="0" y="812800"/>
                  </a:lnTo>
                  <a:close/>
                </a:path>
              </a:pathLst>
            </a:custGeom>
            <a:blipFill>
              <a:blip r:embed="rId3"/>
              <a:stretch>
                <a:fillRect l="0" t="-9333" r="0" b="-9333"/>
              </a:stretch>
            </a:blipFill>
          </p:spPr>
        </p:sp>
      </p:grpSp>
      <p:sp>
        <p:nvSpPr>
          <p:cNvPr name="TextBox 4" id="4"/>
          <p:cNvSpPr txBox="true"/>
          <p:nvPr/>
        </p:nvSpPr>
        <p:spPr>
          <a:xfrm rot="0">
            <a:off x="1302648" y="1484499"/>
            <a:ext cx="7841352" cy="953136"/>
          </a:xfrm>
          <a:prstGeom prst="rect">
            <a:avLst/>
          </a:prstGeom>
        </p:spPr>
        <p:txBody>
          <a:bodyPr anchor="t" rtlCol="false" tIns="0" lIns="0" bIns="0" rIns="0">
            <a:spAutoFit/>
          </a:bodyPr>
          <a:lstStyle/>
          <a:p>
            <a:pPr algn="l">
              <a:lnSpc>
                <a:spcPts val="7839"/>
              </a:lnSpc>
            </a:pPr>
            <a:r>
              <a:rPr lang="en-US" sz="5599" b="true">
                <a:solidFill>
                  <a:srgbClr val="0E0E0E"/>
                </a:solidFill>
                <a:latin typeface="Proxima Nova Heavy"/>
                <a:ea typeface="Proxima Nova Heavy"/>
                <a:cs typeface="Proxima Nova Heavy"/>
                <a:sym typeface="Proxima Nova Heavy"/>
              </a:rPr>
              <a:t>Wisdom</a:t>
            </a:r>
          </a:p>
        </p:txBody>
      </p:sp>
      <p:sp>
        <p:nvSpPr>
          <p:cNvPr name="TextBox 5" id="5"/>
          <p:cNvSpPr txBox="true"/>
          <p:nvPr/>
        </p:nvSpPr>
        <p:spPr>
          <a:xfrm rot="0">
            <a:off x="1302648" y="2464986"/>
            <a:ext cx="6130677" cy="2223770"/>
          </a:xfrm>
          <a:prstGeom prst="rect">
            <a:avLst/>
          </a:prstGeom>
        </p:spPr>
        <p:txBody>
          <a:bodyPr anchor="t" rtlCol="false" tIns="0" lIns="0" bIns="0" rIns="0">
            <a:spAutoFit/>
          </a:bodyPr>
          <a:lstStyle/>
          <a:p>
            <a:pPr algn="l">
              <a:lnSpc>
                <a:spcPts val="4480"/>
              </a:lnSpc>
            </a:pPr>
            <a:r>
              <a:rPr lang="en-US" sz="3200" b="true">
                <a:solidFill>
                  <a:srgbClr val="000000"/>
                </a:solidFill>
                <a:latin typeface="Proxima Nova Bold"/>
                <a:ea typeface="Proxima Nova Bold"/>
                <a:cs typeface="Proxima Nova Bold"/>
                <a:sym typeface="Proxima Nova Bold"/>
              </a:rPr>
              <a:t>You use what you know and have learned from God and His teachings to make good decisions.</a:t>
            </a:r>
          </a:p>
        </p:txBody>
      </p:sp>
    </p:spTree>
  </p:cSld>
  <p:clrMapOvr>
    <a:masterClrMapping/>
  </p:clrMapOvr>
</p:sld>
</file>

<file path=ppt/slides/slide74.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TextBox 2" id="2"/>
          <p:cNvSpPr txBox="true"/>
          <p:nvPr/>
        </p:nvSpPr>
        <p:spPr>
          <a:xfrm rot="0">
            <a:off x="1028700" y="2879090"/>
            <a:ext cx="6130677" cy="4471670"/>
          </a:xfrm>
          <a:prstGeom prst="rect">
            <a:avLst/>
          </a:prstGeom>
        </p:spPr>
        <p:txBody>
          <a:bodyPr anchor="t" rtlCol="false" tIns="0" lIns="0" bIns="0" rIns="0">
            <a:spAutoFit/>
          </a:bodyPr>
          <a:lstStyle/>
          <a:p>
            <a:pPr algn="l">
              <a:lnSpc>
                <a:spcPts val="4480"/>
              </a:lnSpc>
            </a:pPr>
            <a:r>
              <a:rPr lang="en-US" sz="3200">
                <a:solidFill>
                  <a:srgbClr val="000000"/>
                </a:solidFill>
                <a:latin typeface="Proxima Nova"/>
                <a:ea typeface="Proxima Nova"/>
                <a:cs typeface="Proxima Nova"/>
                <a:sym typeface="Proxima Nova"/>
              </a:rPr>
              <a:t>24 Everyone who listens to these words of mine and acts on them will be like a wise man who built his house on rock. </a:t>
            </a:r>
          </a:p>
          <a:p>
            <a:pPr algn="l">
              <a:lnSpc>
                <a:spcPts val="4480"/>
              </a:lnSpc>
            </a:pPr>
            <a:r>
              <a:rPr lang="en-US" sz="3200">
                <a:solidFill>
                  <a:srgbClr val="000000"/>
                </a:solidFill>
                <a:latin typeface="Proxima Nova"/>
                <a:ea typeface="Proxima Nova"/>
                <a:cs typeface="Proxima Nova"/>
                <a:sym typeface="Proxima Nova"/>
              </a:rPr>
              <a:t>25 The rain fell, the floods came, and the winds blew and buffeted the house. But it did not collapse; it had been set solidly on rock.</a:t>
            </a:r>
          </a:p>
        </p:txBody>
      </p:sp>
      <p:grpSp>
        <p:nvGrpSpPr>
          <p:cNvPr name="Group 3" id="3"/>
          <p:cNvGrpSpPr/>
          <p:nvPr/>
        </p:nvGrpSpPr>
        <p:grpSpPr>
          <a:xfrm rot="0">
            <a:off x="8001000" y="0"/>
            <a:ext cx="10287000" cy="10287000"/>
            <a:chOff x="0" y="0"/>
            <a:chExt cx="812800" cy="812800"/>
          </a:xfrm>
        </p:grpSpPr>
        <p:sp>
          <p:nvSpPr>
            <p:cNvPr name="Freeform 4" id="4"/>
            <p:cNvSpPr/>
            <p:nvPr/>
          </p:nvSpPr>
          <p:spPr>
            <a:xfrm flipH="false" flipV="false" rot="0">
              <a:off x="0" y="0"/>
              <a:ext cx="812800" cy="812800"/>
            </a:xfrm>
            <a:custGeom>
              <a:avLst/>
              <a:gdLst/>
              <a:ahLst/>
              <a:cxnLst/>
              <a:rect r="r" b="b" t="t" l="l"/>
              <a:pathLst>
                <a:path h="812800" w="812800">
                  <a:moveTo>
                    <a:pt x="0" y="0"/>
                  </a:moveTo>
                  <a:lnTo>
                    <a:pt x="812800" y="0"/>
                  </a:lnTo>
                  <a:lnTo>
                    <a:pt x="812800" y="812800"/>
                  </a:lnTo>
                  <a:lnTo>
                    <a:pt x="0" y="812800"/>
                  </a:lnTo>
                  <a:close/>
                </a:path>
              </a:pathLst>
            </a:custGeom>
            <a:blipFill>
              <a:blip r:embed="rId3"/>
              <a:stretch>
                <a:fillRect l="-38888" t="0" r="-38888" b="0"/>
              </a:stretch>
            </a:blipFill>
          </p:spPr>
        </p:sp>
      </p:grpSp>
      <p:sp>
        <p:nvSpPr>
          <p:cNvPr name="TextBox 5" id="5"/>
          <p:cNvSpPr txBox="true"/>
          <p:nvPr/>
        </p:nvSpPr>
        <p:spPr>
          <a:xfrm rot="0">
            <a:off x="866151" y="1300127"/>
            <a:ext cx="7841352" cy="953136"/>
          </a:xfrm>
          <a:prstGeom prst="rect">
            <a:avLst/>
          </a:prstGeom>
        </p:spPr>
        <p:txBody>
          <a:bodyPr anchor="t" rtlCol="false" tIns="0" lIns="0" bIns="0" rIns="0">
            <a:spAutoFit/>
          </a:bodyPr>
          <a:lstStyle/>
          <a:p>
            <a:pPr algn="l">
              <a:lnSpc>
                <a:spcPts val="7839"/>
              </a:lnSpc>
            </a:pPr>
            <a:r>
              <a:rPr lang="en-US" sz="5599" b="true">
                <a:solidFill>
                  <a:srgbClr val="236192"/>
                </a:solidFill>
                <a:latin typeface="Proxima Nova Heavy"/>
                <a:ea typeface="Proxima Nova Heavy"/>
                <a:cs typeface="Proxima Nova Heavy"/>
                <a:sym typeface="Proxima Nova Heavy"/>
              </a:rPr>
              <a:t>Matthew 7:24-27</a:t>
            </a:r>
          </a:p>
        </p:txBody>
      </p:sp>
    </p:spTree>
  </p:cSld>
  <p:clrMapOvr>
    <a:masterClrMapping/>
  </p:clrMapOvr>
</p:sld>
</file>

<file path=ppt/slides/slide75.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TextBox 2" id="2"/>
          <p:cNvSpPr txBox="true"/>
          <p:nvPr/>
        </p:nvSpPr>
        <p:spPr>
          <a:xfrm rot="0">
            <a:off x="866775" y="1300127"/>
            <a:ext cx="7841352" cy="953136"/>
          </a:xfrm>
          <a:prstGeom prst="rect">
            <a:avLst/>
          </a:prstGeom>
        </p:spPr>
        <p:txBody>
          <a:bodyPr anchor="t" rtlCol="false" tIns="0" lIns="0" bIns="0" rIns="0">
            <a:spAutoFit/>
          </a:bodyPr>
          <a:lstStyle/>
          <a:p>
            <a:pPr algn="l">
              <a:lnSpc>
                <a:spcPts val="7839"/>
              </a:lnSpc>
            </a:pPr>
            <a:r>
              <a:rPr lang="en-US" sz="5599" b="true">
                <a:solidFill>
                  <a:srgbClr val="236192"/>
                </a:solidFill>
                <a:latin typeface="Proxima Nova Heavy"/>
                <a:ea typeface="Proxima Nova Heavy"/>
                <a:cs typeface="Proxima Nova Heavy"/>
                <a:sym typeface="Proxima Nova Heavy"/>
              </a:rPr>
              <a:t>Matthew 7:24-27</a:t>
            </a:r>
          </a:p>
        </p:txBody>
      </p:sp>
      <p:sp>
        <p:nvSpPr>
          <p:cNvPr name="TextBox 3" id="3"/>
          <p:cNvSpPr txBox="true"/>
          <p:nvPr/>
        </p:nvSpPr>
        <p:spPr>
          <a:xfrm rot="0">
            <a:off x="1028700" y="2846309"/>
            <a:ext cx="6130677" cy="5033645"/>
          </a:xfrm>
          <a:prstGeom prst="rect">
            <a:avLst/>
          </a:prstGeom>
        </p:spPr>
        <p:txBody>
          <a:bodyPr anchor="t" rtlCol="false" tIns="0" lIns="0" bIns="0" rIns="0">
            <a:spAutoFit/>
          </a:bodyPr>
          <a:lstStyle/>
          <a:p>
            <a:pPr algn="l">
              <a:lnSpc>
                <a:spcPts val="4480"/>
              </a:lnSpc>
            </a:pPr>
            <a:r>
              <a:rPr lang="en-US" sz="3200">
                <a:solidFill>
                  <a:srgbClr val="000000"/>
                </a:solidFill>
                <a:latin typeface="Proxima Nova"/>
                <a:ea typeface="Proxima Nova"/>
                <a:cs typeface="Proxima Nova"/>
                <a:sym typeface="Proxima Nova"/>
              </a:rPr>
              <a:t>26 And everyone who listens to these words of mine but does not act on them will be like a fool who built his house on sand. </a:t>
            </a:r>
          </a:p>
          <a:p>
            <a:pPr algn="l">
              <a:lnSpc>
                <a:spcPts val="4480"/>
              </a:lnSpc>
            </a:pPr>
            <a:r>
              <a:rPr lang="en-US" sz="3200">
                <a:solidFill>
                  <a:srgbClr val="000000"/>
                </a:solidFill>
                <a:latin typeface="Proxima Nova"/>
                <a:ea typeface="Proxima Nova"/>
                <a:cs typeface="Proxima Nova"/>
                <a:sym typeface="Proxima Nova"/>
              </a:rPr>
              <a:t>27 The rain fell, the floods came, and the winds blew and buffeted the house. And it collapsed and was completely ruined.”</a:t>
            </a:r>
          </a:p>
          <a:p>
            <a:pPr algn="l">
              <a:lnSpc>
                <a:spcPts val="4480"/>
              </a:lnSpc>
            </a:pPr>
          </a:p>
        </p:txBody>
      </p:sp>
      <p:grpSp>
        <p:nvGrpSpPr>
          <p:cNvPr name="Group 4" id="4"/>
          <p:cNvGrpSpPr/>
          <p:nvPr/>
        </p:nvGrpSpPr>
        <p:grpSpPr>
          <a:xfrm rot="0">
            <a:off x="8001000" y="0"/>
            <a:ext cx="10287000" cy="10287000"/>
            <a:chOff x="0" y="0"/>
            <a:chExt cx="812800" cy="812800"/>
          </a:xfrm>
        </p:grpSpPr>
        <p:sp>
          <p:nvSpPr>
            <p:cNvPr name="Freeform 5" id="5"/>
            <p:cNvSpPr/>
            <p:nvPr/>
          </p:nvSpPr>
          <p:spPr>
            <a:xfrm flipH="false" flipV="false" rot="0">
              <a:off x="0" y="0"/>
              <a:ext cx="812800" cy="812800"/>
            </a:xfrm>
            <a:custGeom>
              <a:avLst/>
              <a:gdLst/>
              <a:ahLst/>
              <a:cxnLst/>
              <a:rect r="r" b="b" t="t" l="l"/>
              <a:pathLst>
                <a:path h="812800" w="812800">
                  <a:moveTo>
                    <a:pt x="0" y="0"/>
                  </a:moveTo>
                  <a:lnTo>
                    <a:pt x="812800" y="0"/>
                  </a:lnTo>
                  <a:lnTo>
                    <a:pt x="812800" y="812800"/>
                  </a:lnTo>
                  <a:lnTo>
                    <a:pt x="0" y="812800"/>
                  </a:lnTo>
                  <a:close/>
                </a:path>
              </a:pathLst>
            </a:custGeom>
            <a:blipFill>
              <a:blip r:embed="rId3"/>
              <a:stretch>
                <a:fillRect l="-8050" t="0" r="-42043" b="0"/>
              </a:stretch>
            </a:blipFill>
          </p:spPr>
        </p:sp>
      </p:grpSp>
    </p:spTree>
  </p:cSld>
  <p:clrMapOvr>
    <a:masterClrMapping/>
  </p:clrMapOvr>
</p:sld>
</file>

<file path=ppt/slides/slide76.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8001000" y="0"/>
            <a:ext cx="10287000" cy="10287000"/>
            <a:chOff x="0" y="0"/>
            <a:chExt cx="812800" cy="812800"/>
          </a:xfrm>
        </p:grpSpPr>
        <p:sp>
          <p:nvSpPr>
            <p:cNvPr name="Freeform 3" id="3"/>
            <p:cNvSpPr/>
            <p:nvPr/>
          </p:nvSpPr>
          <p:spPr>
            <a:xfrm flipH="false" flipV="false" rot="0">
              <a:off x="0" y="0"/>
              <a:ext cx="812800" cy="812800"/>
            </a:xfrm>
            <a:custGeom>
              <a:avLst/>
              <a:gdLst/>
              <a:ahLst/>
              <a:cxnLst/>
              <a:rect r="r" b="b" t="t" l="l"/>
              <a:pathLst>
                <a:path h="812800" w="812800">
                  <a:moveTo>
                    <a:pt x="0" y="0"/>
                  </a:moveTo>
                  <a:lnTo>
                    <a:pt x="812800" y="0"/>
                  </a:lnTo>
                  <a:lnTo>
                    <a:pt x="812800" y="812800"/>
                  </a:lnTo>
                  <a:lnTo>
                    <a:pt x="0" y="812800"/>
                  </a:lnTo>
                  <a:close/>
                </a:path>
              </a:pathLst>
            </a:custGeom>
            <a:blipFill>
              <a:blip r:embed="rId3"/>
              <a:stretch>
                <a:fillRect l="-25046" t="0" r="-25046" b="0"/>
              </a:stretch>
            </a:blipFill>
          </p:spPr>
        </p:sp>
      </p:grpSp>
      <p:sp>
        <p:nvSpPr>
          <p:cNvPr name="TextBox 4" id="4"/>
          <p:cNvSpPr txBox="true"/>
          <p:nvPr/>
        </p:nvSpPr>
        <p:spPr>
          <a:xfrm rot="0">
            <a:off x="1028700" y="1295465"/>
            <a:ext cx="7841352" cy="953136"/>
          </a:xfrm>
          <a:prstGeom prst="rect">
            <a:avLst/>
          </a:prstGeom>
        </p:spPr>
        <p:txBody>
          <a:bodyPr anchor="t" rtlCol="false" tIns="0" lIns="0" bIns="0" rIns="0">
            <a:spAutoFit/>
          </a:bodyPr>
          <a:lstStyle/>
          <a:p>
            <a:pPr algn="l">
              <a:lnSpc>
                <a:spcPts val="7839"/>
              </a:lnSpc>
            </a:pPr>
            <a:r>
              <a:rPr lang="en-US" sz="5599" b="true">
                <a:solidFill>
                  <a:srgbClr val="236192"/>
                </a:solidFill>
                <a:latin typeface="Proxima Nova Heavy"/>
                <a:ea typeface="Proxima Nova Heavy"/>
                <a:cs typeface="Proxima Nova Heavy"/>
                <a:sym typeface="Proxima Nova Heavy"/>
              </a:rPr>
              <a:t>Discussion</a:t>
            </a:r>
          </a:p>
        </p:txBody>
      </p:sp>
      <p:sp>
        <p:nvSpPr>
          <p:cNvPr name="TextBox 5" id="5"/>
          <p:cNvSpPr txBox="true"/>
          <p:nvPr/>
        </p:nvSpPr>
        <p:spPr>
          <a:xfrm rot="0">
            <a:off x="534563" y="2598103"/>
            <a:ext cx="6757331" cy="5033645"/>
          </a:xfrm>
          <a:prstGeom prst="rect">
            <a:avLst/>
          </a:prstGeom>
        </p:spPr>
        <p:txBody>
          <a:bodyPr anchor="t" rtlCol="false" tIns="0" lIns="0" bIns="0" rIns="0">
            <a:spAutoFit/>
          </a:bodyPr>
          <a:lstStyle/>
          <a:p>
            <a:pPr algn="l" marL="690881" indent="-345440" lvl="1">
              <a:lnSpc>
                <a:spcPts val="4480"/>
              </a:lnSpc>
              <a:buFont typeface="Arial"/>
              <a:buChar char="•"/>
            </a:pPr>
            <a:r>
              <a:rPr lang="en-US" sz="3200">
                <a:solidFill>
                  <a:srgbClr val="000000"/>
                </a:solidFill>
                <a:latin typeface="Proxima Nova"/>
                <a:ea typeface="Proxima Nova"/>
                <a:cs typeface="Proxima Nova"/>
                <a:sym typeface="Proxima Nova"/>
              </a:rPr>
              <a:t>What does it mean to "hope in the Lord"? How is that different from ordinary hope?</a:t>
            </a:r>
          </a:p>
          <a:p>
            <a:pPr algn="l" marL="690881" indent="-345440" lvl="1">
              <a:lnSpc>
                <a:spcPts val="4480"/>
              </a:lnSpc>
              <a:buFont typeface="Arial"/>
              <a:buChar char="•"/>
            </a:pPr>
            <a:r>
              <a:rPr lang="en-US" sz="3200">
                <a:solidFill>
                  <a:srgbClr val="000000"/>
                </a:solidFill>
                <a:latin typeface="Proxima Nova"/>
                <a:ea typeface="Proxima Nova"/>
                <a:cs typeface="Proxima Nova"/>
                <a:sym typeface="Proxima Nova"/>
              </a:rPr>
              <a:t>How have you seen God renew someone’s strength—either in your life or someone else's?</a:t>
            </a:r>
          </a:p>
          <a:p>
            <a:pPr algn="l" marL="690881" indent="-345440" lvl="1">
              <a:lnSpc>
                <a:spcPts val="4480"/>
              </a:lnSpc>
              <a:buFont typeface="Arial"/>
              <a:buChar char="•"/>
            </a:pPr>
            <a:r>
              <a:rPr lang="en-US" sz="3200">
                <a:solidFill>
                  <a:srgbClr val="000000"/>
                </a:solidFill>
                <a:latin typeface="Proxima Nova"/>
                <a:ea typeface="Proxima Nova"/>
                <a:cs typeface="Proxima Nova"/>
                <a:sym typeface="Proxima Nova"/>
              </a:rPr>
              <a:t>What are some things that can drain your strength, and how can faith help overcome them?</a:t>
            </a:r>
          </a:p>
        </p:txBody>
      </p:sp>
    </p:spTree>
  </p:cSld>
  <p:clrMapOvr>
    <a:masterClrMapping/>
  </p:clrMapOvr>
</p:sld>
</file>

<file path=ppt/slides/slide77.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9605060" y="1181100"/>
            <a:ext cx="7806640" cy="8229600"/>
            <a:chOff x="0" y="0"/>
            <a:chExt cx="812800" cy="856837"/>
          </a:xfrm>
        </p:grpSpPr>
        <p:sp>
          <p:nvSpPr>
            <p:cNvPr name="Freeform 3" id="3"/>
            <p:cNvSpPr/>
            <p:nvPr/>
          </p:nvSpPr>
          <p:spPr>
            <a:xfrm flipH="false" flipV="false" rot="0">
              <a:off x="0" y="0"/>
              <a:ext cx="812800" cy="856837"/>
            </a:xfrm>
            <a:custGeom>
              <a:avLst/>
              <a:gdLst/>
              <a:ahLst/>
              <a:cxnLst/>
              <a:rect r="r" b="b" t="t" l="l"/>
              <a:pathLst>
                <a:path h="856837" w="812800">
                  <a:moveTo>
                    <a:pt x="0" y="0"/>
                  </a:moveTo>
                  <a:lnTo>
                    <a:pt x="812800" y="0"/>
                  </a:lnTo>
                  <a:lnTo>
                    <a:pt x="812800" y="856837"/>
                  </a:lnTo>
                  <a:lnTo>
                    <a:pt x="0" y="856837"/>
                  </a:lnTo>
                  <a:close/>
                </a:path>
              </a:pathLst>
            </a:custGeom>
            <a:blipFill>
              <a:blip r:embed="rId3"/>
              <a:stretch>
                <a:fillRect l="0" t="0" r="-58225" b="0"/>
              </a:stretch>
            </a:blipFill>
          </p:spPr>
        </p:sp>
      </p:grpSp>
      <p:sp>
        <p:nvSpPr>
          <p:cNvPr name="TextBox 4" id="4"/>
          <p:cNvSpPr txBox="true"/>
          <p:nvPr/>
        </p:nvSpPr>
        <p:spPr>
          <a:xfrm rot="0">
            <a:off x="1028700" y="3383503"/>
            <a:ext cx="8115300" cy="5033645"/>
          </a:xfrm>
          <a:prstGeom prst="rect">
            <a:avLst/>
          </a:prstGeom>
        </p:spPr>
        <p:txBody>
          <a:bodyPr anchor="t" rtlCol="false" tIns="0" lIns="0" bIns="0" rIns="0">
            <a:spAutoFit/>
          </a:bodyPr>
          <a:lstStyle/>
          <a:p>
            <a:pPr algn="l">
              <a:lnSpc>
                <a:spcPts val="4480"/>
              </a:lnSpc>
            </a:pPr>
            <a:r>
              <a:rPr lang="en-US" sz="3200">
                <a:solidFill>
                  <a:srgbClr val="000000"/>
                </a:solidFill>
                <a:latin typeface="Proxima Nova"/>
                <a:ea typeface="Proxima Nova"/>
                <a:cs typeface="Proxima Nova"/>
                <a:sym typeface="Proxima Nova"/>
              </a:rPr>
              <a:t>“Thousands of children are on the brink, while life-saving supplies are ready to be delivered if violence stops and roads and hospitals are opened. This malnutrition crisis is entirely human made. Basic security is urgently needed for the people of Haiti, for the life-saving services they rely on, and for humanitarian workers to reach children and families in desperate need” (UNICEF).</a:t>
            </a:r>
          </a:p>
        </p:txBody>
      </p:sp>
      <p:sp>
        <p:nvSpPr>
          <p:cNvPr name="TextBox 5" id="5"/>
          <p:cNvSpPr txBox="true"/>
          <p:nvPr/>
        </p:nvSpPr>
        <p:spPr>
          <a:xfrm rot="0">
            <a:off x="1028700" y="914400"/>
            <a:ext cx="6663678" cy="1953260"/>
          </a:xfrm>
          <a:prstGeom prst="rect">
            <a:avLst/>
          </a:prstGeom>
        </p:spPr>
        <p:txBody>
          <a:bodyPr anchor="t" rtlCol="false" tIns="0" lIns="0" bIns="0" rIns="0">
            <a:spAutoFit/>
          </a:bodyPr>
          <a:lstStyle/>
          <a:p>
            <a:pPr algn="l">
              <a:lnSpc>
                <a:spcPts val="7840"/>
              </a:lnSpc>
            </a:pPr>
            <a:r>
              <a:rPr lang="en-US" sz="5600" b="true">
                <a:solidFill>
                  <a:srgbClr val="236192"/>
                </a:solidFill>
                <a:latin typeface="Proxima Nova Heavy"/>
                <a:ea typeface="Proxima Nova Heavy"/>
                <a:cs typeface="Proxima Nova Heavy"/>
                <a:sym typeface="Proxima Nova Heavy"/>
              </a:rPr>
              <a:t>Need for Wisdom in the World</a:t>
            </a:r>
          </a:p>
        </p:txBody>
      </p:sp>
    </p:spTree>
  </p:cSld>
  <p:clrMapOvr>
    <a:masterClrMapping/>
  </p:clrMapOvr>
</p:sld>
</file>

<file path=ppt/slides/slide78.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9605060" y="1181100"/>
            <a:ext cx="7806640" cy="8229600"/>
            <a:chOff x="0" y="0"/>
            <a:chExt cx="812800" cy="856837"/>
          </a:xfrm>
        </p:grpSpPr>
        <p:sp>
          <p:nvSpPr>
            <p:cNvPr name="Freeform 3" id="3"/>
            <p:cNvSpPr/>
            <p:nvPr/>
          </p:nvSpPr>
          <p:spPr>
            <a:xfrm flipH="false" flipV="false" rot="0">
              <a:off x="0" y="0"/>
              <a:ext cx="812800" cy="856837"/>
            </a:xfrm>
            <a:custGeom>
              <a:avLst/>
              <a:gdLst/>
              <a:ahLst/>
              <a:cxnLst/>
              <a:rect r="r" b="b" t="t" l="l"/>
              <a:pathLst>
                <a:path h="856837" w="812800">
                  <a:moveTo>
                    <a:pt x="0" y="0"/>
                  </a:moveTo>
                  <a:lnTo>
                    <a:pt x="812800" y="0"/>
                  </a:lnTo>
                  <a:lnTo>
                    <a:pt x="812800" y="856837"/>
                  </a:lnTo>
                  <a:lnTo>
                    <a:pt x="0" y="856837"/>
                  </a:lnTo>
                  <a:close/>
                </a:path>
              </a:pathLst>
            </a:custGeom>
            <a:blipFill>
              <a:blip r:embed="rId3"/>
              <a:stretch>
                <a:fillRect l="-41457" t="0" r="-17065" b="0"/>
              </a:stretch>
            </a:blipFill>
          </p:spPr>
        </p:sp>
      </p:grpSp>
      <p:sp>
        <p:nvSpPr>
          <p:cNvPr name="TextBox 4" id="4"/>
          <p:cNvSpPr txBox="true"/>
          <p:nvPr/>
        </p:nvSpPr>
        <p:spPr>
          <a:xfrm rot="0">
            <a:off x="1028700" y="914400"/>
            <a:ext cx="6663678" cy="1953260"/>
          </a:xfrm>
          <a:prstGeom prst="rect">
            <a:avLst/>
          </a:prstGeom>
        </p:spPr>
        <p:txBody>
          <a:bodyPr anchor="t" rtlCol="false" tIns="0" lIns="0" bIns="0" rIns="0">
            <a:spAutoFit/>
          </a:bodyPr>
          <a:lstStyle/>
          <a:p>
            <a:pPr algn="l">
              <a:lnSpc>
                <a:spcPts val="7840"/>
              </a:lnSpc>
            </a:pPr>
            <a:r>
              <a:rPr lang="en-US" sz="5600" b="true">
                <a:solidFill>
                  <a:srgbClr val="236192"/>
                </a:solidFill>
                <a:latin typeface="Proxima Nova Heavy"/>
                <a:ea typeface="Proxima Nova Heavy"/>
                <a:cs typeface="Proxima Nova Heavy"/>
                <a:sym typeface="Proxima Nova Heavy"/>
              </a:rPr>
              <a:t>Need for Wisdom in the World</a:t>
            </a:r>
          </a:p>
        </p:txBody>
      </p:sp>
      <p:sp>
        <p:nvSpPr>
          <p:cNvPr name="TextBox 5" id="5"/>
          <p:cNvSpPr txBox="true"/>
          <p:nvPr/>
        </p:nvSpPr>
        <p:spPr>
          <a:xfrm rot="0">
            <a:off x="1028700" y="3365024"/>
            <a:ext cx="8115300" cy="3909695"/>
          </a:xfrm>
          <a:prstGeom prst="rect">
            <a:avLst/>
          </a:prstGeom>
        </p:spPr>
        <p:txBody>
          <a:bodyPr anchor="t" rtlCol="false" tIns="0" lIns="0" bIns="0" rIns="0">
            <a:spAutoFit/>
          </a:bodyPr>
          <a:lstStyle/>
          <a:p>
            <a:pPr algn="l">
              <a:lnSpc>
                <a:spcPts val="4480"/>
              </a:lnSpc>
            </a:pPr>
            <a:r>
              <a:rPr lang="en-US" sz="3200">
                <a:solidFill>
                  <a:srgbClr val="000000"/>
                </a:solidFill>
                <a:latin typeface="Proxima Nova"/>
                <a:ea typeface="Proxima Nova"/>
                <a:cs typeface="Proxima Nova"/>
                <a:sym typeface="Proxima Nova"/>
              </a:rPr>
              <a:t>After reading the statement from UNICEF:</a:t>
            </a:r>
          </a:p>
          <a:p>
            <a:pPr algn="l">
              <a:lnSpc>
                <a:spcPts val="4480"/>
              </a:lnSpc>
            </a:pPr>
          </a:p>
          <a:p>
            <a:pPr algn="l" marL="690881" indent="-345440" lvl="1">
              <a:lnSpc>
                <a:spcPts val="4480"/>
              </a:lnSpc>
              <a:buFont typeface="Arial"/>
              <a:buChar char="•"/>
            </a:pPr>
            <a:r>
              <a:rPr lang="en-US" sz="3200">
                <a:solidFill>
                  <a:srgbClr val="000000"/>
                </a:solidFill>
                <a:latin typeface="Proxima Nova"/>
                <a:ea typeface="Proxima Nova"/>
                <a:cs typeface="Proxima Nova"/>
                <a:sym typeface="Proxima Nova"/>
              </a:rPr>
              <a:t>How can your acts of wisdom have an impact on the issue of hunger in the world?</a:t>
            </a:r>
          </a:p>
          <a:p>
            <a:pPr algn="l" marL="690881" indent="-345440" lvl="1">
              <a:lnSpc>
                <a:spcPts val="4480"/>
              </a:lnSpc>
              <a:buFont typeface="Arial"/>
              <a:buChar char="•"/>
            </a:pPr>
            <a:r>
              <a:rPr lang="en-US" sz="3200">
                <a:solidFill>
                  <a:srgbClr val="000000"/>
                </a:solidFill>
                <a:latin typeface="Proxima Nova"/>
                <a:ea typeface="Proxima Nova"/>
                <a:cs typeface="Proxima Nova"/>
                <a:sym typeface="Proxima Nova"/>
              </a:rPr>
              <a:t>In this specific example of Haiti, how can wisdom have an impact for good?</a:t>
            </a:r>
          </a:p>
        </p:txBody>
      </p:sp>
    </p:spTree>
  </p:cSld>
  <p:clrMapOvr>
    <a:masterClrMapping/>
  </p:clrMapOvr>
</p:sld>
</file>

<file path=ppt/slides/slide79.xml><?xml version="1.0" encoding="utf-8"?>
<p:sld xmlns:p="http://schemas.openxmlformats.org/presentationml/2006/main" xmlns:a="http://schemas.openxmlformats.org/drawingml/2006/main" xmlns:r="http://schemas.openxmlformats.org/officeDocument/2006/relationships">
  <p:cSld>
    <p:bg>
      <p:bgPr>
        <a:solidFill>
          <a:srgbClr val="009DDE"/>
        </a:solidFill>
      </p:bgPr>
    </p:bg>
    <p:spTree>
      <p:nvGrpSpPr>
        <p:cNvPr id="1" name=""/>
        <p:cNvGrpSpPr/>
        <p:nvPr/>
      </p:nvGrpSpPr>
      <p:grpSpPr>
        <a:xfrm>
          <a:off x="0" y="0"/>
          <a:ext cx="0" cy="0"/>
          <a:chOff x="0" y="0"/>
          <a:chExt cx="0" cy="0"/>
        </a:xfrm>
      </p:grpSpPr>
      <p:sp>
        <p:nvSpPr>
          <p:cNvPr name="TextBox 2" id="2"/>
          <p:cNvSpPr txBox="true"/>
          <p:nvPr/>
        </p:nvSpPr>
        <p:spPr>
          <a:xfrm rot="0">
            <a:off x="1028700" y="890905"/>
            <a:ext cx="8445105" cy="953136"/>
          </a:xfrm>
          <a:prstGeom prst="rect">
            <a:avLst/>
          </a:prstGeom>
        </p:spPr>
        <p:txBody>
          <a:bodyPr anchor="t" rtlCol="false" tIns="0" lIns="0" bIns="0" rIns="0">
            <a:spAutoFit/>
          </a:bodyPr>
          <a:lstStyle/>
          <a:p>
            <a:pPr algn="l">
              <a:lnSpc>
                <a:spcPts val="7839"/>
              </a:lnSpc>
            </a:pPr>
            <a:r>
              <a:rPr lang="en-US" sz="5599" b="true">
                <a:solidFill>
                  <a:srgbClr val="FFFFFF"/>
                </a:solidFill>
                <a:latin typeface="Proxima Nova Heavy"/>
                <a:ea typeface="Proxima Nova Heavy"/>
                <a:cs typeface="Proxima Nova Heavy"/>
                <a:sym typeface="Proxima Nova Heavy"/>
              </a:rPr>
              <a:t>Video: </a:t>
            </a:r>
            <a:r>
              <a:rPr lang="en-US" sz="5599">
                <a:solidFill>
                  <a:srgbClr val="FFFFFF"/>
                </a:solidFill>
                <a:latin typeface="Proxima Nova"/>
                <a:ea typeface="Proxima Nova"/>
                <a:cs typeface="Proxima Nova"/>
                <a:sym typeface="Proxima Nova"/>
              </a:rPr>
              <a:t>Generation Hope</a:t>
            </a:r>
          </a:p>
        </p:txBody>
      </p:sp>
      <p:sp>
        <p:nvSpPr>
          <p:cNvPr name="TextBox 3" id="3"/>
          <p:cNvSpPr txBox="true"/>
          <p:nvPr/>
        </p:nvSpPr>
        <p:spPr>
          <a:xfrm rot="0">
            <a:off x="6430089" y="4614544"/>
            <a:ext cx="5427822" cy="863600"/>
          </a:xfrm>
          <a:prstGeom prst="rect">
            <a:avLst/>
          </a:prstGeom>
        </p:spPr>
        <p:txBody>
          <a:bodyPr anchor="t" rtlCol="false" tIns="0" lIns="0" bIns="0" rIns="0">
            <a:spAutoFit/>
          </a:bodyPr>
          <a:lstStyle/>
          <a:p>
            <a:pPr algn="ctr">
              <a:lnSpc>
                <a:spcPts val="7000"/>
              </a:lnSpc>
              <a:spcBef>
                <a:spcPct val="0"/>
              </a:spcBef>
            </a:pPr>
            <a:r>
              <a:rPr lang="en-US" sz="5000" u="sng">
                <a:solidFill>
                  <a:srgbClr val="FFFFFF"/>
                </a:solidFill>
                <a:latin typeface="Proxima Nova"/>
                <a:ea typeface="Proxima Nova"/>
                <a:cs typeface="Proxima Nova"/>
                <a:sym typeface="Proxima Nova"/>
                <a:hlinkClick r:id="rId3" tooltip="https://drive.google.com/file/d/16jwdLG6QGNSB6HbX81JpuoRQOSG464cA/view?usp=sharing"/>
              </a:rPr>
              <a:t>Click to View Video</a:t>
            </a:r>
          </a:p>
        </p:txBody>
      </p:sp>
    </p:spTree>
  </p:cSld>
  <p:clrMapOvr>
    <a:masterClrMapping/>
  </p:clrMapOvr>
</p:sld>
</file>

<file path=ppt/slides/slide8.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0"/>
            <a:ext cx="18288000" cy="10287000"/>
          </a:xfrm>
          <a:custGeom>
            <a:avLst/>
            <a:gdLst/>
            <a:ahLst/>
            <a:cxnLst/>
            <a:rect r="r" b="b" t="t" l="l"/>
            <a:pathLst>
              <a:path h="10287000" w="18288000">
                <a:moveTo>
                  <a:pt x="0" y="0"/>
                </a:moveTo>
                <a:lnTo>
                  <a:pt x="18288000" y="0"/>
                </a:lnTo>
                <a:lnTo>
                  <a:pt x="18288000" y="10287000"/>
                </a:lnTo>
                <a:lnTo>
                  <a:pt x="0" y="10287000"/>
                </a:lnTo>
                <a:lnTo>
                  <a:pt x="0" y="0"/>
                </a:lnTo>
                <a:close/>
              </a:path>
            </a:pathLst>
          </a:custGeom>
          <a:blipFill>
            <a:blip r:embed="rId3"/>
            <a:stretch>
              <a:fillRect l="0" t="0" r="0" b="0"/>
            </a:stretch>
          </a:blipFill>
        </p:spPr>
      </p:sp>
      <p:sp>
        <p:nvSpPr>
          <p:cNvPr name="TextBox 3" id="3"/>
          <p:cNvSpPr txBox="true"/>
          <p:nvPr/>
        </p:nvSpPr>
        <p:spPr>
          <a:xfrm rot="0">
            <a:off x="5756225" y="4767644"/>
            <a:ext cx="6775549" cy="1441458"/>
          </a:xfrm>
          <a:prstGeom prst="rect">
            <a:avLst/>
          </a:prstGeom>
        </p:spPr>
        <p:txBody>
          <a:bodyPr anchor="t" rtlCol="false" tIns="0" lIns="0" bIns="0" rIns="0">
            <a:spAutoFit/>
          </a:bodyPr>
          <a:lstStyle/>
          <a:p>
            <a:pPr algn="ctr">
              <a:lnSpc>
                <a:spcPts val="11899"/>
              </a:lnSpc>
              <a:spcBef>
                <a:spcPct val="0"/>
              </a:spcBef>
            </a:pPr>
            <a:r>
              <a:rPr lang="en-US" b="true" sz="8499">
                <a:solidFill>
                  <a:srgbClr val="FFFFFF"/>
                </a:solidFill>
                <a:latin typeface="Proxima Nova Heavy"/>
                <a:ea typeface="Proxima Nova Heavy"/>
                <a:cs typeface="Proxima Nova Heavy"/>
                <a:sym typeface="Proxima Nova Heavy"/>
              </a:rPr>
              <a:t>Week 1: Faith</a:t>
            </a:r>
          </a:p>
        </p:txBody>
      </p:sp>
    </p:spTree>
  </p:cSld>
  <p:clrMapOvr>
    <a:masterClrMapping/>
  </p:clrMapOvr>
</p:sld>
</file>

<file path=ppt/slides/slide80.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9619798" y="1028700"/>
            <a:ext cx="7806640" cy="8229600"/>
            <a:chOff x="0" y="0"/>
            <a:chExt cx="812800" cy="856837"/>
          </a:xfrm>
        </p:grpSpPr>
        <p:sp>
          <p:nvSpPr>
            <p:cNvPr name="Freeform 3" id="3"/>
            <p:cNvSpPr/>
            <p:nvPr/>
          </p:nvSpPr>
          <p:spPr>
            <a:xfrm flipH="false" flipV="false" rot="0">
              <a:off x="0" y="0"/>
              <a:ext cx="812800" cy="856837"/>
            </a:xfrm>
            <a:custGeom>
              <a:avLst/>
              <a:gdLst/>
              <a:ahLst/>
              <a:cxnLst/>
              <a:rect r="r" b="b" t="t" l="l"/>
              <a:pathLst>
                <a:path h="856837" w="812800">
                  <a:moveTo>
                    <a:pt x="0" y="0"/>
                  </a:moveTo>
                  <a:lnTo>
                    <a:pt x="812800" y="0"/>
                  </a:lnTo>
                  <a:lnTo>
                    <a:pt x="812800" y="856837"/>
                  </a:lnTo>
                  <a:lnTo>
                    <a:pt x="0" y="856837"/>
                  </a:lnTo>
                  <a:close/>
                </a:path>
              </a:pathLst>
            </a:custGeom>
            <a:blipFill>
              <a:blip r:embed="rId3"/>
              <a:stretch>
                <a:fillRect l="-21990" t="0" r="-65419" b="0"/>
              </a:stretch>
            </a:blipFill>
          </p:spPr>
        </p:sp>
      </p:grpSp>
      <p:sp>
        <p:nvSpPr>
          <p:cNvPr name="TextBox 4" id="4"/>
          <p:cNvSpPr txBox="true"/>
          <p:nvPr/>
        </p:nvSpPr>
        <p:spPr>
          <a:xfrm rot="0">
            <a:off x="1553837" y="2889358"/>
            <a:ext cx="6130677" cy="5595620"/>
          </a:xfrm>
          <a:prstGeom prst="rect">
            <a:avLst/>
          </a:prstGeom>
        </p:spPr>
        <p:txBody>
          <a:bodyPr anchor="t" rtlCol="false" tIns="0" lIns="0" bIns="0" rIns="0">
            <a:spAutoFit/>
          </a:bodyPr>
          <a:lstStyle/>
          <a:p>
            <a:pPr algn="l" marL="690881" indent="-345440" lvl="1">
              <a:lnSpc>
                <a:spcPts val="4480"/>
              </a:lnSpc>
              <a:buFont typeface="Arial"/>
              <a:buChar char="•"/>
            </a:pPr>
            <a:r>
              <a:rPr lang="en-US" sz="3200">
                <a:solidFill>
                  <a:srgbClr val="000000"/>
                </a:solidFill>
                <a:latin typeface="Proxima Nova"/>
                <a:ea typeface="Proxima Nova"/>
                <a:cs typeface="Proxima Nova"/>
                <a:sym typeface="Proxima Nova"/>
              </a:rPr>
              <a:t>How does Jimmy demonstrate the virtue of wisdom?</a:t>
            </a:r>
          </a:p>
          <a:p>
            <a:pPr algn="l" marL="690881" indent="-345440" lvl="1">
              <a:lnSpc>
                <a:spcPts val="4480"/>
              </a:lnSpc>
              <a:buFont typeface="Arial"/>
              <a:buChar char="•"/>
            </a:pPr>
            <a:r>
              <a:rPr lang="en-US" sz="3200">
                <a:solidFill>
                  <a:srgbClr val="000000"/>
                </a:solidFill>
                <a:latin typeface="Proxima Nova"/>
                <a:ea typeface="Proxima Nova"/>
                <a:cs typeface="Proxima Nova"/>
                <a:sym typeface="Proxima Nova"/>
              </a:rPr>
              <a:t>What does his story teach you about the importance of wisdom?</a:t>
            </a:r>
          </a:p>
          <a:p>
            <a:pPr algn="l" marL="690881" indent="-345440" lvl="1">
              <a:lnSpc>
                <a:spcPts val="4480"/>
              </a:lnSpc>
              <a:buFont typeface="Arial"/>
              <a:buChar char="•"/>
            </a:pPr>
            <a:r>
              <a:rPr lang="en-US" sz="3200">
                <a:solidFill>
                  <a:srgbClr val="000000"/>
                </a:solidFill>
                <a:latin typeface="Proxima Nova"/>
                <a:ea typeface="Proxima Nova"/>
                <a:cs typeface="Proxima Nova"/>
                <a:sym typeface="Proxima Nova"/>
              </a:rPr>
              <a:t>Jimmy says there is a lot of “hunger and misery” in his city. In what ways do you see this in your own community?</a:t>
            </a:r>
          </a:p>
          <a:p>
            <a:pPr algn="l">
              <a:lnSpc>
                <a:spcPts val="4480"/>
              </a:lnSpc>
            </a:pPr>
          </a:p>
        </p:txBody>
      </p:sp>
      <p:sp>
        <p:nvSpPr>
          <p:cNvPr name="TextBox 5" id="5"/>
          <p:cNvSpPr txBox="true"/>
          <p:nvPr/>
        </p:nvSpPr>
        <p:spPr>
          <a:xfrm rot="0">
            <a:off x="1778445" y="1617924"/>
            <a:ext cx="7841352" cy="953136"/>
          </a:xfrm>
          <a:prstGeom prst="rect">
            <a:avLst/>
          </a:prstGeom>
        </p:spPr>
        <p:txBody>
          <a:bodyPr anchor="t" rtlCol="false" tIns="0" lIns="0" bIns="0" rIns="0">
            <a:spAutoFit/>
          </a:bodyPr>
          <a:lstStyle/>
          <a:p>
            <a:pPr algn="l">
              <a:lnSpc>
                <a:spcPts val="7839"/>
              </a:lnSpc>
            </a:pPr>
            <a:r>
              <a:rPr lang="en-US" sz="5599" b="true">
                <a:solidFill>
                  <a:srgbClr val="FAAB00"/>
                </a:solidFill>
                <a:latin typeface="Proxima Nova Heavy"/>
                <a:ea typeface="Proxima Nova Heavy"/>
                <a:cs typeface="Proxima Nova Heavy"/>
                <a:sym typeface="Proxima Nova Heavy"/>
              </a:rPr>
              <a:t>Video Discussion</a:t>
            </a:r>
          </a:p>
        </p:txBody>
      </p:sp>
    </p:spTree>
  </p:cSld>
  <p:clrMapOvr>
    <a:masterClrMapping/>
  </p:clrMapOvr>
</p:sld>
</file>

<file path=ppt/slides/slide81.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7551403" y="0"/>
            <a:ext cx="10736597" cy="10287000"/>
            <a:chOff x="0" y="0"/>
            <a:chExt cx="848324" cy="812800"/>
          </a:xfrm>
        </p:grpSpPr>
        <p:sp>
          <p:nvSpPr>
            <p:cNvPr name="Freeform 3" id="3"/>
            <p:cNvSpPr/>
            <p:nvPr/>
          </p:nvSpPr>
          <p:spPr>
            <a:xfrm flipH="false" flipV="false" rot="0">
              <a:off x="0" y="0"/>
              <a:ext cx="848324" cy="812800"/>
            </a:xfrm>
            <a:custGeom>
              <a:avLst/>
              <a:gdLst/>
              <a:ahLst/>
              <a:cxnLst/>
              <a:rect r="r" b="b" t="t" l="l"/>
              <a:pathLst>
                <a:path h="812800" w="848324">
                  <a:moveTo>
                    <a:pt x="0" y="0"/>
                  </a:moveTo>
                  <a:lnTo>
                    <a:pt x="848324" y="0"/>
                  </a:lnTo>
                  <a:lnTo>
                    <a:pt x="848324" y="812800"/>
                  </a:lnTo>
                  <a:lnTo>
                    <a:pt x="0" y="812800"/>
                  </a:lnTo>
                  <a:close/>
                </a:path>
              </a:pathLst>
            </a:custGeom>
            <a:blipFill>
              <a:blip r:embed="rId3"/>
              <a:stretch>
                <a:fillRect l="0" t="-28326" r="0" b="-28326"/>
              </a:stretch>
            </a:blipFill>
          </p:spPr>
        </p:sp>
      </p:grpSp>
      <p:sp>
        <p:nvSpPr>
          <p:cNvPr name="TextBox 4" id="4"/>
          <p:cNvSpPr txBox="true"/>
          <p:nvPr/>
        </p:nvSpPr>
        <p:spPr>
          <a:xfrm rot="0">
            <a:off x="826553" y="2941724"/>
            <a:ext cx="5693296" cy="5033645"/>
          </a:xfrm>
          <a:prstGeom prst="rect">
            <a:avLst/>
          </a:prstGeom>
        </p:spPr>
        <p:txBody>
          <a:bodyPr anchor="t" rtlCol="false" tIns="0" lIns="0" bIns="0" rIns="0">
            <a:spAutoFit/>
          </a:bodyPr>
          <a:lstStyle/>
          <a:p>
            <a:pPr algn="l" marL="690881" indent="-345440" lvl="1">
              <a:lnSpc>
                <a:spcPts val="4480"/>
              </a:lnSpc>
              <a:buFont typeface="Arial"/>
              <a:buChar char="•"/>
            </a:pPr>
            <a:r>
              <a:rPr lang="en-US" sz="3200">
                <a:solidFill>
                  <a:srgbClr val="000000"/>
                </a:solidFill>
                <a:latin typeface="Proxima Nova"/>
                <a:ea typeface="Proxima Nova"/>
                <a:cs typeface="Proxima Nova"/>
                <a:sym typeface="Proxima Nova"/>
              </a:rPr>
              <a:t>Stand in a circle.</a:t>
            </a:r>
          </a:p>
          <a:p>
            <a:pPr algn="l" marL="690881" indent="-345440" lvl="1">
              <a:lnSpc>
                <a:spcPts val="4480"/>
              </a:lnSpc>
              <a:buFont typeface="Arial"/>
              <a:buChar char="•"/>
            </a:pPr>
            <a:r>
              <a:rPr lang="en-US" sz="3200">
                <a:solidFill>
                  <a:srgbClr val="000000"/>
                </a:solidFill>
                <a:latin typeface="Proxima Nova"/>
                <a:ea typeface="Proxima Nova"/>
                <a:cs typeface="Proxima Nova"/>
                <a:sym typeface="Proxima Nova"/>
              </a:rPr>
              <a:t>Grab the right hand of someone not standing next to you.</a:t>
            </a:r>
          </a:p>
          <a:p>
            <a:pPr algn="l" marL="690881" indent="-345440" lvl="1">
              <a:lnSpc>
                <a:spcPts val="4480"/>
              </a:lnSpc>
              <a:buFont typeface="Arial"/>
              <a:buChar char="•"/>
            </a:pPr>
            <a:r>
              <a:rPr lang="en-US" sz="3200">
                <a:solidFill>
                  <a:srgbClr val="000000"/>
                </a:solidFill>
                <a:latin typeface="Proxima Nova"/>
                <a:ea typeface="Proxima Nova"/>
                <a:cs typeface="Proxima Nova"/>
                <a:sym typeface="Proxima Nova"/>
              </a:rPr>
              <a:t>Grab the left hand of someone not standing next to you.</a:t>
            </a:r>
          </a:p>
          <a:p>
            <a:pPr algn="l" marL="690881" indent="-345440" lvl="1">
              <a:lnSpc>
                <a:spcPts val="4480"/>
              </a:lnSpc>
              <a:buFont typeface="Arial"/>
              <a:buChar char="•"/>
            </a:pPr>
            <a:r>
              <a:rPr lang="en-US" sz="3200">
                <a:solidFill>
                  <a:srgbClr val="000000"/>
                </a:solidFill>
                <a:latin typeface="Proxima Nova"/>
                <a:ea typeface="Proxima Nova"/>
                <a:cs typeface="Proxima Nova"/>
                <a:sym typeface="Proxima Nova"/>
              </a:rPr>
              <a:t>Work together to untangle the circle. </a:t>
            </a:r>
          </a:p>
        </p:txBody>
      </p:sp>
      <p:sp>
        <p:nvSpPr>
          <p:cNvPr name="TextBox 5" id="5"/>
          <p:cNvSpPr txBox="true"/>
          <p:nvPr/>
        </p:nvSpPr>
        <p:spPr>
          <a:xfrm rot="0">
            <a:off x="1028700" y="1687135"/>
            <a:ext cx="12254573" cy="962660"/>
          </a:xfrm>
          <a:prstGeom prst="rect">
            <a:avLst/>
          </a:prstGeom>
        </p:spPr>
        <p:txBody>
          <a:bodyPr anchor="t" rtlCol="false" tIns="0" lIns="0" bIns="0" rIns="0">
            <a:spAutoFit/>
          </a:bodyPr>
          <a:lstStyle/>
          <a:p>
            <a:pPr algn="l">
              <a:lnSpc>
                <a:spcPts val="7840"/>
              </a:lnSpc>
            </a:pPr>
            <a:r>
              <a:rPr lang="en-US" sz="5600" b="true">
                <a:solidFill>
                  <a:srgbClr val="236192"/>
                </a:solidFill>
                <a:latin typeface="Proxima Nova Heavy"/>
                <a:ea typeface="Proxima Nova Heavy"/>
                <a:cs typeface="Proxima Nova Heavy"/>
                <a:sym typeface="Proxima Nova Heavy"/>
              </a:rPr>
              <a:t>Human Knot</a:t>
            </a:r>
          </a:p>
        </p:txBody>
      </p:sp>
    </p:spTree>
  </p:cSld>
  <p:clrMapOvr>
    <a:masterClrMapping/>
  </p:clrMapOvr>
</p:sld>
</file>

<file path=ppt/slides/slide82.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7551403" y="0"/>
            <a:ext cx="10736597" cy="10287000"/>
            <a:chOff x="0" y="0"/>
            <a:chExt cx="848324" cy="812800"/>
          </a:xfrm>
        </p:grpSpPr>
        <p:sp>
          <p:nvSpPr>
            <p:cNvPr name="Freeform 3" id="3"/>
            <p:cNvSpPr/>
            <p:nvPr/>
          </p:nvSpPr>
          <p:spPr>
            <a:xfrm flipH="false" flipV="false" rot="0">
              <a:off x="0" y="0"/>
              <a:ext cx="848324" cy="812800"/>
            </a:xfrm>
            <a:custGeom>
              <a:avLst/>
              <a:gdLst/>
              <a:ahLst/>
              <a:cxnLst/>
              <a:rect r="r" b="b" t="t" l="l"/>
              <a:pathLst>
                <a:path h="812800" w="848324">
                  <a:moveTo>
                    <a:pt x="0" y="0"/>
                  </a:moveTo>
                  <a:lnTo>
                    <a:pt x="848324" y="0"/>
                  </a:lnTo>
                  <a:lnTo>
                    <a:pt x="848324" y="812800"/>
                  </a:lnTo>
                  <a:lnTo>
                    <a:pt x="0" y="812800"/>
                  </a:lnTo>
                  <a:close/>
                </a:path>
              </a:pathLst>
            </a:custGeom>
            <a:blipFill>
              <a:blip r:embed="rId3"/>
              <a:stretch>
                <a:fillRect l="-10486" t="0" r="-33322" b="0"/>
              </a:stretch>
            </a:blipFill>
          </p:spPr>
        </p:sp>
      </p:grpSp>
      <p:sp>
        <p:nvSpPr>
          <p:cNvPr name="TextBox 4" id="4"/>
          <p:cNvSpPr txBox="true"/>
          <p:nvPr/>
        </p:nvSpPr>
        <p:spPr>
          <a:xfrm rot="0">
            <a:off x="826553" y="2802397"/>
            <a:ext cx="5890289" cy="6719570"/>
          </a:xfrm>
          <a:prstGeom prst="rect">
            <a:avLst/>
          </a:prstGeom>
        </p:spPr>
        <p:txBody>
          <a:bodyPr anchor="t" rtlCol="false" tIns="0" lIns="0" bIns="0" rIns="0">
            <a:spAutoFit/>
          </a:bodyPr>
          <a:lstStyle/>
          <a:p>
            <a:pPr algn="l" marL="690881" indent="-345440" lvl="1">
              <a:lnSpc>
                <a:spcPts val="4480"/>
              </a:lnSpc>
              <a:buFont typeface="Arial"/>
              <a:buChar char="•"/>
            </a:pPr>
            <a:r>
              <a:rPr lang="en-US" sz="3200">
                <a:solidFill>
                  <a:srgbClr val="000000"/>
                </a:solidFill>
                <a:latin typeface="Proxima Nova"/>
                <a:ea typeface="Proxima Nova"/>
                <a:cs typeface="Proxima Nova"/>
                <a:sym typeface="Proxima Nova"/>
              </a:rPr>
              <a:t>What made this activity challenging?</a:t>
            </a:r>
          </a:p>
          <a:p>
            <a:pPr algn="l" marL="690881" indent="-345440" lvl="1">
              <a:lnSpc>
                <a:spcPts val="4480"/>
              </a:lnSpc>
              <a:buFont typeface="Arial"/>
              <a:buChar char="•"/>
            </a:pPr>
            <a:r>
              <a:rPr lang="en-US" sz="3200">
                <a:solidFill>
                  <a:srgbClr val="000000"/>
                </a:solidFill>
                <a:latin typeface="Proxima Nova"/>
                <a:ea typeface="Proxima Nova"/>
                <a:cs typeface="Proxima Nova"/>
                <a:sym typeface="Proxima Nova"/>
              </a:rPr>
              <a:t>Making good choices often requires support from friends. How did your classmates support you in untangling the circle?</a:t>
            </a:r>
          </a:p>
          <a:p>
            <a:pPr algn="l" marL="690881" indent="-345440" lvl="1">
              <a:lnSpc>
                <a:spcPts val="4480"/>
              </a:lnSpc>
              <a:buFont typeface="Arial"/>
              <a:buChar char="•"/>
            </a:pPr>
            <a:r>
              <a:rPr lang="en-US" sz="3200">
                <a:solidFill>
                  <a:srgbClr val="000000"/>
                </a:solidFill>
                <a:latin typeface="Proxima Nova"/>
                <a:ea typeface="Proxima Nova"/>
                <a:cs typeface="Proxima Nova"/>
                <a:sym typeface="Proxima Nova"/>
              </a:rPr>
              <a:t>Making good choices also requires the perspective of God. How did your teacher’s advice from outside the circle help you?</a:t>
            </a:r>
          </a:p>
        </p:txBody>
      </p:sp>
      <p:sp>
        <p:nvSpPr>
          <p:cNvPr name="TextBox 5" id="5"/>
          <p:cNvSpPr txBox="true"/>
          <p:nvPr/>
        </p:nvSpPr>
        <p:spPr>
          <a:xfrm rot="0">
            <a:off x="1028700" y="1687135"/>
            <a:ext cx="12254573" cy="962660"/>
          </a:xfrm>
          <a:prstGeom prst="rect">
            <a:avLst/>
          </a:prstGeom>
        </p:spPr>
        <p:txBody>
          <a:bodyPr anchor="t" rtlCol="false" tIns="0" lIns="0" bIns="0" rIns="0">
            <a:spAutoFit/>
          </a:bodyPr>
          <a:lstStyle/>
          <a:p>
            <a:pPr algn="l">
              <a:lnSpc>
                <a:spcPts val="7840"/>
              </a:lnSpc>
            </a:pPr>
            <a:r>
              <a:rPr lang="en-US" sz="5600" b="true">
                <a:solidFill>
                  <a:srgbClr val="236192"/>
                </a:solidFill>
                <a:latin typeface="Proxima Nova Heavy"/>
                <a:ea typeface="Proxima Nova Heavy"/>
                <a:cs typeface="Proxima Nova Heavy"/>
                <a:sym typeface="Proxima Nova Heavy"/>
              </a:rPr>
              <a:t>Human Knot</a:t>
            </a:r>
          </a:p>
        </p:txBody>
      </p:sp>
    </p:spTree>
  </p:cSld>
  <p:clrMapOvr>
    <a:masterClrMapping/>
  </p:clrMapOvr>
</p:sld>
</file>

<file path=ppt/slides/slide83.xml><?xml version="1.0" encoding="utf-8"?>
<p:sld xmlns:p="http://schemas.openxmlformats.org/presentationml/2006/main" xmlns:a="http://schemas.openxmlformats.org/drawingml/2006/main">
  <p:cSld>
    <p:spTree>
      <p:nvGrpSpPr>
        <p:cNvPr id="1" name=""/>
        <p:cNvGrpSpPr/>
        <p:nvPr/>
      </p:nvGrpSpPr>
      <p:grpSpPr>
        <a:xfrm>
          <a:off x="0" y="0"/>
          <a:ext cx="0" cy="0"/>
          <a:chOff x="0" y="0"/>
          <a:chExt cx="0" cy="0"/>
        </a:xfrm>
      </p:grpSpPr>
      <p:sp>
        <p:nvSpPr>
          <p:cNvPr name="TextBox 2" id="2"/>
          <p:cNvSpPr txBox="true"/>
          <p:nvPr/>
        </p:nvSpPr>
        <p:spPr>
          <a:xfrm rot="0">
            <a:off x="3981449" y="923925"/>
            <a:ext cx="10325101" cy="953136"/>
          </a:xfrm>
          <a:prstGeom prst="rect">
            <a:avLst/>
          </a:prstGeom>
        </p:spPr>
        <p:txBody>
          <a:bodyPr anchor="t" rtlCol="false" tIns="0" lIns="0" bIns="0" rIns="0">
            <a:spAutoFit/>
          </a:bodyPr>
          <a:lstStyle/>
          <a:p>
            <a:pPr algn="ctr">
              <a:lnSpc>
                <a:spcPts val="7839"/>
              </a:lnSpc>
            </a:pPr>
            <a:r>
              <a:rPr lang="en-US" sz="5599" b="true">
                <a:solidFill>
                  <a:srgbClr val="236192"/>
                </a:solidFill>
                <a:latin typeface="Proxima Nova Heavy"/>
                <a:ea typeface="Proxima Nova Heavy"/>
                <a:cs typeface="Proxima Nova Heavy"/>
                <a:sym typeface="Proxima Nova Heavy"/>
              </a:rPr>
              <a:t>Little Acts of Love for Wisdom</a:t>
            </a:r>
          </a:p>
        </p:txBody>
      </p:sp>
      <p:sp>
        <p:nvSpPr>
          <p:cNvPr name="TextBox 3" id="3"/>
          <p:cNvSpPr txBox="true"/>
          <p:nvPr/>
        </p:nvSpPr>
        <p:spPr>
          <a:xfrm rot="0">
            <a:off x="1028700" y="2046847"/>
            <a:ext cx="15844252" cy="1661795"/>
          </a:xfrm>
          <a:prstGeom prst="rect">
            <a:avLst/>
          </a:prstGeom>
        </p:spPr>
        <p:txBody>
          <a:bodyPr anchor="t" rtlCol="false" tIns="0" lIns="0" bIns="0" rIns="0">
            <a:spAutoFit/>
          </a:bodyPr>
          <a:lstStyle/>
          <a:p>
            <a:pPr algn="l">
              <a:lnSpc>
                <a:spcPts val="4480"/>
              </a:lnSpc>
            </a:pPr>
            <a:r>
              <a:rPr lang="en-US" sz="3200">
                <a:solidFill>
                  <a:srgbClr val="000000"/>
                </a:solidFill>
                <a:latin typeface="Proxima Nova"/>
                <a:ea typeface="Proxima Nova"/>
                <a:cs typeface="Proxima Nova"/>
                <a:sym typeface="Proxima Nova"/>
              </a:rPr>
              <a:t>You are invited to choose one of these little acts of wisdom or create your own little act of wisdom to offer up this week of Lent. You will report back to your classmates next week.</a:t>
            </a:r>
          </a:p>
        </p:txBody>
      </p:sp>
      <p:sp>
        <p:nvSpPr>
          <p:cNvPr name="TextBox 4" id="4"/>
          <p:cNvSpPr txBox="true"/>
          <p:nvPr/>
        </p:nvSpPr>
        <p:spPr>
          <a:xfrm rot="0">
            <a:off x="2017294" y="3727692"/>
            <a:ext cx="1570732" cy="798196"/>
          </a:xfrm>
          <a:prstGeom prst="rect">
            <a:avLst/>
          </a:prstGeom>
        </p:spPr>
        <p:txBody>
          <a:bodyPr anchor="t" rtlCol="false" tIns="0" lIns="0" bIns="0" rIns="0">
            <a:spAutoFit/>
          </a:bodyPr>
          <a:lstStyle/>
          <a:p>
            <a:pPr algn="ctr">
              <a:lnSpc>
                <a:spcPts val="5879"/>
              </a:lnSpc>
            </a:pPr>
            <a:r>
              <a:rPr lang="en-US" sz="4199">
                <a:solidFill>
                  <a:srgbClr val="236192"/>
                </a:solidFill>
                <a:latin typeface="Arial MT Pro"/>
                <a:ea typeface="Arial MT Pro"/>
                <a:cs typeface="Arial MT Pro"/>
                <a:sym typeface="Arial MT Pro"/>
              </a:rPr>
              <a:t>Prayer</a:t>
            </a:r>
          </a:p>
        </p:txBody>
      </p:sp>
      <p:sp>
        <p:nvSpPr>
          <p:cNvPr name="TextBox 5" id="5"/>
          <p:cNvSpPr txBox="true"/>
          <p:nvPr/>
        </p:nvSpPr>
        <p:spPr>
          <a:xfrm rot="0">
            <a:off x="1028700" y="4468738"/>
            <a:ext cx="4698357" cy="5033645"/>
          </a:xfrm>
          <a:prstGeom prst="rect">
            <a:avLst/>
          </a:prstGeom>
        </p:spPr>
        <p:txBody>
          <a:bodyPr anchor="t" rtlCol="false" tIns="0" lIns="0" bIns="0" rIns="0">
            <a:spAutoFit/>
          </a:bodyPr>
          <a:lstStyle/>
          <a:p>
            <a:pPr algn="l" marL="690881" indent="-345440" lvl="1">
              <a:lnSpc>
                <a:spcPts val="4480"/>
              </a:lnSpc>
              <a:buFont typeface="Arial"/>
              <a:buChar char="•"/>
            </a:pPr>
            <a:r>
              <a:rPr lang="en-US" sz="3200">
                <a:solidFill>
                  <a:srgbClr val="000000"/>
                </a:solidFill>
                <a:latin typeface="Proxima Nova"/>
                <a:ea typeface="Proxima Nova"/>
                <a:cs typeface="Proxima Nova"/>
                <a:sym typeface="Proxima Nova"/>
              </a:rPr>
              <a:t>Write or find a prayer that invites God to help guide your choices this week.</a:t>
            </a:r>
          </a:p>
          <a:p>
            <a:pPr algn="l" marL="690881" indent="-345440" lvl="1">
              <a:lnSpc>
                <a:spcPts val="4480"/>
              </a:lnSpc>
              <a:buFont typeface="Arial"/>
              <a:buChar char="•"/>
            </a:pPr>
            <a:r>
              <a:rPr lang="en-US" sz="3200">
                <a:solidFill>
                  <a:srgbClr val="000000"/>
                </a:solidFill>
                <a:latin typeface="Proxima Nova"/>
                <a:ea typeface="Proxima Nova"/>
                <a:cs typeface="Proxima Nova"/>
                <a:sym typeface="Proxima Nova"/>
              </a:rPr>
              <a:t>Think about a time when the word of God helped you make a decision. Write down that memory.</a:t>
            </a:r>
          </a:p>
        </p:txBody>
      </p:sp>
      <p:sp>
        <p:nvSpPr>
          <p:cNvPr name="TextBox 6" id="6"/>
          <p:cNvSpPr txBox="true"/>
          <p:nvPr/>
        </p:nvSpPr>
        <p:spPr>
          <a:xfrm rot="0">
            <a:off x="8269585" y="3727692"/>
            <a:ext cx="1748830" cy="798196"/>
          </a:xfrm>
          <a:prstGeom prst="rect">
            <a:avLst/>
          </a:prstGeom>
        </p:spPr>
        <p:txBody>
          <a:bodyPr anchor="t" rtlCol="false" tIns="0" lIns="0" bIns="0" rIns="0">
            <a:spAutoFit/>
          </a:bodyPr>
          <a:lstStyle/>
          <a:p>
            <a:pPr algn="ctr">
              <a:lnSpc>
                <a:spcPts val="5879"/>
              </a:lnSpc>
            </a:pPr>
            <a:r>
              <a:rPr lang="en-US" sz="4199">
                <a:solidFill>
                  <a:srgbClr val="236192"/>
                </a:solidFill>
                <a:latin typeface="Arial MT Pro"/>
                <a:ea typeface="Arial MT Pro"/>
                <a:cs typeface="Arial MT Pro"/>
                <a:sym typeface="Arial MT Pro"/>
              </a:rPr>
              <a:t>Fasting</a:t>
            </a:r>
          </a:p>
        </p:txBody>
      </p:sp>
      <p:sp>
        <p:nvSpPr>
          <p:cNvPr name="TextBox 7" id="7"/>
          <p:cNvSpPr txBox="true"/>
          <p:nvPr/>
        </p:nvSpPr>
        <p:spPr>
          <a:xfrm rot="0">
            <a:off x="6647929" y="4468738"/>
            <a:ext cx="4605793" cy="5033645"/>
          </a:xfrm>
          <a:prstGeom prst="rect">
            <a:avLst/>
          </a:prstGeom>
        </p:spPr>
        <p:txBody>
          <a:bodyPr anchor="t" rtlCol="false" tIns="0" lIns="0" bIns="0" rIns="0">
            <a:spAutoFit/>
          </a:bodyPr>
          <a:lstStyle/>
          <a:p>
            <a:pPr algn="l" marL="690881" indent="-345440" lvl="1">
              <a:lnSpc>
                <a:spcPts val="4480"/>
              </a:lnSpc>
              <a:buFont typeface="Arial"/>
              <a:buChar char="•"/>
            </a:pPr>
            <a:r>
              <a:rPr lang="en-US" sz="3200">
                <a:solidFill>
                  <a:srgbClr val="000000"/>
                </a:solidFill>
                <a:latin typeface="Proxima Nova"/>
                <a:ea typeface="Proxima Nova"/>
                <a:cs typeface="Proxima Nova"/>
                <a:sym typeface="Proxima Nova"/>
              </a:rPr>
              <a:t>Choose a bad habit that you can work to break this week or a good habit you would like to start.</a:t>
            </a:r>
          </a:p>
          <a:p>
            <a:pPr algn="l" marL="690881" indent="-345440" lvl="1">
              <a:lnSpc>
                <a:spcPts val="4480"/>
              </a:lnSpc>
              <a:buFont typeface="Arial"/>
              <a:buChar char="•"/>
            </a:pPr>
            <a:r>
              <a:rPr lang="en-US" sz="3200">
                <a:solidFill>
                  <a:srgbClr val="000000"/>
                </a:solidFill>
                <a:latin typeface="Proxima Nova"/>
                <a:ea typeface="Proxima Nova"/>
                <a:cs typeface="Proxima Nova"/>
                <a:sym typeface="Proxima Nova"/>
              </a:rPr>
              <a:t>Do a 24-hour social media fast and dedicate more time to reading the Bible.</a:t>
            </a:r>
          </a:p>
        </p:txBody>
      </p:sp>
      <p:sp>
        <p:nvSpPr>
          <p:cNvPr name="TextBox 8" id="8"/>
          <p:cNvSpPr txBox="true"/>
          <p:nvPr/>
        </p:nvSpPr>
        <p:spPr>
          <a:xfrm rot="0">
            <a:off x="13180990" y="3637204"/>
            <a:ext cx="2578199" cy="798196"/>
          </a:xfrm>
          <a:prstGeom prst="rect">
            <a:avLst/>
          </a:prstGeom>
        </p:spPr>
        <p:txBody>
          <a:bodyPr anchor="t" rtlCol="false" tIns="0" lIns="0" bIns="0" rIns="0">
            <a:spAutoFit/>
          </a:bodyPr>
          <a:lstStyle/>
          <a:p>
            <a:pPr algn="ctr">
              <a:lnSpc>
                <a:spcPts val="5879"/>
              </a:lnSpc>
            </a:pPr>
            <a:r>
              <a:rPr lang="en-US" sz="4199">
                <a:solidFill>
                  <a:srgbClr val="236192"/>
                </a:solidFill>
                <a:latin typeface="Arial MT Pro"/>
                <a:ea typeface="Arial MT Pro"/>
                <a:cs typeface="Arial MT Pro"/>
                <a:sym typeface="Arial MT Pro"/>
              </a:rPr>
              <a:t>Almsgiving</a:t>
            </a:r>
          </a:p>
        </p:txBody>
      </p:sp>
      <p:sp>
        <p:nvSpPr>
          <p:cNvPr name="TextBox 9" id="9"/>
          <p:cNvSpPr txBox="true"/>
          <p:nvPr/>
        </p:nvSpPr>
        <p:spPr>
          <a:xfrm rot="0">
            <a:off x="12029137" y="4468738"/>
            <a:ext cx="5230163" cy="5033645"/>
          </a:xfrm>
          <a:prstGeom prst="rect">
            <a:avLst/>
          </a:prstGeom>
        </p:spPr>
        <p:txBody>
          <a:bodyPr anchor="t" rtlCol="false" tIns="0" lIns="0" bIns="0" rIns="0">
            <a:spAutoFit/>
          </a:bodyPr>
          <a:lstStyle/>
          <a:p>
            <a:pPr algn="l" marL="690881" indent="-345440" lvl="1">
              <a:lnSpc>
                <a:spcPts val="4480"/>
              </a:lnSpc>
              <a:buFont typeface="Arial"/>
              <a:buChar char="•"/>
            </a:pPr>
            <a:r>
              <a:rPr lang="en-US" sz="3200">
                <a:solidFill>
                  <a:srgbClr val="000000"/>
                </a:solidFill>
                <a:latin typeface="Proxima Nova"/>
                <a:ea typeface="Proxima Nova"/>
                <a:cs typeface="Proxima Nova"/>
                <a:sym typeface="Proxima Nova"/>
              </a:rPr>
              <a:t>Talk to your friends about goals they have or big decisions they need to make. Offer to support them in a specific way.</a:t>
            </a:r>
          </a:p>
          <a:p>
            <a:pPr algn="l" marL="690881" indent="-345440" lvl="1">
              <a:lnSpc>
                <a:spcPts val="4480"/>
              </a:lnSpc>
              <a:buFont typeface="Arial"/>
              <a:buChar char="•"/>
            </a:pPr>
            <a:r>
              <a:rPr lang="en-US" sz="3200">
                <a:solidFill>
                  <a:srgbClr val="000000"/>
                </a:solidFill>
                <a:latin typeface="Proxima Nova"/>
                <a:ea typeface="Proxima Nova"/>
                <a:cs typeface="Proxima Nova"/>
                <a:sym typeface="Proxima Nova"/>
              </a:rPr>
              <a:t>Share your faith with someone by telling them how you have learned more about God.</a:t>
            </a:r>
          </a:p>
        </p:txBody>
      </p:sp>
    </p:spTree>
  </p:cSld>
  <p:clrMapOvr>
    <a:masterClrMapping/>
  </p:clrMapOvr>
</p:sld>
</file>

<file path=ppt/slides/slide84.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0"/>
            <a:ext cx="18288000" cy="10287010"/>
          </a:xfrm>
          <a:custGeom>
            <a:avLst/>
            <a:gdLst/>
            <a:ahLst/>
            <a:cxnLst/>
            <a:rect r="r" b="b" t="t" l="l"/>
            <a:pathLst>
              <a:path h="10287010" w="18288000">
                <a:moveTo>
                  <a:pt x="0" y="0"/>
                </a:moveTo>
                <a:lnTo>
                  <a:pt x="18288000" y="0"/>
                </a:lnTo>
                <a:lnTo>
                  <a:pt x="18288000" y="10287010"/>
                </a:lnTo>
                <a:lnTo>
                  <a:pt x="0" y="10287010"/>
                </a:lnTo>
                <a:lnTo>
                  <a:pt x="0" y="0"/>
                </a:lnTo>
                <a:close/>
              </a:path>
            </a:pathLst>
          </a:custGeom>
          <a:blipFill>
            <a:blip r:embed="rId3"/>
            <a:stretch>
              <a:fillRect l="0" t="0" r="0" b="0"/>
            </a:stretch>
          </a:blipFill>
        </p:spPr>
      </p:sp>
      <p:sp>
        <p:nvSpPr>
          <p:cNvPr name="TextBox 3" id="3"/>
          <p:cNvSpPr txBox="true"/>
          <p:nvPr/>
        </p:nvSpPr>
        <p:spPr>
          <a:xfrm rot="0">
            <a:off x="4442470" y="4991105"/>
            <a:ext cx="9403060" cy="1441451"/>
          </a:xfrm>
          <a:prstGeom prst="rect">
            <a:avLst/>
          </a:prstGeom>
        </p:spPr>
        <p:txBody>
          <a:bodyPr anchor="t" rtlCol="false" tIns="0" lIns="0" bIns="0" rIns="0">
            <a:spAutoFit/>
          </a:bodyPr>
          <a:lstStyle/>
          <a:p>
            <a:pPr algn="ctr">
              <a:lnSpc>
                <a:spcPts val="11899"/>
              </a:lnSpc>
              <a:spcBef>
                <a:spcPct val="0"/>
              </a:spcBef>
            </a:pPr>
            <a:r>
              <a:rPr lang="en-US" b="true" sz="8499">
                <a:solidFill>
                  <a:srgbClr val="FFFFFF"/>
                </a:solidFill>
                <a:latin typeface="Proxima Nova Heavy"/>
                <a:ea typeface="Proxima Nova Heavy"/>
                <a:cs typeface="Proxima Nova Heavy"/>
                <a:sym typeface="Proxima Nova Heavy"/>
              </a:rPr>
              <a:t>Week 7: Reflection</a:t>
            </a:r>
          </a:p>
        </p:txBody>
      </p:sp>
    </p:spTree>
  </p:cSld>
  <p:clrMapOvr>
    <a:masterClrMapping/>
  </p:clrMapOvr>
</p:sld>
</file>

<file path=ppt/slides/slide85.xml><?xml version="1.0" encoding="utf-8"?>
<p:sld xmlns:p="http://schemas.openxmlformats.org/presentationml/2006/main" xmlns:a="http://schemas.openxmlformats.org/drawingml/2006/main" xmlns:r="http://schemas.openxmlformats.org/officeDocument/2006/relationships">
  <p:cSld>
    <p:bg>
      <p:bgPr>
        <a:solidFill>
          <a:srgbClr val="236192"/>
        </a:solidFill>
      </p:bgPr>
    </p:bg>
    <p:spTree>
      <p:nvGrpSpPr>
        <p:cNvPr id="1" name=""/>
        <p:cNvGrpSpPr/>
        <p:nvPr/>
      </p:nvGrpSpPr>
      <p:grpSpPr>
        <a:xfrm>
          <a:off x="0" y="0"/>
          <a:ext cx="0" cy="0"/>
          <a:chOff x="0" y="0"/>
          <a:chExt cx="0" cy="0"/>
        </a:xfrm>
      </p:grpSpPr>
      <p:sp>
        <p:nvSpPr>
          <p:cNvPr name="TextBox 2" id="2"/>
          <p:cNvSpPr txBox="true"/>
          <p:nvPr/>
        </p:nvSpPr>
        <p:spPr>
          <a:xfrm rot="0">
            <a:off x="9156851" y="2963307"/>
            <a:ext cx="8719299" cy="3292323"/>
          </a:xfrm>
          <a:prstGeom prst="rect">
            <a:avLst/>
          </a:prstGeom>
        </p:spPr>
        <p:txBody>
          <a:bodyPr anchor="t" rtlCol="false" tIns="0" lIns="0" bIns="0" rIns="0">
            <a:spAutoFit/>
          </a:bodyPr>
          <a:lstStyle/>
          <a:p>
            <a:pPr algn="ctr">
              <a:lnSpc>
                <a:spcPts val="4390"/>
              </a:lnSpc>
            </a:pPr>
            <a:r>
              <a:rPr lang="en-US" sz="3200">
                <a:solidFill>
                  <a:srgbClr val="FFFFFF"/>
                </a:solidFill>
                <a:latin typeface="Proxima Nova"/>
                <a:ea typeface="Proxima Nova"/>
                <a:cs typeface="Proxima Nova"/>
                <a:sym typeface="Proxima Nova"/>
              </a:rPr>
              <a:t>Think back about each of</a:t>
            </a:r>
            <a:r>
              <a:rPr lang="en-US" sz="3200">
                <a:solidFill>
                  <a:srgbClr val="FFFFFF"/>
                </a:solidFill>
                <a:latin typeface="Proxima Nova"/>
                <a:ea typeface="Proxima Nova"/>
                <a:cs typeface="Proxima Nova"/>
                <a:sym typeface="Proxima Nova"/>
              </a:rPr>
              <a:t> the small acts for Lent that you have done over the past few weeks. </a:t>
            </a:r>
          </a:p>
          <a:p>
            <a:pPr algn="ctr">
              <a:lnSpc>
                <a:spcPts val="4390"/>
              </a:lnSpc>
            </a:pPr>
          </a:p>
          <a:p>
            <a:pPr algn="ctr">
              <a:lnSpc>
                <a:spcPts val="4392"/>
              </a:lnSpc>
            </a:pPr>
            <a:r>
              <a:rPr lang="en-US" sz="3200">
                <a:solidFill>
                  <a:srgbClr val="FFFFFF"/>
                </a:solidFill>
                <a:latin typeface="Proxima Nova"/>
                <a:ea typeface="Proxima Nova"/>
                <a:cs typeface="Proxima Nova"/>
                <a:sym typeface="Proxima Nova"/>
              </a:rPr>
              <a:t>Reflect on how you acted to show </a:t>
            </a:r>
            <a:r>
              <a:rPr lang="en-US" sz="3200">
                <a:solidFill>
                  <a:srgbClr val="FFFFFF"/>
                </a:solidFill>
                <a:latin typeface="Proxima Nova"/>
                <a:ea typeface="Proxima Nova"/>
                <a:cs typeface="Proxima Nova"/>
                <a:sym typeface="Proxima Nova"/>
              </a:rPr>
              <a:t>faith, hope, justice, charity, love for neighbor, and wisdom during Lent.</a:t>
            </a:r>
          </a:p>
        </p:txBody>
      </p:sp>
      <p:sp>
        <p:nvSpPr>
          <p:cNvPr name="Freeform 3" id="3"/>
          <p:cNvSpPr/>
          <p:nvPr/>
        </p:nvSpPr>
        <p:spPr>
          <a:xfrm flipH="false" flipV="false" rot="0">
            <a:off x="0" y="-15857"/>
            <a:ext cx="8837001" cy="10318715"/>
          </a:xfrm>
          <a:custGeom>
            <a:avLst/>
            <a:gdLst/>
            <a:ahLst/>
            <a:cxnLst/>
            <a:rect r="r" b="b" t="t" l="l"/>
            <a:pathLst>
              <a:path h="10318715" w="8837001">
                <a:moveTo>
                  <a:pt x="0" y="0"/>
                </a:moveTo>
                <a:lnTo>
                  <a:pt x="8837001" y="0"/>
                </a:lnTo>
                <a:lnTo>
                  <a:pt x="8837001" y="10318714"/>
                </a:lnTo>
                <a:lnTo>
                  <a:pt x="0" y="10318714"/>
                </a:lnTo>
                <a:lnTo>
                  <a:pt x="0" y="0"/>
                </a:lnTo>
                <a:close/>
              </a:path>
            </a:pathLst>
          </a:custGeom>
          <a:blipFill>
            <a:blip r:embed="rId3"/>
            <a:stretch>
              <a:fillRect l="-55478" t="0" r="-31142" b="-13069"/>
            </a:stretch>
          </a:blipFill>
        </p:spPr>
      </p:sp>
      <p:sp>
        <p:nvSpPr>
          <p:cNvPr name="TextBox 4" id="4"/>
          <p:cNvSpPr txBox="true"/>
          <p:nvPr/>
        </p:nvSpPr>
        <p:spPr>
          <a:xfrm rot="0">
            <a:off x="14808447" y="9727605"/>
            <a:ext cx="3009454" cy="361950"/>
          </a:xfrm>
          <a:prstGeom prst="rect">
            <a:avLst/>
          </a:prstGeom>
        </p:spPr>
        <p:txBody>
          <a:bodyPr anchor="t" rtlCol="false" tIns="0" lIns="0" bIns="0" rIns="0">
            <a:spAutoFit/>
          </a:bodyPr>
          <a:lstStyle/>
          <a:p>
            <a:pPr algn="ctr">
              <a:lnSpc>
                <a:spcPts val="2520"/>
              </a:lnSpc>
              <a:spcBef>
                <a:spcPct val="0"/>
              </a:spcBef>
            </a:pPr>
            <a:r>
              <a:rPr lang="en-US" sz="2100">
                <a:solidFill>
                  <a:srgbClr val="009DDE"/>
                </a:solidFill>
                <a:latin typeface="Arial MT Pro"/>
                <a:ea typeface="Arial MT Pro"/>
                <a:cs typeface="Arial MT Pro"/>
                <a:sym typeface="Arial MT Pro"/>
              </a:rPr>
              <a:t>Little Acts of Love for Len</a:t>
            </a:r>
          </a:p>
        </p:txBody>
      </p:sp>
      <p:sp>
        <p:nvSpPr>
          <p:cNvPr name="Freeform 5" id="5"/>
          <p:cNvSpPr/>
          <p:nvPr/>
        </p:nvSpPr>
        <p:spPr>
          <a:xfrm flipH="false" flipV="false" rot="0">
            <a:off x="17699714" y="9559915"/>
            <a:ext cx="352873" cy="529640"/>
          </a:xfrm>
          <a:custGeom>
            <a:avLst/>
            <a:gdLst/>
            <a:ahLst/>
            <a:cxnLst/>
            <a:rect r="r" b="b" t="t" l="l"/>
            <a:pathLst>
              <a:path h="529640" w="352873">
                <a:moveTo>
                  <a:pt x="0" y="0"/>
                </a:moveTo>
                <a:lnTo>
                  <a:pt x="352872" y="0"/>
                </a:lnTo>
                <a:lnTo>
                  <a:pt x="352872" y="529640"/>
                </a:lnTo>
                <a:lnTo>
                  <a:pt x="0" y="529640"/>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grpSp>
        <p:nvGrpSpPr>
          <p:cNvPr name="Group 6" id="6"/>
          <p:cNvGrpSpPr/>
          <p:nvPr/>
        </p:nvGrpSpPr>
        <p:grpSpPr>
          <a:xfrm rot="0">
            <a:off x="8837001" y="7051211"/>
            <a:ext cx="9450999" cy="3235789"/>
            <a:chOff x="0" y="0"/>
            <a:chExt cx="1576916" cy="539897"/>
          </a:xfrm>
        </p:grpSpPr>
        <p:sp>
          <p:nvSpPr>
            <p:cNvPr name="Freeform 7" id="7"/>
            <p:cNvSpPr/>
            <p:nvPr/>
          </p:nvSpPr>
          <p:spPr>
            <a:xfrm flipH="false" flipV="false" rot="0">
              <a:off x="0" y="0"/>
              <a:ext cx="1576916" cy="539897"/>
            </a:xfrm>
            <a:custGeom>
              <a:avLst/>
              <a:gdLst/>
              <a:ahLst/>
              <a:cxnLst/>
              <a:rect r="r" b="b" t="t" l="l"/>
              <a:pathLst>
                <a:path h="539897" w="1576916">
                  <a:moveTo>
                    <a:pt x="0" y="0"/>
                  </a:moveTo>
                  <a:lnTo>
                    <a:pt x="1576916" y="0"/>
                  </a:lnTo>
                  <a:lnTo>
                    <a:pt x="1576916" y="539897"/>
                  </a:lnTo>
                  <a:lnTo>
                    <a:pt x="0" y="539897"/>
                  </a:lnTo>
                  <a:close/>
                </a:path>
              </a:pathLst>
            </a:custGeom>
            <a:blipFill>
              <a:blip r:embed="rId6"/>
              <a:stretch>
                <a:fillRect l="0" t="-142901" r="0" b="-193034"/>
              </a:stretch>
            </a:blipFill>
          </p:spPr>
        </p:sp>
      </p:grpSp>
      <p:sp>
        <p:nvSpPr>
          <p:cNvPr name="TextBox 8" id="8"/>
          <p:cNvSpPr txBox="true"/>
          <p:nvPr/>
        </p:nvSpPr>
        <p:spPr>
          <a:xfrm rot="0">
            <a:off x="9470355" y="574619"/>
            <a:ext cx="8092291" cy="1953253"/>
          </a:xfrm>
          <a:prstGeom prst="rect">
            <a:avLst/>
          </a:prstGeom>
        </p:spPr>
        <p:txBody>
          <a:bodyPr anchor="t" rtlCol="false" tIns="0" lIns="0" bIns="0" rIns="0">
            <a:spAutoFit/>
          </a:bodyPr>
          <a:lstStyle/>
          <a:p>
            <a:pPr algn="ctr">
              <a:lnSpc>
                <a:spcPts val="7840"/>
              </a:lnSpc>
              <a:spcBef>
                <a:spcPct val="0"/>
              </a:spcBef>
            </a:pPr>
            <a:r>
              <a:rPr lang="en-US" b="true" sz="5600">
                <a:solidFill>
                  <a:srgbClr val="FFFFFF"/>
                </a:solidFill>
                <a:latin typeface="Proxima Nova Heavy"/>
                <a:ea typeface="Proxima Nova Heavy"/>
                <a:cs typeface="Proxima Nova Heavy"/>
                <a:sym typeface="Proxima Nova Heavy"/>
              </a:rPr>
              <a:t>Reflection on our Little Acts of Love for Lent</a:t>
            </a:r>
          </a:p>
        </p:txBody>
      </p:sp>
    </p:spTree>
  </p:cSld>
  <p:clrMapOvr>
    <a:masterClrMapping/>
  </p:clrMapOvr>
</p:sld>
</file>

<file path=ppt/slides/slide86.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TextBox 2" id="2"/>
          <p:cNvSpPr txBox="true"/>
          <p:nvPr/>
        </p:nvSpPr>
        <p:spPr>
          <a:xfrm rot="0">
            <a:off x="1740375" y="602895"/>
            <a:ext cx="9906664" cy="1038225"/>
          </a:xfrm>
          <a:prstGeom prst="rect">
            <a:avLst/>
          </a:prstGeom>
        </p:spPr>
        <p:txBody>
          <a:bodyPr anchor="t" rtlCol="false" tIns="0" lIns="0" bIns="0" rIns="0">
            <a:spAutoFit/>
          </a:bodyPr>
          <a:lstStyle/>
          <a:p>
            <a:pPr algn="ctr">
              <a:lnSpc>
                <a:spcPts val="7200"/>
              </a:lnSpc>
            </a:pPr>
            <a:r>
              <a:rPr lang="en-US" b="true" sz="6000">
                <a:solidFill>
                  <a:srgbClr val="236192"/>
                </a:solidFill>
                <a:latin typeface="Arial MT Pro Bold"/>
                <a:ea typeface="Arial MT Pro Bold"/>
                <a:cs typeface="Arial MT Pro Bold"/>
                <a:sym typeface="Arial MT Pro Bold"/>
              </a:rPr>
              <a:t>Little Acts of Love for Len</a:t>
            </a:r>
          </a:p>
        </p:txBody>
      </p:sp>
      <p:sp>
        <p:nvSpPr>
          <p:cNvPr name="Freeform 3" id="3"/>
          <p:cNvSpPr/>
          <p:nvPr/>
        </p:nvSpPr>
        <p:spPr>
          <a:xfrm flipH="false" flipV="false" rot="0">
            <a:off x="2094737" y="1966474"/>
            <a:ext cx="7282300" cy="7049742"/>
          </a:xfrm>
          <a:custGeom>
            <a:avLst/>
            <a:gdLst/>
            <a:ahLst/>
            <a:cxnLst/>
            <a:rect r="r" b="b" t="t" l="l"/>
            <a:pathLst>
              <a:path h="7049742" w="7282300">
                <a:moveTo>
                  <a:pt x="0" y="0"/>
                </a:moveTo>
                <a:lnTo>
                  <a:pt x="7282299" y="0"/>
                </a:lnTo>
                <a:lnTo>
                  <a:pt x="7282299" y="7049741"/>
                </a:lnTo>
                <a:lnTo>
                  <a:pt x="0" y="7049741"/>
                </a:lnTo>
                <a:lnTo>
                  <a:pt x="0" y="0"/>
                </a:lnTo>
                <a:close/>
              </a:path>
            </a:pathLst>
          </a:custGeom>
          <a:blipFill>
            <a:blip r:embed="rId3"/>
            <a:stretch>
              <a:fillRect l="0" t="-1649" r="0" b="-1649"/>
            </a:stretch>
          </a:blipFill>
        </p:spPr>
      </p:sp>
      <p:sp>
        <p:nvSpPr>
          <p:cNvPr name="TextBox 4" id="4"/>
          <p:cNvSpPr txBox="true"/>
          <p:nvPr/>
        </p:nvSpPr>
        <p:spPr>
          <a:xfrm rot="0">
            <a:off x="9789499" y="1839366"/>
            <a:ext cx="8263088" cy="8250189"/>
          </a:xfrm>
          <a:prstGeom prst="rect">
            <a:avLst/>
          </a:prstGeom>
        </p:spPr>
        <p:txBody>
          <a:bodyPr anchor="t" rtlCol="false" tIns="0" lIns="0" bIns="0" rIns="0">
            <a:spAutoFit/>
          </a:bodyPr>
          <a:lstStyle/>
          <a:p>
            <a:pPr algn="l">
              <a:lnSpc>
                <a:spcPts val="3453"/>
              </a:lnSpc>
            </a:pPr>
            <a:r>
              <a:rPr lang="en-US" sz="2877">
                <a:solidFill>
                  <a:srgbClr val="0E0E0E"/>
                </a:solidFill>
                <a:latin typeface="Arial MT Pro"/>
                <a:ea typeface="Arial MT Pro"/>
                <a:cs typeface="Arial MT Pro"/>
                <a:sym typeface="Arial MT Pro"/>
              </a:rPr>
              <a:t>During Lent, we focused on one virtue each week. </a:t>
            </a:r>
          </a:p>
          <a:p>
            <a:pPr algn="l">
              <a:lnSpc>
                <a:spcPts val="3453"/>
              </a:lnSpc>
            </a:pPr>
            <a:r>
              <a:rPr lang="en-US" sz="2877">
                <a:solidFill>
                  <a:srgbClr val="0E0E0E"/>
                </a:solidFill>
                <a:latin typeface="Arial MT Pro"/>
                <a:ea typeface="Arial MT Pro"/>
                <a:cs typeface="Arial MT Pro"/>
                <a:sym typeface="Arial MT Pro"/>
              </a:rPr>
              <a:t>Each virtue acts as a foundational block that makes the pillars stable and effective:</a:t>
            </a:r>
          </a:p>
          <a:p>
            <a:pPr algn="l" marL="621268" indent="-310634" lvl="1">
              <a:lnSpc>
                <a:spcPts val="3453"/>
              </a:lnSpc>
              <a:buFont typeface="Arial"/>
              <a:buChar char="•"/>
            </a:pPr>
            <a:r>
              <a:rPr lang="en-US" b="true" sz="2877">
                <a:solidFill>
                  <a:srgbClr val="0E0E0E"/>
                </a:solidFill>
                <a:latin typeface="Arial MT Pro Bold"/>
                <a:ea typeface="Arial MT Pro Bold"/>
                <a:cs typeface="Arial MT Pro Bold"/>
                <a:sym typeface="Arial MT Pro Bold"/>
              </a:rPr>
              <a:t>Faith</a:t>
            </a:r>
            <a:r>
              <a:rPr lang="en-US" sz="2877">
                <a:solidFill>
                  <a:srgbClr val="0E0E0E"/>
                </a:solidFill>
                <a:latin typeface="Arial MT Pro"/>
                <a:ea typeface="Arial MT Pro"/>
                <a:cs typeface="Arial MT Pro"/>
                <a:sym typeface="Arial MT Pro"/>
              </a:rPr>
              <a:t>: Grounds prayer in trust and belief in God.</a:t>
            </a:r>
          </a:p>
          <a:p>
            <a:pPr algn="l" marL="621268" indent="-310634" lvl="1">
              <a:lnSpc>
                <a:spcPts val="3453"/>
              </a:lnSpc>
              <a:buFont typeface="Arial"/>
              <a:buChar char="•"/>
            </a:pPr>
            <a:r>
              <a:rPr lang="en-US" b="true" sz="2877">
                <a:solidFill>
                  <a:srgbClr val="0E0E0E"/>
                </a:solidFill>
                <a:latin typeface="Arial MT Pro Bold"/>
                <a:ea typeface="Arial MT Pro Bold"/>
                <a:cs typeface="Arial MT Pro Bold"/>
                <a:sym typeface="Arial MT Pro Bold"/>
              </a:rPr>
              <a:t>Hope</a:t>
            </a:r>
            <a:r>
              <a:rPr lang="en-US" sz="2877">
                <a:solidFill>
                  <a:srgbClr val="0E0E0E"/>
                </a:solidFill>
                <a:latin typeface="Arial MT Pro"/>
                <a:ea typeface="Arial MT Pro"/>
                <a:cs typeface="Arial MT Pro"/>
                <a:sym typeface="Arial MT Pro"/>
              </a:rPr>
              <a:t>: Gives purpose to fasting, reminding us of God’s promises.</a:t>
            </a:r>
          </a:p>
          <a:p>
            <a:pPr algn="l" marL="621268" indent="-310634" lvl="1">
              <a:lnSpc>
                <a:spcPts val="3453"/>
              </a:lnSpc>
              <a:buFont typeface="Arial"/>
              <a:buChar char="•"/>
            </a:pPr>
            <a:r>
              <a:rPr lang="en-US" b="true" sz="2877">
                <a:solidFill>
                  <a:srgbClr val="0E0E0E"/>
                </a:solidFill>
                <a:latin typeface="Arial MT Pro Bold"/>
                <a:ea typeface="Arial MT Pro Bold"/>
                <a:cs typeface="Arial MT Pro Bold"/>
                <a:sym typeface="Arial MT Pro Bold"/>
              </a:rPr>
              <a:t>Justice (Kindness)</a:t>
            </a:r>
            <a:r>
              <a:rPr lang="en-US" sz="2877">
                <a:solidFill>
                  <a:srgbClr val="0E0E0E"/>
                </a:solidFill>
                <a:latin typeface="Arial MT Pro"/>
                <a:ea typeface="Arial MT Pro"/>
                <a:cs typeface="Arial MT Pro"/>
                <a:sym typeface="Arial MT Pro"/>
              </a:rPr>
              <a:t>: Directs almsgiving toward fairness and care for others.</a:t>
            </a:r>
          </a:p>
          <a:p>
            <a:pPr algn="l" marL="621268" indent="-310634" lvl="1">
              <a:lnSpc>
                <a:spcPts val="3453"/>
              </a:lnSpc>
              <a:buFont typeface="Arial"/>
              <a:buChar char="•"/>
            </a:pPr>
            <a:r>
              <a:rPr lang="en-US" b="true" sz="2877">
                <a:solidFill>
                  <a:srgbClr val="0E0E0E"/>
                </a:solidFill>
                <a:latin typeface="Arial MT Pro Bold"/>
                <a:ea typeface="Arial MT Pro Bold"/>
                <a:cs typeface="Arial MT Pro Bold"/>
                <a:sym typeface="Arial MT Pro Bold"/>
              </a:rPr>
              <a:t>Charity:</a:t>
            </a:r>
            <a:r>
              <a:rPr lang="en-US" sz="2877">
                <a:solidFill>
                  <a:srgbClr val="0E0E0E"/>
                </a:solidFill>
                <a:latin typeface="Arial MT Pro"/>
                <a:ea typeface="Arial MT Pro"/>
                <a:cs typeface="Arial MT Pro"/>
                <a:sym typeface="Arial MT Pro"/>
              </a:rPr>
              <a:t> Infuses every act of prayer, fasting, and giving with selfless love.</a:t>
            </a:r>
          </a:p>
          <a:p>
            <a:pPr algn="l" marL="621268" indent="-310634" lvl="1">
              <a:lnSpc>
                <a:spcPts val="3453"/>
              </a:lnSpc>
              <a:buFont typeface="Arial"/>
              <a:buChar char="•"/>
            </a:pPr>
            <a:r>
              <a:rPr lang="en-US" sz="2877">
                <a:solidFill>
                  <a:srgbClr val="0E0E0E"/>
                </a:solidFill>
                <a:latin typeface="Arial MT Pro"/>
                <a:ea typeface="Arial MT Pro"/>
                <a:cs typeface="Arial MT Pro"/>
                <a:sym typeface="Arial MT Pro"/>
              </a:rPr>
              <a:t>These virtues guide us to live as Jesus taught, helping us grow closer to God and serve others. </a:t>
            </a:r>
          </a:p>
          <a:p>
            <a:pPr algn="l" marL="621268" indent="-310634" lvl="1">
              <a:lnSpc>
                <a:spcPts val="3453"/>
              </a:lnSpc>
              <a:buFont typeface="Arial"/>
              <a:buChar char="•"/>
            </a:pPr>
            <a:r>
              <a:rPr lang="en-US" b="true" sz="2877">
                <a:solidFill>
                  <a:srgbClr val="0E0E0E"/>
                </a:solidFill>
                <a:latin typeface="Arial MT Pro Bold"/>
                <a:ea typeface="Arial MT Pro Bold"/>
                <a:cs typeface="Arial MT Pro Bold"/>
                <a:sym typeface="Arial MT Pro Bold"/>
              </a:rPr>
              <a:t>Love of Neighbor</a:t>
            </a:r>
            <a:r>
              <a:rPr lang="en-US" sz="2877">
                <a:solidFill>
                  <a:srgbClr val="0E0E0E"/>
                </a:solidFill>
                <a:latin typeface="Arial MT Pro"/>
                <a:ea typeface="Arial MT Pro"/>
                <a:cs typeface="Arial MT Pro"/>
                <a:sym typeface="Arial MT Pro"/>
              </a:rPr>
              <a:t>: Motivates all three pillars by focusing on serving others.</a:t>
            </a:r>
          </a:p>
          <a:p>
            <a:pPr algn="l" marL="621268" indent="-310634" lvl="1">
              <a:lnSpc>
                <a:spcPts val="3453"/>
              </a:lnSpc>
              <a:buFont typeface="Arial"/>
              <a:buChar char="•"/>
            </a:pPr>
            <a:r>
              <a:rPr lang="en-US" b="true" sz="2877">
                <a:solidFill>
                  <a:srgbClr val="0E0E0E"/>
                </a:solidFill>
                <a:latin typeface="Arial MT Pro Bold"/>
                <a:ea typeface="Arial MT Pro Bold"/>
                <a:cs typeface="Arial MT Pro Bold"/>
                <a:sym typeface="Arial MT Pro Bold"/>
              </a:rPr>
              <a:t>Wisdom</a:t>
            </a:r>
            <a:r>
              <a:rPr lang="en-US" sz="2877">
                <a:solidFill>
                  <a:srgbClr val="0E0E0E"/>
                </a:solidFill>
                <a:latin typeface="Arial MT Pro"/>
                <a:ea typeface="Arial MT Pro"/>
                <a:cs typeface="Arial MT Pro"/>
                <a:sym typeface="Arial MT Pro"/>
              </a:rPr>
              <a:t>: Guides how we pray, fast, and give in ways that honor God.</a:t>
            </a:r>
          </a:p>
          <a:p>
            <a:pPr algn="l">
              <a:lnSpc>
                <a:spcPts val="3453"/>
              </a:lnSpc>
            </a:pPr>
          </a:p>
        </p:txBody>
      </p:sp>
      <p:sp>
        <p:nvSpPr>
          <p:cNvPr name="Freeform 5" id="5"/>
          <p:cNvSpPr/>
          <p:nvPr/>
        </p:nvSpPr>
        <p:spPr>
          <a:xfrm flipH="false" flipV="false" rot="0">
            <a:off x="11013565" y="231568"/>
            <a:ext cx="1055204" cy="1409552"/>
          </a:xfrm>
          <a:custGeom>
            <a:avLst/>
            <a:gdLst/>
            <a:ahLst/>
            <a:cxnLst/>
            <a:rect r="r" b="b" t="t" l="l"/>
            <a:pathLst>
              <a:path h="1409552" w="1055204">
                <a:moveTo>
                  <a:pt x="0" y="0"/>
                </a:moveTo>
                <a:lnTo>
                  <a:pt x="1055204" y="0"/>
                </a:lnTo>
                <a:lnTo>
                  <a:pt x="1055204" y="1409552"/>
                </a:lnTo>
                <a:lnTo>
                  <a:pt x="0" y="1409552"/>
                </a:lnTo>
                <a:lnTo>
                  <a:pt x="0" y="0"/>
                </a:lnTo>
                <a:close/>
              </a:path>
            </a:pathLst>
          </a:custGeom>
          <a:blipFill>
            <a:blip r:embed="rId4"/>
            <a:stretch>
              <a:fillRect l="-72238" t="0" r="-65239" b="0"/>
            </a:stretch>
          </a:blipFill>
        </p:spPr>
      </p:sp>
      <p:sp>
        <p:nvSpPr>
          <p:cNvPr name="Freeform 6" id="6"/>
          <p:cNvSpPr/>
          <p:nvPr/>
        </p:nvSpPr>
        <p:spPr>
          <a:xfrm flipH="false" flipV="false" rot="0">
            <a:off x="0" y="0"/>
            <a:ext cx="1266576" cy="10287000"/>
          </a:xfrm>
          <a:custGeom>
            <a:avLst/>
            <a:gdLst/>
            <a:ahLst/>
            <a:cxnLst/>
            <a:rect r="r" b="b" t="t" l="l"/>
            <a:pathLst>
              <a:path h="10287000" w="1266576">
                <a:moveTo>
                  <a:pt x="0" y="0"/>
                </a:moveTo>
                <a:lnTo>
                  <a:pt x="1266576" y="0"/>
                </a:lnTo>
                <a:lnTo>
                  <a:pt x="1266576" y="10287000"/>
                </a:lnTo>
                <a:lnTo>
                  <a:pt x="0" y="10287000"/>
                </a:lnTo>
                <a:lnTo>
                  <a:pt x="0" y="0"/>
                </a:lnTo>
                <a:close/>
              </a:path>
            </a:pathLst>
          </a:custGeom>
          <a:blipFill>
            <a:blip r:embed="rId5"/>
            <a:stretch>
              <a:fillRect l="0" t="0" r="-1343892" b="0"/>
            </a:stretch>
          </a:blipFill>
        </p:spPr>
      </p:sp>
      <p:sp>
        <p:nvSpPr>
          <p:cNvPr name="TextBox 7" id="7"/>
          <p:cNvSpPr txBox="true"/>
          <p:nvPr/>
        </p:nvSpPr>
        <p:spPr>
          <a:xfrm rot="0">
            <a:off x="14808447" y="9727605"/>
            <a:ext cx="3009454" cy="361950"/>
          </a:xfrm>
          <a:prstGeom prst="rect">
            <a:avLst/>
          </a:prstGeom>
        </p:spPr>
        <p:txBody>
          <a:bodyPr anchor="t" rtlCol="false" tIns="0" lIns="0" bIns="0" rIns="0">
            <a:spAutoFit/>
          </a:bodyPr>
          <a:lstStyle/>
          <a:p>
            <a:pPr algn="ctr">
              <a:lnSpc>
                <a:spcPts val="2520"/>
              </a:lnSpc>
              <a:spcBef>
                <a:spcPct val="0"/>
              </a:spcBef>
            </a:pPr>
            <a:r>
              <a:rPr lang="en-US" sz="2100">
                <a:solidFill>
                  <a:srgbClr val="009DDE"/>
                </a:solidFill>
                <a:latin typeface="Arial MT Pro"/>
                <a:ea typeface="Arial MT Pro"/>
                <a:cs typeface="Arial MT Pro"/>
                <a:sym typeface="Arial MT Pro"/>
              </a:rPr>
              <a:t>Little Acts of Love for Len</a:t>
            </a:r>
          </a:p>
        </p:txBody>
      </p:sp>
      <p:sp>
        <p:nvSpPr>
          <p:cNvPr name="Freeform 8" id="8"/>
          <p:cNvSpPr/>
          <p:nvPr/>
        </p:nvSpPr>
        <p:spPr>
          <a:xfrm flipH="false" flipV="false" rot="0">
            <a:off x="17699714" y="9559915"/>
            <a:ext cx="352873" cy="529640"/>
          </a:xfrm>
          <a:custGeom>
            <a:avLst/>
            <a:gdLst/>
            <a:ahLst/>
            <a:cxnLst/>
            <a:rect r="r" b="b" t="t" l="l"/>
            <a:pathLst>
              <a:path h="529640" w="352873">
                <a:moveTo>
                  <a:pt x="0" y="0"/>
                </a:moveTo>
                <a:lnTo>
                  <a:pt x="352872" y="0"/>
                </a:lnTo>
                <a:lnTo>
                  <a:pt x="352872" y="529640"/>
                </a:lnTo>
                <a:lnTo>
                  <a:pt x="0" y="529640"/>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spTree>
  </p:cSld>
  <p:clrMapOvr>
    <a:masterClrMapping/>
  </p:clrMapOvr>
</p:sld>
</file>

<file path=ppt/slides/slide87.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TextBox 2" id="2"/>
          <p:cNvSpPr txBox="true"/>
          <p:nvPr/>
        </p:nvSpPr>
        <p:spPr>
          <a:xfrm rot="0">
            <a:off x="9990175" y="2745011"/>
            <a:ext cx="6781350" cy="5508498"/>
          </a:xfrm>
          <a:prstGeom prst="rect">
            <a:avLst/>
          </a:prstGeom>
        </p:spPr>
        <p:txBody>
          <a:bodyPr anchor="t" rtlCol="false" tIns="0" lIns="0" bIns="0" rIns="0">
            <a:spAutoFit/>
          </a:bodyPr>
          <a:lstStyle/>
          <a:p>
            <a:pPr algn="l">
              <a:lnSpc>
                <a:spcPts val="4416"/>
              </a:lnSpc>
            </a:pPr>
            <a:r>
              <a:rPr lang="en-US" sz="3200">
                <a:solidFill>
                  <a:srgbClr val="000000"/>
                </a:solidFill>
                <a:latin typeface="Proxima Nova"/>
                <a:ea typeface="Proxima Nova"/>
                <a:cs typeface="Proxima Nova"/>
                <a:sym typeface="Proxima Nova"/>
              </a:rPr>
              <a:t>What are ways that you can continue to live the virtue of charity through little acts of love at home, in our school, at church, in our community, or in our world?</a:t>
            </a:r>
          </a:p>
          <a:p>
            <a:pPr algn="l">
              <a:lnSpc>
                <a:spcPts val="4416"/>
              </a:lnSpc>
            </a:pPr>
          </a:p>
          <a:p>
            <a:pPr algn="l">
              <a:lnSpc>
                <a:spcPts val="4416"/>
              </a:lnSpc>
            </a:pPr>
            <a:r>
              <a:rPr lang="en-US" sz="3200">
                <a:solidFill>
                  <a:srgbClr val="000000"/>
                </a:solidFill>
                <a:latin typeface="Proxima Nova"/>
                <a:ea typeface="Proxima Nova"/>
                <a:cs typeface="Proxima Nova"/>
                <a:sym typeface="Proxima Nova"/>
              </a:rPr>
              <a:t>This video shows how the people involved in Mary’s Meals make children’s lives better by giving them a meal at school every day.  </a:t>
            </a:r>
          </a:p>
        </p:txBody>
      </p:sp>
      <p:sp>
        <p:nvSpPr>
          <p:cNvPr name="TextBox 3" id="3"/>
          <p:cNvSpPr txBox="true"/>
          <p:nvPr/>
        </p:nvSpPr>
        <p:spPr>
          <a:xfrm rot="0">
            <a:off x="14808447" y="9727605"/>
            <a:ext cx="3009454" cy="361950"/>
          </a:xfrm>
          <a:prstGeom prst="rect">
            <a:avLst/>
          </a:prstGeom>
        </p:spPr>
        <p:txBody>
          <a:bodyPr anchor="t" rtlCol="false" tIns="0" lIns="0" bIns="0" rIns="0">
            <a:spAutoFit/>
          </a:bodyPr>
          <a:lstStyle/>
          <a:p>
            <a:pPr algn="ctr">
              <a:lnSpc>
                <a:spcPts val="2520"/>
              </a:lnSpc>
              <a:spcBef>
                <a:spcPct val="0"/>
              </a:spcBef>
            </a:pPr>
            <a:r>
              <a:rPr lang="en-US" sz="2100">
                <a:solidFill>
                  <a:srgbClr val="009DDE"/>
                </a:solidFill>
                <a:latin typeface="Arial MT Pro"/>
                <a:ea typeface="Arial MT Pro"/>
                <a:cs typeface="Arial MT Pro"/>
                <a:sym typeface="Arial MT Pro"/>
              </a:rPr>
              <a:t>Little Acts of Love for Len</a:t>
            </a:r>
          </a:p>
        </p:txBody>
      </p:sp>
      <p:sp>
        <p:nvSpPr>
          <p:cNvPr name="Freeform 4" id="4"/>
          <p:cNvSpPr/>
          <p:nvPr/>
        </p:nvSpPr>
        <p:spPr>
          <a:xfrm flipH="false" flipV="false" rot="0">
            <a:off x="17699714" y="9559915"/>
            <a:ext cx="352873" cy="529640"/>
          </a:xfrm>
          <a:custGeom>
            <a:avLst/>
            <a:gdLst/>
            <a:ahLst/>
            <a:cxnLst/>
            <a:rect r="r" b="b" t="t" l="l"/>
            <a:pathLst>
              <a:path h="529640" w="352873">
                <a:moveTo>
                  <a:pt x="0" y="0"/>
                </a:moveTo>
                <a:lnTo>
                  <a:pt x="352872" y="0"/>
                </a:lnTo>
                <a:lnTo>
                  <a:pt x="352872" y="529640"/>
                </a:lnTo>
                <a:lnTo>
                  <a:pt x="0" y="529640"/>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TextBox 5" id="5"/>
          <p:cNvSpPr txBox="true"/>
          <p:nvPr/>
        </p:nvSpPr>
        <p:spPr>
          <a:xfrm rot="0">
            <a:off x="1516475" y="896533"/>
            <a:ext cx="15693248" cy="962653"/>
          </a:xfrm>
          <a:prstGeom prst="rect">
            <a:avLst/>
          </a:prstGeom>
        </p:spPr>
        <p:txBody>
          <a:bodyPr anchor="t" rtlCol="false" tIns="0" lIns="0" bIns="0" rIns="0">
            <a:spAutoFit/>
          </a:bodyPr>
          <a:lstStyle/>
          <a:p>
            <a:pPr algn="l">
              <a:lnSpc>
                <a:spcPts val="7840"/>
              </a:lnSpc>
              <a:spcBef>
                <a:spcPct val="0"/>
              </a:spcBef>
            </a:pPr>
            <a:r>
              <a:rPr lang="en-US" b="true" sz="5600">
                <a:solidFill>
                  <a:srgbClr val="236192"/>
                </a:solidFill>
                <a:latin typeface="Proxima Nova Heavy"/>
                <a:ea typeface="Proxima Nova Heavy"/>
                <a:cs typeface="Proxima Nova Heavy"/>
                <a:sym typeface="Proxima Nova Heavy"/>
              </a:rPr>
              <a:t>Little Acts of Love Don’t End with Lent</a:t>
            </a:r>
          </a:p>
        </p:txBody>
      </p:sp>
      <p:sp>
        <p:nvSpPr>
          <p:cNvPr name="TextBox 6" id="6"/>
          <p:cNvSpPr txBox="true"/>
          <p:nvPr/>
        </p:nvSpPr>
        <p:spPr>
          <a:xfrm rot="0">
            <a:off x="2836318" y="4659313"/>
            <a:ext cx="5427911" cy="863600"/>
          </a:xfrm>
          <a:prstGeom prst="rect">
            <a:avLst/>
          </a:prstGeom>
        </p:spPr>
        <p:txBody>
          <a:bodyPr anchor="t" rtlCol="false" tIns="0" lIns="0" bIns="0" rIns="0">
            <a:spAutoFit/>
          </a:bodyPr>
          <a:lstStyle/>
          <a:p>
            <a:pPr algn="ctr">
              <a:lnSpc>
                <a:spcPts val="7000"/>
              </a:lnSpc>
              <a:spcBef>
                <a:spcPct val="0"/>
              </a:spcBef>
            </a:pPr>
            <a:r>
              <a:rPr lang="en-US" sz="5000" u="sng">
                <a:solidFill>
                  <a:srgbClr val="246192"/>
                </a:solidFill>
                <a:latin typeface="Proxima Nova"/>
                <a:ea typeface="Proxima Nova"/>
                <a:cs typeface="Proxima Nova"/>
                <a:sym typeface="Proxima Nova"/>
                <a:hlinkClick r:id="rId5" tooltip="http://drive.google.com/file/d/1rzent2H5kY-qjxUn_fNYQ1hsr4tm8A2M/view"/>
              </a:rPr>
              <a:t>Click to View Video</a:t>
            </a:r>
          </a:p>
        </p:txBody>
      </p:sp>
    </p:spTree>
  </p:cSld>
  <p:clrMapOvr>
    <a:masterClrMapping/>
  </p:clrMapOvr>
</p:sld>
</file>

<file path=ppt/slides/slide88.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0"/>
            <a:ext cx="18288000" cy="10287010"/>
          </a:xfrm>
          <a:custGeom>
            <a:avLst/>
            <a:gdLst/>
            <a:ahLst/>
            <a:cxnLst/>
            <a:rect r="r" b="b" t="t" l="l"/>
            <a:pathLst>
              <a:path h="10287010" w="18288000">
                <a:moveTo>
                  <a:pt x="0" y="0"/>
                </a:moveTo>
                <a:lnTo>
                  <a:pt x="18288000" y="0"/>
                </a:lnTo>
                <a:lnTo>
                  <a:pt x="18288000" y="10287010"/>
                </a:lnTo>
                <a:lnTo>
                  <a:pt x="0" y="10287010"/>
                </a:lnTo>
                <a:lnTo>
                  <a:pt x="0" y="0"/>
                </a:lnTo>
                <a:close/>
              </a:path>
            </a:pathLst>
          </a:custGeom>
          <a:blipFill>
            <a:blip r:embed="rId3"/>
            <a:stretch>
              <a:fillRect l="0" t="0" r="0" b="0"/>
            </a:stretch>
          </a:blipFill>
        </p:spPr>
      </p:sp>
      <p:sp>
        <p:nvSpPr>
          <p:cNvPr name="TextBox 3" id="3"/>
          <p:cNvSpPr txBox="true"/>
          <p:nvPr/>
        </p:nvSpPr>
        <p:spPr>
          <a:xfrm rot="0">
            <a:off x="1582452" y="4605338"/>
            <a:ext cx="15123097" cy="962025"/>
          </a:xfrm>
          <a:prstGeom prst="rect">
            <a:avLst/>
          </a:prstGeom>
        </p:spPr>
        <p:txBody>
          <a:bodyPr anchor="t" rtlCol="false" tIns="0" lIns="0" bIns="0" rIns="0">
            <a:spAutoFit/>
          </a:bodyPr>
          <a:lstStyle/>
          <a:p>
            <a:pPr algn="ctr">
              <a:lnSpc>
                <a:spcPts val="6720"/>
              </a:lnSpc>
            </a:pPr>
            <a:r>
              <a:rPr lang="en-US" b="true" sz="5600">
                <a:solidFill>
                  <a:srgbClr val="FFFFFF"/>
                </a:solidFill>
                <a:latin typeface="Arial MT Pro Bold"/>
                <a:ea typeface="Arial MT Pro Bold"/>
                <a:cs typeface="Arial MT Pro Bold"/>
                <a:sym typeface="Arial MT Pro Bold"/>
              </a:rPr>
              <a:t>You Can Do Little Acts of Love All Year!</a:t>
            </a:r>
          </a:p>
        </p:txBody>
      </p:sp>
    </p:spTree>
  </p:cSld>
  <p:clrMapOvr>
    <a:masterClrMapping/>
  </p:clrMapOvr>
</p:sld>
</file>

<file path=ppt/slides/slide9.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0" y="0"/>
            <a:ext cx="18288000" cy="10287000"/>
            <a:chOff x="0" y="0"/>
            <a:chExt cx="1444978" cy="812800"/>
          </a:xfrm>
        </p:grpSpPr>
        <p:sp>
          <p:nvSpPr>
            <p:cNvPr name="Freeform 3" id="3"/>
            <p:cNvSpPr/>
            <p:nvPr/>
          </p:nvSpPr>
          <p:spPr>
            <a:xfrm flipH="false" flipV="false" rot="0">
              <a:off x="0" y="0"/>
              <a:ext cx="1444978" cy="812800"/>
            </a:xfrm>
            <a:custGeom>
              <a:avLst/>
              <a:gdLst/>
              <a:ahLst/>
              <a:cxnLst/>
              <a:rect r="r" b="b" t="t" l="l"/>
              <a:pathLst>
                <a:path h="812800" w="1444978">
                  <a:moveTo>
                    <a:pt x="0" y="0"/>
                  </a:moveTo>
                  <a:lnTo>
                    <a:pt x="1444978" y="0"/>
                  </a:lnTo>
                  <a:lnTo>
                    <a:pt x="1444978" y="812800"/>
                  </a:lnTo>
                  <a:lnTo>
                    <a:pt x="0" y="812800"/>
                  </a:lnTo>
                  <a:close/>
                </a:path>
              </a:pathLst>
            </a:custGeom>
            <a:blipFill>
              <a:blip r:embed="rId3"/>
              <a:stretch>
                <a:fillRect l="0" t="-240" r="0" b="-18204"/>
              </a:stretch>
            </a:blipFill>
          </p:spPr>
        </p:sp>
      </p:grpSp>
      <p:sp>
        <p:nvSpPr>
          <p:cNvPr name="TextBox 4" id="4"/>
          <p:cNvSpPr txBox="true"/>
          <p:nvPr/>
        </p:nvSpPr>
        <p:spPr>
          <a:xfrm rot="0">
            <a:off x="1539120" y="3760634"/>
            <a:ext cx="7841352" cy="962660"/>
          </a:xfrm>
          <a:prstGeom prst="rect">
            <a:avLst/>
          </a:prstGeom>
        </p:spPr>
        <p:txBody>
          <a:bodyPr anchor="t" rtlCol="false" tIns="0" lIns="0" bIns="0" rIns="0">
            <a:spAutoFit/>
          </a:bodyPr>
          <a:lstStyle/>
          <a:p>
            <a:pPr algn="l">
              <a:lnSpc>
                <a:spcPts val="7840"/>
              </a:lnSpc>
            </a:pPr>
            <a:r>
              <a:rPr lang="en-US" sz="5600" b="true">
                <a:solidFill>
                  <a:srgbClr val="236192"/>
                </a:solidFill>
                <a:latin typeface="Proxima Nova Heavy"/>
                <a:ea typeface="Proxima Nova Heavy"/>
                <a:cs typeface="Proxima Nova Heavy"/>
                <a:sym typeface="Proxima Nova Heavy"/>
              </a:rPr>
              <a:t>Faith</a:t>
            </a:r>
          </a:p>
        </p:txBody>
      </p:sp>
      <p:sp>
        <p:nvSpPr>
          <p:cNvPr name="TextBox 5" id="5"/>
          <p:cNvSpPr txBox="true"/>
          <p:nvPr/>
        </p:nvSpPr>
        <p:spPr>
          <a:xfrm rot="0">
            <a:off x="1539120" y="4666144"/>
            <a:ext cx="6130677" cy="2785745"/>
          </a:xfrm>
          <a:prstGeom prst="rect">
            <a:avLst/>
          </a:prstGeom>
        </p:spPr>
        <p:txBody>
          <a:bodyPr anchor="t" rtlCol="false" tIns="0" lIns="0" bIns="0" rIns="0">
            <a:spAutoFit/>
          </a:bodyPr>
          <a:lstStyle/>
          <a:p>
            <a:pPr algn="l">
              <a:lnSpc>
                <a:spcPts val="4480"/>
              </a:lnSpc>
            </a:pPr>
            <a:r>
              <a:rPr lang="en-US" sz="3200" b="true">
                <a:solidFill>
                  <a:srgbClr val="000000"/>
                </a:solidFill>
                <a:latin typeface="Proxima Nova Bold"/>
                <a:ea typeface="Proxima Nova Bold"/>
                <a:cs typeface="Proxima Nova Bold"/>
                <a:sym typeface="Proxima Nova Bold"/>
              </a:rPr>
              <a:t>You believe that God loves you. He has a plan and teaches you truth. You show your faith by how you pray, act, and make good choices.</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xsi="http://www.w3.org/2001/XMLSchema-instance">
  <dcterms:created xsi:type="dcterms:W3CDTF">2006-08-16T00:00:00Z</dcterms:created>
  <dc:identifier>DAGeFBjyZdE</dc:identifier>
  <dcterms:modified xsi:type="dcterms:W3CDTF">2011-08-01T06:04:30Z</dcterms:modified>
  <cp:revision>1</cp:revision>
  <dc:title>Mary's Meals High School Template</dc:title>
</cp:coreProperties>
</file>