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notesMasterIdLst>
    <p:notesMasterId r:id="rId74"/>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 id="317" r:id="rId67"/>
    <p:sldId id="318" r:id="rId68"/>
    <p:sldId id="319" r:id="rId69"/>
    <p:sldId id="320" r:id="rId70"/>
    <p:sldId id="321" r:id="rId71"/>
    <p:sldId id="322" r:id="rId72"/>
    <p:sldId id="323" r:id="rId73"/>
  </p:sldIdLst>
  <p:sldSz cx="18288000" cy="10287000"/>
  <p:notesSz cx="6858000" cy="9144000"/>
  <p:embeddedFontLst>
    <p:embeddedFont>
      <p:font typeface="Proxima Nova Bold" charset="1" panose="02000506030000020004"/>
      <p:regular r:id="rId77"/>
    </p:embeddedFont>
    <p:embeddedFont>
      <p:font typeface="Arial MT Pro" charset="1" panose="020B0502020202020204"/>
      <p:regular r:id="rId79"/>
    </p:embeddedFont>
    <p:embeddedFont>
      <p:font typeface="Proxima Nova Heavy" charset="1" panose="02000506030000020004"/>
      <p:regular r:id="rId80"/>
    </p:embeddedFont>
    <p:embeddedFont>
      <p:font typeface="Canva Sans" charset="1" panose="020B0503030501040103"/>
      <p:regular r:id="rId81"/>
    </p:embeddedFont>
    <p:embeddedFont>
      <p:font typeface="Proxima Nova" charset="1" panose="02000506030000020004"/>
      <p:regular r:id="rId8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notesSlide" Target="notesSlides/notesSlide37.xml"/><Relationship Id="rId138" Type="http://schemas.openxmlformats.org/officeDocument/2006/relationships/notesSlide" Target="notesSlides/notesSlide58.xml"/><Relationship Id="rId21" Type="http://schemas.openxmlformats.org/officeDocument/2006/relationships/slide" Target="slides/slide16.xml"/><Relationship Id="rId42" Type="http://schemas.openxmlformats.org/officeDocument/2006/relationships/slide" Target="slides/slide37.xml"/><Relationship Id="rId63" Type="http://schemas.openxmlformats.org/officeDocument/2006/relationships/slide" Target="slides/slide58.xml"/><Relationship Id="rId84" Type="http://schemas.openxmlformats.org/officeDocument/2006/relationships/notesSlide" Target="notesSlides/notesSlide5.xml"/><Relationship Id="rId107" Type="http://schemas.openxmlformats.org/officeDocument/2006/relationships/notesSlide" Target="notesSlides/notesSlide27.xml"/><Relationship Id="rId11" Type="http://schemas.openxmlformats.org/officeDocument/2006/relationships/slide" Target="slides/slide6.xml"/><Relationship Id="rId128" Type="http://schemas.openxmlformats.org/officeDocument/2006/relationships/notesSlide" Target="notesSlides/notesSlide48.xml"/><Relationship Id="rId32" Type="http://schemas.openxmlformats.org/officeDocument/2006/relationships/slide" Target="slides/slide27.xml"/><Relationship Id="rId53" Type="http://schemas.openxmlformats.org/officeDocument/2006/relationships/slide" Target="slides/slide48.xml"/><Relationship Id="rId74" Type="http://schemas.openxmlformats.org/officeDocument/2006/relationships/notesMaster" Target="notesMasters/notesMaster1.xml"/><Relationship Id="rId149" Type="http://schemas.openxmlformats.org/officeDocument/2006/relationships/customXml" Target="../customXml/item1.xml"/><Relationship Id="rId5" Type="http://schemas.openxmlformats.org/officeDocument/2006/relationships/tableStyles" Target="tableStyles.xml"/><Relationship Id="rId95" Type="http://schemas.openxmlformats.org/officeDocument/2006/relationships/notesSlide" Target="notesSlides/notesSlide15.xml"/><Relationship Id="rId113" Type="http://schemas.openxmlformats.org/officeDocument/2006/relationships/notesSlide" Target="notesSlides/notesSlide33.xml"/><Relationship Id="rId118" Type="http://schemas.openxmlformats.org/officeDocument/2006/relationships/notesSlide" Target="notesSlides/notesSlide38.xml"/><Relationship Id="rId134" Type="http://schemas.openxmlformats.org/officeDocument/2006/relationships/notesSlide" Target="notesSlides/notesSlide54.xml"/><Relationship Id="rId139" Type="http://schemas.openxmlformats.org/officeDocument/2006/relationships/notesSlide" Target="notesSlides/notesSlide59.xml"/><Relationship Id="rId22" Type="http://schemas.openxmlformats.org/officeDocument/2006/relationships/slide" Target="slides/slide17.xml"/><Relationship Id="rId27" Type="http://schemas.openxmlformats.org/officeDocument/2006/relationships/slide" Target="slides/slide22.xml"/><Relationship Id="rId43" Type="http://schemas.openxmlformats.org/officeDocument/2006/relationships/slide" Target="slides/slide38.xml"/><Relationship Id="rId48" Type="http://schemas.openxmlformats.org/officeDocument/2006/relationships/slide" Target="slides/slide43.xml"/><Relationship Id="rId64" Type="http://schemas.openxmlformats.org/officeDocument/2006/relationships/slide" Target="slides/slide59.xml"/><Relationship Id="rId69" Type="http://schemas.openxmlformats.org/officeDocument/2006/relationships/slide" Target="slides/slide64.xml"/><Relationship Id="rId80" Type="http://schemas.openxmlformats.org/officeDocument/2006/relationships/font" Target="fonts/font80.fntdata"/><Relationship Id="rId85" Type="http://schemas.openxmlformats.org/officeDocument/2006/relationships/font" Target="fonts/font85.fntdata"/><Relationship Id="rId150" Type="http://schemas.openxmlformats.org/officeDocument/2006/relationships/customXml" Target="../customXml/item2.xml"/><Relationship Id="rId103" Type="http://schemas.openxmlformats.org/officeDocument/2006/relationships/notesSlide" Target="notesSlides/notesSlide23.xml"/><Relationship Id="rId108" Type="http://schemas.openxmlformats.org/officeDocument/2006/relationships/notesSlide" Target="notesSlides/notesSlide28.xml"/><Relationship Id="rId12" Type="http://schemas.openxmlformats.org/officeDocument/2006/relationships/slide" Target="slides/slide7.xml"/><Relationship Id="rId124" Type="http://schemas.openxmlformats.org/officeDocument/2006/relationships/notesSlide" Target="notesSlides/notesSlide44.xml"/><Relationship Id="rId129" Type="http://schemas.openxmlformats.org/officeDocument/2006/relationships/notesSlide" Target="notesSlides/notesSlide49.xml"/><Relationship Id="rId17" Type="http://schemas.openxmlformats.org/officeDocument/2006/relationships/slide" Target="slides/slide12.xml"/><Relationship Id="rId33" Type="http://schemas.openxmlformats.org/officeDocument/2006/relationships/slide" Target="slides/slide28.xml"/><Relationship Id="rId38" Type="http://schemas.openxmlformats.org/officeDocument/2006/relationships/slide" Target="slides/slide33.xml"/><Relationship Id="rId59" Type="http://schemas.openxmlformats.org/officeDocument/2006/relationships/slide" Target="slides/slide54.xml"/><Relationship Id="rId140" Type="http://schemas.openxmlformats.org/officeDocument/2006/relationships/notesSlide" Target="notesSlides/notesSlide60.xml"/><Relationship Id="rId145" Type="http://schemas.openxmlformats.org/officeDocument/2006/relationships/notesSlide" Target="notesSlides/notesSlide65.xml"/><Relationship Id="rId54" Type="http://schemas.openxmlformats.org/officeDocument/2006/relationships/slide" Target="slides/slide49.xml"/><Relationship Id="rId70" Type="http://schemas.openxmlformats.org/officeDocument/2006/relationships/slide" Target="slides/slide65.xml"/><Relationship Id="rId75" Type="http://schemas.openxmlformats.org/officeDocument/2006/relationships/theme" Target="theme/theme2.xml"/><Relationship Id="rId91" Type="http://schemas.openxmlformats.org/officeDocument/2006/relationships/notesSlide" Target="notesSlides/notesSlide11.xml"/><Relationship Id="rId96" Type="http://schemas.openxmlformats.org/officeDocument/2006/relationships/notesSlide" Target="notesSlides/notesSlide16.xml"/><Relationship Id="rId1" Type="http://schemas.openxmlformats.org/officeDocument/2006/relationships/slideMaster" Target="slideMasters/slideMaster1.xml"/><Relationship Id="rId6" Type="http://schemas.openxmlformats.org/officeDocument/2006/relationships/slide" Target="slides/slide1.xml"/><Relationship Id="rId114" Type="http://schemas.openxmlformats.org/officeDocument/2006/relationships/notesSlide" Target="notesSlides/notesSlide34.xml"/><Relationship Id="rId119" Type="http://schemas.openxmlformats.org/officeDocument/2006/relationships/notesSlide" Target="notesSlides/notesSlide39.xml"/><Relationship Id="rId23" Type="http://schemas.openxmlformats.org/officeDocument/2006/relationships/slide" Target="slides/slide18.xml"/><Relationship Id="rId28" Type="http://schemas.openxmlformats.org/officeDocument/2006/relationships/slide" Target="slides/slide23.xml"/><Relationship Id="rId49" Type="http://schemas.openxmlformats.org/officeDocument/2006/relationships/slide" Target="slides/slide44.xml"/><Relationship Id="rId130" Type="http://schemas.openxmlformats.org/officeDocument/2006/relationships/notesSlide" Target="notesSlides/notesSlide50.xml"/><Relationship Id="rId135" Type="http://schemas.openxmlformats.org/officeDocument/2006/relationships/notesSlide" Target="notesSlides/notesSlide55.xml"/><Relationship Id="rId44" Type="http://schemas.openxmlformats.org/officeDocument/2006/relationships/slide" Target="slides/slide39.xml"/><Relationship Id="rId60" Type="http://schemas.openxmlformats.org/officeDocument/2006/relationships/slide" Target="slides/slide55.xml"/><Relationship Id="rId65" Type="http://schemas.openxmlformats.org/officeDocument/2006/relationships/slide" Target="slides/slide60.xml"/><Relationship Id="rId81" Type="http://schemas.openxmlformats.org/officeDocument/2006/relationships/font" Target="fonts/font81.fntdata"/><Relationship Id="rId86" Type="http://schemas.openxmlformats.org/officeDocument/2006/relationships/notesSlide" Target="notesSlides/notesSlide6.xml"/><Relationship Id="rId151" Type="http://schemas.openxmlformats.org/officeDocument/2006/relationships/customXml" Target="../customXml/item3.xml"/><Relationship Id="rId109" Type="http://schemas.openxmlformats.org/officeDocument/2006/relationships/notesSlide" Target="notesSlides/notesSlide29.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104" Type="http://schemas.openxmlformats.org/officeDocument/2006/relationships/notesSlide" Target="notesSlides/notesSlide24.xml"/><Relationship Id="rId120" Type="http://schemas.openxmlformats.org/officeDocument/2006/relationships/notesSlide" Target="notesSlides/notesSlide40.xml"/><Relationship Id="rId125" Type="http://schemas.openxmlformats.org/officeDocument/2006/relationships/notesSlide" Target="notesSlides/notesSlide45.xml"/><Relationship Id="rId141" Type="http://schemas.openxmlformats.org/officeDocument/2006/relationships/notesSlide" Target="notesSlides/notesSlide61.xml"/><Relationship Id="rId146" Type="http://schemas.openxmlformats.org/officeDocument/2006/relationships/notesSlide" Target="notesSlides/notesSlide66.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notesSlide" Target="notesSlides/notesSlide1.xml"/><Relationship Id="rId97" Type="http://schemas.openxmlformats.org/officeDocument/2006/relationships/notesSlide" Target="notesSlides/notesSlide17.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notesSlide" Target="notesSlides/notesSlide12.xml"/><Relationship Id="rId2" Type="http://schemas.openxmlformats.org/officeDocument/2006/relationships/presProps" Target="presProps.xml"/><Relationship Id="rId29" Type="http://schemas.openxmlformats.org/officeDocument/2006/relationships/slide" Target="slides/slide24.xml"/><Relationship Id="rId110" Type="http://schemas.openxmlformats.org/officeDocument/2006/relationships/notesSlide" Target="notesSlides/notesSlide30.xml"/><Relationship Id="rId115" Type="http://schemas.openxmlformats.org/officeDocument/2006/relationships/notesSlide" Target="notesSlides/notesSlide35.xml"/><Relationship Id="rId131" Type="http://schemas.openxmlformats.org/officeDocument/2006/relationships/notesSlide" Target="notesSlides/notesSlide51.xml"/><Relationship Id="rId136" Type="http://schemas.openxmlformats.org/officeDocument/2006/relationships/notesSlide" Target="notesSlides/notesSlide56.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notesSlide" Target="notesSlides/notesSlide7.xml"/><Relationship Id="rId61" Type="http://schemas.openxmlformats.org/officeDocument/2006/relationships/slide" Target="slides/slide56.xml"/><Relationship Id="rId82" Type="http://schemas.openxmlformats.org/officeDocument/2006/relationships/notesSlide" Target="notesSlides/notesSlide3.xml"/><Relationship Id="rId19" Type="http://schemas.openxmlformats.org/officeDocument/2006/relationships/slide" Target="slides/slide14.xml"/><Relationship Id="rId100" Type="http://schemas.openxmlformats.org/officeDocument/2006/relationships/notesSlide" Target="notesSlides/notesSlide20.xml"/><Relationship Id="rId105" Type="http://schemas.openxmlformats.org/officeDocument/2006/relationships/notesSlide" Target="notesSlides/notesSlide25.xml"/><Relationship Id="rId126" Type="http://schemas.openxmlformats.org/officeDocument/2006/relationships/notesSlide" Target="notesSlides/notesSlide46.xml"/><Relationship Id="rId14" Type="http://schemas.openxmlformats.org/officeDocument/2006/relationships/slide" Target="slides/slide9.xml"/><Relationship Id="rId147" Type="http://schemas.openxmlformats.org/officeDocument/2006/relationships/notesSlide" Target="notesSlides/notesSlide67.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font" Target="fonts/font77.fntdata"/><Relationship Id="rId121" Type="http://schemas.openxmlformats.org/officeDocument/2006/relationships/notesSlide" Target="notesSlides/notesSlide41.xml"/><Relationship Id="rId142" Type="http://schemas.openxmlformats.org/officeDocument/2006/relationships/notesSlide" Target="notesSlides/notesSlide62.xml"/><Relationship Id="rId51" Type="http://schemas.openxmlformats.org/officeDocument/2006/relationships/slide" Target="slides/slide46.xml"/><Relationship Id="rId72" Type="http://schemas.openxmlformats.org/officeDocument/2006/relationships/slide" Target="slides/slide67.xml"/><Relationship Id="rId8" Type="http://schemas.openxmlformats.org/officeDocument/2006/relationships/slide" Target="slides/slide3.xml"/><Relationship Id="rId93" Type="http://schemas.openxmlformats.org/officeDocument/2006/relationships/notesSlide" Target="notesSlides/notesSlide13.xml"/><Relationship Id="rId98" Type="http://schemas.openxmlformats.org/officeDocument/2006/relationships/notesSlide" Target="notesSlides/notesSlide18.xml"/><Relationship Id="rId3" Type="http://schemas.openxmlformats.org/officeDocument/2006/relationships/viewProps" Target="viewProps.xml"/><Relationship Id="rId116" Type="http://schemas.openxmlformats.org/officeDocument/2006/relationships/notesSlide" Target="notesSlides/notesSlide36.xml"/><Relationship Id="rId137" Type="http://schemas.openxmlformats.org/officeDocument/2006/relationships/notesSlide" Target="notesSlides/notesSlide57.xml"/><Relationship Id="rId25" Type="http://schemas.openxmlformats.org/officeDocument/2006/relationships/slide" Target="slides/slide20.xml"/><Relationship Id="rId46" Type="http://schemas.openxmlformats.org/officeDocument/2006/relationships/slide" Target="slides/slide41.xml"/><Relationship Id="rId67" Type="http://schemas.openxmlformats.org/officeDocument/2006/relationships/slide" Target="slides/slide62.xml"/><Relationship Id="rId111" Type="http://schemas.openxmlformats.org/officeDocument/2006/relationships/notesSlide" Target="notesSlides/notesSlide31.xml"/><Relationship Id="rId132" Type="http://schemas.openxmlformats.org/officeDocument/2006/relationships/notesSlide" Target="notesSlides/notesSlide52.xml"/><Relationship Id="rId20" Type="http://schemas.openxmlformats.org/officeDocument/2006/relationships/slide" Target="slides/slide15.xml"/><Relationship Id="rId41" Type="http://schemas.openxmlformats.org/officeDocument/2006/relationships/slide" Target="slides/slide36.xml"/><Relationship Id="rId62" Type="http://schemas.openxmlformats.org/officeDocument/2006/relationships/slide" Target="slides/slide57.xml"/><Relationship Id="rId83" Type="http://schemas.openxmlformats.org/officeDocument/2006/relationships/notesSlide" Target="notesSlides/notesSlide4.xml"/><Relationship Id="rId88" Type="http://schemas.openxmlformats.org/officeDocument/2006/relationships/notesSlide" Target="notesSlides/notesSlide8.xml"/><Relationship Id="rId106" Type="http://schemas.openxmlformats.org/officeDocument/2006/relationships/notesSlide" Target="notesSlides/notesSlide26.xml"/><Relationship Id="rId127" Type="http://schemas.openxmlformats.org/officeDocument/2006/relationships/notesSlide" Target="notesSlides/notesSlide47.xml"/><Relationship Id="rId15" Type="http://schemas.openxmlformats.org/officeDocument/2006/relationships/slide" Target="slides/slide10.xml"/><Relationship Id="rId36" Type="http://schemas.openxmlformats.org/officeDocument/2006/relationships/slide" Target="slides/slide31.xml"/><Relationship Id="rId57" Type="http://schemas.openxmlformats.org/officeDocument/2006/relationships/slide" Target="slides/slide52.xml"/><Relationship Id="rId10" Type="http://schemas.openxmlformats.org/officeDocument/2006/relationships/slide" Target="slides/slide5.xml"/><Relationship Id="rId101" Type="http://schemas.openxmlformats.org/officeDocument/2006/relationships/notesSlide" Target="notesSlides/notesSlide21.xml"/><Relationship Id="rId122" Type="http://schemas.openxmlformats.org/officeDocument/2006/relationships/notesSlide" Target="notesSlides/notesSlide42.xml"/><Relationship Id="rId143" Type="http://schemas.openxmlformats.org/officeDocument/2006/relationships/notesSlide" Target="notesSlides/notesSlide63.xml"/><Relationship Id="rId148" Type="http://schemas.openxmlformats.org/officeDocument/2006/relationships/notesSlide" Target="notesSlides/notesSlide68.xml"/><Relationship Id="rId31" Type="http://schemas.openxmlformats.org/officeDocument/2006/relationships/slide" Target="slides/slide26.xml"/><Relationship Id="rId52" Type="http://schemas.openxmlformats.org/officeDocument/2006/relationships/slide" Target="slides/slide47.xml"/><Relationship Id="rId73" Type="http://schemas.openxmlformats.org/officeDocument/2006/relationships/slide" Target="slides/slide68.xml"/><Relationship Id="rId78" Type="http://schemas.openxmlformats.org/officeDocument/2006/relationships/notesSlide" Target="notesSlides/notesSlide2.xml"/><Relationship Id="rId94" Type="http://schemas.openxmlformats.org/officeDocument/2006/relationships/notesSlide" Target="notesSlides/notesSlide14.xml"/><Relationship Id="rId99" Type="http://schemas.openxmlformats.org/officeDocument/2006/relationships/notesSlide" Target="notesSlides/notesSlide19.xml"/><Relationship Id="rId4" Type="http://schemas.openxmlformats.org/officeDocument/2006/relationships/theme" Target="theme/theme1.xml"/><Relationship Id="rId9" Type="http://schemas.openxmlformats.org/officeDocument/2006/relationships/slide" Target="slides/slide4.xml"/><Relationship Id="rId26" Type="http://schemas.openxmlformats.org/officeDocument/2006/relationships/slide" Target="slides/slide21.xml"/><Relationship Id="rId112" Type="http://schemas.openxmlformats.org/officeDocument/2006/relationships/notesSlide" Target="notesSlides/notesSlide32.xml"/><Relationship Id="rId133" Type="http://schemas.openxmlformats.org/officeDocument/2006/relationships/notesSlide" Target="notesSlides/notesSlide53.xml"/><Relationship Id="rId47" Type="http://schemas.openxmlformats.org/officeDocument/2006/relationships/slide" Target="slides/slide42.xml"/><Relationship Id="rId68" Type="http://schemas.openxmlformats.org/officeDocument/2006/relationships/slide" Target="slides/slide63.xml"/><Relationship Id="rId89" Type="http://schemas.openxmlformats.org/officeDocument/2006/relationships/notesSlide" Target="notesSlides/notesSlide9.xml"/><Relationship Id="rId16" Type="http://schemas.openxmlformats.org/officeDocument/2006/relationships/slide" Target="slides/slide11.xml"/><Relationship Id="rId102" Type="http://schemas.openxmlformats.org/officeDocument/2006/relationships/notesSlide" Target="notesSlides/notesSlide22.xml"/><Relationship Id="rId123" Type="http://schemas.openxmlformats.org/officeDocument/2006/relationships/notesSlide" Target="notesSlides/notesSlide43.xml"/><Relationship Id="rId144" Type="http://schemas.openxmlformats.org/officeDocument/2006/relationships/notesSlide" Target="notesSlides/notesSlide64.xml"/><Relationship Id="rId37" Type="http://schemas.openxmlformats.org/officeDocument/2006/relationships/slide" Target="slides/slide32.xml"/><Relationship Id="rId58" Type="http://schemas.openxmlformats.org/officeDocument/2006/relationships/slide" Target="slides/slide53.xml"/><Relationship Id="rId79" Type="http://schemas.openxmlformats.org/officeDocument/2006/relationships/font" Target="fonts/font79.fntdata"/><Relationship Id="rId90" Type="http://schemas.openxmlformats.org/officeDocument/2006/relationships/notesSlide" Target="notesSlides/notesSlide10.xml"/></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1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0.xml" Type="http://schemas.openxmlformats.org/officeDocument/2006/relationships/slide"/></Relationships>
</file>

<file path=ppt/notesSlides/_rels/notesSlide1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1.xml" Type="http://schemas.openxmlformats.org/officeDocument/2006/relationships/slide"/></Relationships>
</file>

<file path=ppt/notesSlides/_rels/notesSlide1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2.xml" Type="http://schemas.openxmlformats.org/officeDocument/2006/relationships/slide"/></Relationships>
</file>

<file path=ppt/notesSlides/_rels/notesSlide1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3.xml" Type="http://schemas.openxmlformats.org/officeDocument/2006/relationships/slide"/></Relationships>
</file>

<file path=ppt/notesSlides/_rels/notesSlide1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4.xml" Type="http://schemas.openxmlformats.org/officeDocument/2006/relationships/slide"/></Relationships>
</file>

<file path=ppt/notesSlides/_rels/notesSlide1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5.xml" Type="http://schemas.openxmlformats.org/officeDocument/2006/relationships/slide"/></Relationships>
</file>

<file path=ppt/notesSlides/_rels/notesSlide1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6.xml" Type="http://schemas.openxmlformats.org/officeDocument/2006/relationships/slide"/></Relationships>
</file>

<file path=ppt/notesSlides/_rels/notesSlide1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7.xml" Type="http://schemas.openxmlformats.org/officeDocument/2006/relationships/slide"/></Relationships>
</file>

<file path=ppt/notesSlides/_rels/notesSlide1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8.xml" Type="http://schemas.openxmlformats.org/officeDocument/2006/relationships/slide"/></Relationships>
</file>

<file path=ppt/notesSlides/_rels/notesSlide1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9.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2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0.xml" Type="http://schemas.openxmlformats.org/officeDocument/2006/relationships/slide"/></Relationships>
</file>

<file path=ppt/notesSlides/_rels/notesSlide2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1.xml" Type="http://schemas.openxmlformats.org/officeDocument/2006/relationships/slide"/></Relationships>
</file>

<file path=ppt/notesSlides/_rels/notesSlide2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2.xml" Type="http://schemas.openxmlformats.org/officeDocument/2006/relationships/slide"/></Relationships>
</file>

<file path=ppt/notesSlides/_rels/notesSlide2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3.xml" Type="http://schemas.openxmlformats.org/officeDocument/2006/relationships/slide"/></Relationships>
</file>

<file path=ppt/notesSlides/_rels/notesSlide2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4.xml" Type="http://schemas.openxmlformats.org/officeDocument/2006/relationships/slide"/></Relationships>
</file>

<file path=ppt/notesSlides/_rels/notesSlide2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5.xml" Type="http://schemas.openxmlformats.org/officeDocument/2006/relationships/slide"/></Relationships>
</file>

<file path=ppt/notesSlides/_rels/notesSlide2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6.xml" Type="http://schemas.openxmlformats.org/officeDocument/2006/relationships/slide"/></Relationships>
</file>

<file path=ppt/notesSlides/_rels/notesSlide2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7.xml" Type="http://schemas.openxmlformats.org/officeDocument/2006/relationships/slide"/></Relationships>
</file>

<file path=ppt/notesSlides/_rels/notesSlide2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8.xml" Type="http://schemas.openxmlformats.org/officeDocument/2006/relationships/slide"/></Relationships>
</file>

<file path=ppt/notesSlides/_rels/notesSlide2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9.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3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0.xml" Type="http://schemas.openxmlformats.org/officeDocument/2006/relationships/slide"/></Relationships>
</file>

<file path=ppt/notesSlides/_rels/notesSlide3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1.xml" Type="http://schemas.openxmlformats.org/officeDocument/2006/relationships/slide"/></Relationships>
</file>

<file path=ppt/notesSlides/_rels/notesSlide3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2.xml" Type="http://schemas.openxmlformats.org/officeDocument/2006/relationships/slide"/></Relationships>
</file>

<file path=ppt/notesSlides/_rels/notesSlide3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3.xml" Type="http://schemas.openxmlformats.org/officeDocument/2006/relationships/slide"/></Relationships>
</file>

<file path=ppt/notesSlides/_rels/notesSlide3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4.xml" Type="http://schemas.openxmlformats.org/officeDocument/2006/relationships/slide"/></Relationships>
</file>

<file path=ppt/notesSlides/_rels/notesSlide3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5.xml" Type="http://schemas.openxmlformats.org/officeDocument/2006/relationships/slide"/></Relationships>
</file>

<file path=ppt/notesSlides/_rels/notesSlide3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6.xml" Type="http://schemas.openxmlformats.org/officeDocument/2006/relationships/slide"/></Relationships>
</file>

<file path=ppt/notesSlides/_rels/notesSlide3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7.xml" Type="http://schemas.openxmlformats.org/officeDocument/2006/relationships/slide"/></Relationships>
</file>

<file path=ppt/notesSlides/_rels/notesSlide3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8.xml" Type="http://schemas.openxmlformats.org/officeDocument/2006/relationships/slide"/></Relationships>
</file>

<file path=ppt/notesSlides/_rels/notesSlide3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9.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4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0.xml" Type="http://schemas.openxmlformats.org/officeDocument/2006/relationships/slide"/></Relationships>
</file>

<file path=ppt/notesSlides/_rels/notesSlide4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1.xml" Type="http://schemas.openxmlformats.org/officeDocument/2006/relationships/slide"/></Relationships>
</file>

<file path=ppt/notesSlides/_rels/notesSlide4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2.xml" Type="http://schemas.openxmlformats.org/officeDocument/2006/relationships/slide"/></Relationships>
</file>

<file path=ppt/notesSlides/_rels/notesSlide4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3.xml" Type="http://schemas.openxmlformats.org/officeDocument/2006/relationships/slide"/></Relationships>
</file>

<file path=ppt/notesSlides/_rels/notesSlide4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4.xml" Type="http://schemas.openxmlformats.org/officeDocument/2006/relationships/slide"/></Relationships>
</file>

<file path=ppt/notesSlides/_rels/notesSlide4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5.xml" Type="http://schemas.openxmlformats.org/officeDocument/2006/relationships/slide"/></Relationships>
</file>

<file path=ppt/notesSlides/_rels/notesSlide4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6.xml" Type="http://schemas.openxmlformats.org/officeDocument/2006/relationships/slide"/></Relationships>
</file>

<file path=ppt/notesSlides/_rels/notesSlide4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7.xml" Type="http://schemas.openxmlformats.org/officeDocument/2006/relationships/slide"/></Relationships>
</file>

<file path=ppt/notesSlides/_rels/notesSlide4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8.xml" Type="http://schemas.openxmlformats.org/officeDocument/2006/relationships/slide"/></Relationships>
</file>

<file path=ppt/notesSlides/_rels/notesSlide4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9.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5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0.xml" Type="http://schemas.openxmlformats.org/officeDocument/2006/relationships/slide"/></Relationships>
</file>

<file path=ppt/notesSlides/_rels/notesSlide5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1.xml" Type="http://schemas.openxmlformats.org/officeDocument/2006/relationships/slide"/></Relationships>
</file>

<file path=ppt/notesSlides/_rels/notesSlide5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2.xml" Type="http://schemas.openxmlformats.org/officeDocument/2006/relationships/slide"/></Relationships>
</file>

<file path=ppt/notesSlides/_rels/notesSlide5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3.xml" Type="http://schemas.openxmlformats.org/officeDocument/2006/relationships/slide"/></Relationships>
</file>

<file path=ppt/notesSlides/_rels/notesSlide5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4.xml" Type="http://schemas.openxmlformats.org/officeDocument/2006/relationships/slide"/></Relationships>
</file>

<file path=ppt/notesSlides/_rels/notesSlide5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5.xml" Type="http://schemas.openxmlformats.org/officeDocument/2006/relationships/slide"/></Relationships>
</file>

<file path=ppt/notesSlides/_rels/notesSlide5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6.xml" Type="http://schemas.openxmlformats.org/officeDocument/2006/relationships/slide"/></Relationships>
</file>

<file path=ppt/notesSlides/_rels/notesSlide5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7.xml" Type="http://schemas.openxmlformats.org/officeDocument/2006/relationships/slide"/></Relationships>
</file>

<file path=ppt/notesSlides/_rels/notesSlide5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8.xml" Type="http://schemas.openxmlformats.org/officeDocument/2006/relationships/slide"/></Relationships>
</file>

<file path=ppt/notesSlides/_rels/notesSlide5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9.xml" Type="http://schemas.openxmlformats.org/officeDocument/2006/relationships/slide"/></Relationships>
</file>

<file path=ppt/notesSlides/_rels/notesSlide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6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0.xml" Type="http://schemas.openxmlformats.org/officeDocument/2006/relationships/slide"/></Relationships>
</file>

<file path=ppt/notesSlides/_rels/notesSlide6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1.xml" Type="http://schemas.openxmlformats.org/officeDocument/2006/relationships/slide"/></Relationships>
</file>

<file path=ppt/notesSlides/_rels/notesSlide6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2.xml" Type="http://schemas.openxmlformats.org/officeDocument/2006/relationships/slide"/></Relationships>
</file>

<file path=ppt/notesSlides/_rels/notesSlide6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3.xml" Type="http://schemas.openxmlformats.org/officeDocument/2006/relationships/slide"/></Relationships>
</file>

<file path=ppt/notesSlides/_rels/notesSlide6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4.xml" Type="http://schemas.openxmlformats.org/officeDocument/2006/relationships/slide"/></Relationships>
</file>

<file path=ppt/notesSlides/_rels/notesSlide6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5.xml" Type="http://schemas.openxmlformats.org/officeDocument/2006/relationships/slide"/></Relationships>
</file>

<file path=ppt/notesSlides/_rels/notesSlide6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6.xml" Type="http://schemas.openxmlformats.org/officeDocument/2006/relationships/slide"/></Relationships>
</file>

<file path=ppt/notesSlides/_rels/notesSlide6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7.xml" Type="http://schemas.openxmlformats.org/officeDocument/2006/relationships/slide"/></Relationships>
</file>

<file path=ppt/notesSlides/_rels/notesSlide6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8.xml" Type="http://schemas.openxmlformats.org/officeDocument/2006/relationships/slide"/></Relationships>
</file>

<file path=ppt/notesSlides/_rels/notesSlide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notesSlide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Notes:</a:t>
            </a:r>
          </a:p>
          <a:p>
            <a:r>
              <a:rPr lang="en-US"/>
              <a:t>You can choose to teach all the content in one class or break it up over several days.</a:t>
            </a:r>
          </a:p>
          <a:p>
            <a:r>
              <a:rPr lang="en-US"/>
              <a:t/>
            </a:r>
          </a:p>
          <a:p>
            <a:r>
              <a:rPr lang="en-US"/>
              <a:t>Total lesson time: 45 min. </a:t>
            </a:r>
          </a:p>
          <a:p>
            <a:r>
              <a:rPr lang="en-US"/>
              <a:t> _____________________________</a:t>
            </a:r>
          </a:p>
          <a:p>
            <a:r>
              <a:rPr lang="en-US"/>
              <a:t>Script:</a:t>
            </a:r>
          </a:p>
          <a:p>
            <a:r>
              <a:rPr lang="en-US"/>
              <a:t>N/A</a:t>
            </a:r>
          </a:p>
          <a:p>
            <a:r>
              <a:rPr lang="en-US"/>
              <a:t/>
            </a:r>
          </a:p>
          <a:p>
            <a:r>
              <a:rPr lang="en-US"/>
              <a:t> _____________________________</a:t>
            </a:r>
          </a:p>
          <a:p>
            <a:r>
              <a:rPr lang="en-US"/>
              <a:t>Citation:</a:t>
            </a:r>
          </a:p>
          <a:p>
            <a:r>
              <a:rPr lang="en-US"/>
              <a:t>N/A</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Notes:</a:t>
            </a:r>
          </a:p>
          <a:p>
            <a:r>
              <a:rPr lang="en-US"/>
              <a:t>After watching video, help students see how little acts of love turned into helping people all over the world.</a:t>
            </a:r>
          </a:p>
          <a:p>
            <a:r>
              <a:rPr lang="en-US"/>
              <a:t> _____________________________</a:t>
            </a:r>
          </a:p>
          <a:p>
            <a:r>
              <a:rPr lang="en-US"/>
              <a:t>Script:</a:t>
            </a:r>
          </a:p>
          <a:p>
            <a:r>
              <a:rPr lang="en-US"/>
              <a:t>Mary’s Meals is an organization that helps hungry children by providing meals in schools. As you watch this video, think about how we can make a difference in the lives of these children.</a:t>
            </a:r>
          </a:p>
          <a:p>
            <a:r>
              <a:rPr lang="en-US"/>
              <a:t/>
            </a:r>
          </a:p>
          <a:p>
            <a:r>
              <a:rPr lang="en-US"/>
              <a:t>[Students watch clip]</a:t>
            </a:r>
          </a:p>
          <a:p>
            <a:r>
              <a:rPr lang="en-US"/>
              <a:t/>
            </a:r>
          </a:p>
          <a:p>
            <a:r>
              <a:rPr lang="en-US"/>
              <a:t>What did you learn about Mary’s Meals?</a:t>
            </a:r>
          </a:p>
          <a:p>
            <a:r>
              <a:rPr lang="en-US"/>
              <a:t> _____________________________</a:t>
            </a:r>
          </a:p>
          <a:p>
            <a:r>
              <a:rPr lang="en-US"/>
              <a:t>Citation:</a:t>
            </a:r>
          </a:p>
          <a:p>
            <a:r>
              <a:rPr lang="en-US"/>
              <a:t>- Mary's Meals. (Nov 10, 2013). Child 31 - The Story of Mary's Meals [Video file].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Notes:</a:t>
            </a:r>
          </a:p>
          <a:p>
            <a:r>
              <a:rPr lang="en-US"/>
              <a:t>Print bingo cards- one for each student: https://docs.google.com/document/d/1GTcMSpLk7laXZy6MCe_giwT5zdQkPsuoriXdCT6duEc/edit?usp=sharing </a:t>
            </a:r>
          </a:p>
          <a:p>
            <a:r>
              <a:rPr lang="en-US"/>
              <a:t/>
            </a:r>
          </a:p>
          <a:p>
            <a:r>
              <a:rPr lang="en-US"/>
              <a:t>*Read through the bingo ideas and think if they are all relevant for your students. Change ideas, if needed.</a:t>
            </a:r>
          </a:p>
          <a:p>
            <a:r>
              <a:rPr lang="en-US"/>
              <a:t/>
            </a:r>
          </a:p>
          <a:p>
            <a:r>
              <a:rPr lang="en-US"/>
              <a:t>Recommended: Have a reward for the first student to either get bingo or get blackout.</a:t>
            </a:r>
          </a:p>
          <a:p>
            <a:r>
              <a:rPr lang="en-US"/>
              <a:t/>
            </a:r>
          </a:p>
          <a:p>
            <a:r>
              <a:rPr lang="en-US"/>
              <a:t> ___________________________</a:t>
            </a:r>
          </a:p>
          <a:p>
            <a:r>
              <a:rPr lang="en-US"/>
              <a:t>Script:</a:t>
            </a:r>
          </a:p>
          <a:p>
            <a:r>
              <a:rPr lang="en-US"/>
              <a:t>We are going to play bingo! </a:t>
            </a:r>
          </a:p>
          <a:p>
            <a:r>
              <a:rPr lang="en-US"/>
              <a:t/>
            </a:r>
          </a:p>
          <a:p>
            <a:r>
              <a:rPr lang="en-US"/>
              <a:t>This game will show us how we already are doing small acts of love and how we can show kindness in little ways every day.</a:t>
            </a:r>
          </a:p>
          <a:p>
            <a:r>
              <a:rPr lang="en-US"/>
              <a:t/>
            </a:r>
          </a:p>
          <a:p>
            <a:r>
              <a:rPr lang="en-US"/>
              <a:t>In the following 6 weeks, we’ll talk about virtues, which are just simple acts of love. </a:t>
            </a:r>
          </a:p>
          <a:p>
            <a:r>
              <a:rPr lang="en-US"/>
              <a:t> _____________________________</a:t>
            </a:r>
          </a:p>
          <a:p>
            <a:r>
              <a:rPr lang="en-US"/>
              <a:t>Citation:</a:t>
            </a:r>
          </a:p>
          <a:p>
            <a:r>
              <a:rPr lang="en-US"/>
              <a:t>- happy_author / Adobe Stock</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Notes:</a:t>
            </a:r>
          </a:p>
          <a:p>
            <a:r>
              <a:rPr lang="en-US"/>
              <a:t>- Lent Calendar link: https://drive.google.com/file/d/1jJUiWKjd6UOb_WA9IEHZjZ2vbPxvU7JQ/view?usp=sharing </a:t>
            </a:r>
          </a:p>
          <a:p>
            <a:r>
              <a:rPr lang="en-US"/>
              <a:t/>
            </a:r>
          </a:p>
          <a:p>
            <a:r>
              <a:rPr lang="en-US"/>
              <a:t>Distribute the Lent Calendar handout. </a:t>
            </a:r>
          </a:p>
          <a:p>
            <a:r>
              <a:rPr lang="en-US"/>
              <a:t/>
            </a:r>
          </a:p>
          <a:p>
            <a:r>
              <a:rPr lang="en-US"/>
              <a:t>Send a link to the calendar via email for parents with an explanation that the class will be focusing on virtues and acts of love during lent. </a:t>
            </a:r>
          </a:p>
          <a:p>
            <a:r>
              <a:rPr lang="en-US"/>
              <a:t/>
            </a:r>
          </a:p>
          <a:p>
            <a:r>
              <a:rPr lang="en-US"/>
              <a:t>-Have them encourage their students to do an act of love each day and fill out a circle on the calendar.</a:t>
            </a:r>
          </a:p>
          <a:p>
            <a:r>
              <a:rPr lang="en-US"/>
              <a:t/>
            </a:r>
          </a:p>
          <a:p>
            <a:r>
              <a:rPr lang="en-US"/>
              <a:t>-Explain that each week, three students will get to tell what they did on their cross handout. </a:t>
            </a:r>
          </a:p>
          <a:p>
            <a:r>
              <a:rPr lang="en-US"/>
              <a:t/>
            </a:r>
          </a:p>
          <a:p>
            <a:r>
              <a:rPr lang="en-US"/>
              <a:t>Draw three students' names a week before they will share their little acts of love so they will be prepared when it is their turn to share.  Remind the students as needed.</a:t>
            </a:r>
          </a:p>
          <a:p>
            <a:r>
              <a:rPr lang="en-US"/>
              <a:t/>
            </a:r>
          </a:p>
          <a:p>
            <a:r>
              <a:rPr lang="en-US"/>
              <a:t>*Gamify it and make it a big deal that the students' names were drawn and they get to share! </a:t>
            </a:r>
          </a:p>
          <a:p>
            <a:r>
              <a:rPr lang="en-US"/>
              <a:t> _____________________________</a:t>
            </a:r>
          </a:p>
          <a:p>
            <a:r>
              <a:rPr lang="en-US"/>
              <a:t>Script:</a:t>
            </a:r>
          </a:p>
          <a:p>
            <a:r>
              <a:rPr lang="en-US"/>
              <a:t>[Distribute the cross handout]</a:t>
            </a:r>
          </a:p>
          <a:p>
            <a:r>
              <a:rPr lang="en-US"/>
              <a:t/>
            </a:r>
          </a:p>
          <a:p>
            <a:r>
              <a:rPr lang="en-US"/>
              <a:t>Each day during lent, you get to do something that is an act of love or a sacrifice. It can be one of the ideas on the back of the handout, or you can come up with something on your own.</a:t>
            </a:r>
          </a:p>
          <a:p>
            <a:r>
              <a:rPr lang="en-US"/>
              <a:t/>
            </a:r>
          </a:p>
          <a:p>
            <a:r>
              <a:rPr lang="en-US"/>
              <a:t>After you have done an act of love, fill in a circle on your Lent calendar.</a:t>
            </a:r>
          </a:p>
          <a:p>
            <a:r>
              <a:rPr lang="en-US"/>
              <a:t/>
            </a:r>
          </a:p>
          <a:p>
            <a:r>
              <a:rPr lang="en-US"/>
              <a:t>I’ll draw the names of students now to see who will get to share their little acts of love next week.</a:t>
            </a:r>
          </a:p>
          <a:p>
            <a:r>
              <a:rPr lang="en-US"/>
              <a:t> _____________________________</a:t>
            </a:r>
          </a:p>
          <a:p>
            <a:r>
              <a:rPr lang="en-US"/>
              <a:t>Citation:</a:t>
            </a:r>
          </a:p>
          <a:p>
            <a:r>
              <a:rPr lang="en-US"/>
              <a:t>- ST.art / Adobe Stock</a:t>
            </a:r>
          </a:p>
          <a:p>
            <a:r>
              <a:rPr lang="en-US"/>
              <a:t>- tannikart / Adobe Stock</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Notes:</a:t>
            </a:r>
          </a:p>
          <a:p>
            <a:r>
              <a:rPr lang="en-US"/>
              <a:t>You can choose to teach all the content in one class or break it up over several days.</a:t>
            </a:r>
          </a:p>
          <a:p>
            <a:r>
              <a:rPr lang="en-US"/>
              <a:t/>
            </a:r>
          </a:p>
          <a:p>
            <a:r>
              <a:rPr lang="en-US"/>
              <a:t>Total lesson time: 45 min. </a:t>
            </a:r>
          </a:p>
          <a:p>
            <a:r>
              <a:rPr lang="en-US"/>
              <a:t> _____________________________</a:t>
            </a:r>
          </a:p>
          <a:p>
            <a:r>
              <a:rPr lang="en-US"/>
              <a:t>Script:</a:t>
            </a:r>
          </a:p>
          <a:p>
            <a:r>
              <a:rPr lang="en-US"/>
              <a:t>N/A</a:t>
            </a:r>
          </a:p>
          <a:p>
            <a:r>
              <a:rPr lang="en-US"/>
              <a:t/>
            </a:r>
          </a:p>
          <a:p>
            <a:r>
              <a:rPr lang="en-US"/>
              <a:t> _____________________________</a:t>
            </a:r>
          </a:p>
          <a:p>
            <a:r>
              <a:rPr lang="en-US"/>
              <a:t>Citation:</a:t>
            </a:r>
          </a:p>
          <a:p>
            <a:r>
              <a:rPr lang="en-US"/>
              <a:t>N/A</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Notes:</a:t>
            </a:r>
          </a:p>
          <a:p>
            <a:r>
              <a:rPr lang="en-US"/>
              <a:t>N/A</a:t>
            </a:r>
          </a:p>
          <a:p>
            <a:r>
              <a:rPr lang="en-US"/>
              <a:t> _____________________________</a:t>
            </a:r>
          </a:p>
          <a:p>
            <a:r>
              <a:rPr lang="en-US"/>
              <a:t>Script:</a:t>
            </a:r>
          </a:p>
          <a:p>
            <a:r>
              <a:rPr lang="en-US"/>
              <a:t>Okay, class! Let’s hear about some Acts of Love you did this week. [Student 1, Student 2, and Student 3], please share one of your experiences doing a little act of love.</a:t>
            </a:r>
          </a:p>
          <a:p>
            <a:r>
              <a:rPr lang="en-US"/>
              <a:t>* Student 1</a:t>
            </a:r>
          </a:p>
          <a:p>
            <a:r>
              <a:rPr lang="en-US"/>
              <a:t>* Student 2</a:t>
            </a:r>
          </a:p>
          <a:p>
            <a:r>
              <a:rPr lang="en-US"/>
              <a:t>* Student 3</a:t>
            </a:r>
          </a:p>
          <a:p>
            <a:r>
              <a:rPr lang="en-US"/>
              <a:t/>
            </a:r>
          </a:p>
          <a:p>
            <a:r>
              <a:rPr lang="en-US"/>
              <a:t>Thank you for sharing!</a:t>
            </a:r>
          </a:p>
          <a:p>
            <a:r>
              <a:rPr lang="en-US"/>
              <a:t> _____________________________</a:t>
            </a:r>
          </a:p>
          <a:p>
            <a:r>
              <a:rPr lang="en-US"/>
              <a:t>Citation:</a:t>
            </a:r>
          </a:p>
          <a:p>
            <a:r>
              <a:rPr lang="en-US"/>
              <a:t>N/A</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Notes:</a:t>
            </a:r>
          </a:p>
          <a:p>
            <a:r>
              <a:rPr lang="en-US"/>
              <a:t>Encourage discussion. Change scenario if needed.</a:t>
            </a:r>
          </a:p>
          <a:p>
            <a:r>
              <a:rPr lang="en-US"/>
              <a:t> _____________________________</a:t>
            </a:r>
          </a:p>
          <a:p>
            <a:r>
              <a:rPr lang="en-US"/>
              <a:t>Script:</a:t>
            </a:r>
          </a:p>
          <a:p>
            <a:r>
              <a:rPr lang="en-US"/>
              <a:t>Class, I have a problem I’m hoping you can help me with.</a:t>
            </a:r>
          </a:p>
          <a:p>
            <a:r>
              <a:rPr lang="en-US"/>
              <a:t/>
            </a:r>
          </a:p>
          <a:p>
            <a:r>
              <a:rPr lang="en-US"/>
              <a:t>I have a friend who just moved to a new city and is feeling super lonely. He said he wishes he felt more loved and not invisible. </a:t>
            </a:r>
          </a:p>
          <a:p>
            <a:r>
              <a:rPr lang="en-US"/>
              <a:t/>
            </a:r>
          </a:p>
          <a:p>
            <a:r>
              <a:rPr lang="en-US"/>
              <a:t>What can I tell him?</a:t>
            </a:r>
          </a:p>
          <a:p>
            <a:r>
              <a:rPr lang="en-US"/>
              <a:t> _____________________________</a:t>
            </a:r>
          </a:p>
          <a:p>
            <a:r>
              <a:rPr lang="en-US"/>
              <a:t>Citation:</a:t>
            </a:r>
          </a:p>
          <a:p>
            <a:r>
              <a:rPr lang="en-US"/>
              <a:t>- Image by Mary's Meals.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Notes:</a:t>
            </a:r>
          </a:p>
          <a:p>
            <a:r>
              <a:rPr lang="en-US"/>
              <a:t>N/A</a:t>
            </a:r>
          </a:p>
          <a:p>
            <a:r>
              <a:rPr lang="en-US"/>
              <a:t> _____________________________</a:t>
            </a:r>
          </a:p>
          <a:p>
            <a:r>
              <a:rPr lang="en-US"/>
              <a:t>Script:</a:t>
            </a:r>
          </a:p>
          <a:p>
            <a:r>
              <a:rPr lang="en-US"/>
              <a:t>This week we will talk about Faith. Who can read this definition?</a:t>
            </a:r>
          </a:p>
          <a:p>
            <a:r>
              <a:rPr lang="en-US"/>
              <a:t/>
            </a:r>
          </a:p>
          <a:p>
            <a:r>
              <a:rPr lang="en-US"/>
              <a:t>Faith means trusting that God loves us and has a plan, believing what He teaches, and showing it by how we pray, act, and make good choices.</a:t>
            </a:r>
          </a:p>
          <a:p>
            <a:r>
              <a:rPr lang="en-US"/>
              <a:t/>
            </a:r>
          </a:p>
          <a:p>
            <a:r>
              <a:rPr lang="en-US"/>
              <a:t>How does the definition of faith relate to my friend who is lonely in a new city? </a:t>
            </a:r>
          </a:p>
          <a:p>
            <a:r>
              <a:rPr lang="en-US"/>
              <a:t/>
            </a:r>
          </a:p>
          <a:p>
            <a:r>
              <a:rPr lang="en-US"/>
              <a:t>Would you change what you said to him after reading about faith? What else would you tell him?</a:t>
            </a:r>
          </a:p>
          <a:p>
            <a:r>
              <a:rPr lang="en-US"/>
              <a:t> _____________________________</a:t>
            </a:r>
          </a:p>
          <a:p>
            <a:r>
              <a:rPr lang="en-US"/>
              <a:t>Citation:</a:t>
            </a:r>
          </a:p>
          <a:p>
            <a:r>
              <a:rPr lang="en-US"/>
              <a:t>- Boy praying on the Mount, thank God. Image by beerphotographer / Adobe Stock</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Notes:</a:t>
            </a:r>
          </a:p>
          <a:p>
            <a:r>
              <a:rPr lang="en-US"/>
              <a:t>In the following activity students will be blindfolded, taken to a new spot in the room, and then guided back to their desks by one of their classmates.</a:t>
            </a:r>
          </a:p>
          <a:p>
            <a:r>
              <a:rPr lang="en-US"/>
              <a:t/>
            </a:r>
          </a:p>
          <a:p>
            <a:r>
              <a:rPr lang="en-US"/>
              <a:t>Help students realize that it's hard when they can't see what's ahead. They can learn that God sees what we cannot and helps us through challenges.</a:t>
            </a:r>
          </a:p>
          <a:p>
            <a:r>
              <a:rPr lang="en-US"/>
              <a:t> _____________________________</a:t>
            </a:r>
          </a:p>
          <a:p>
            <a:r>
              <a:rPr lang="en-US"/>
              <a:t>Script:</a:t>
            </a:r>
          </a:p>
          <a:p>
            <a:r>
              <a:rPr lang="en-US"/>
              <a:t>Each of you will partner with the person sitting next to you. One of you will close your eyes and be blind, one of you will lead. </a:t>
            </a:r>
          </a:p>
          <a:p>
            <a:r>
              <a:rPr lang="en-US"/>
              <a:t/>
            </a:r>
          </a:p>
          <a:p>
            <a:r>
              <a:rPr lang="en-US"/>
              <a:t>Let’s go over the instructions (read instructions from slide).</a:t>
            </a:r>
          </a:p>
          <a:p>
            <a:r>
              <a:rPr lang="en-US"/>
              <a:t/>
            </a:r>
          </a:p>
          <a:p>
            <a:r>
              <a:rPr lang="en-US"/>
              <a:t>[Activity time]</a:t>
            </a:r>
          </a:p>
          <a:p>
            <a:r>
              <a:rPr lang="en-US"/>
              <a:t/>
            </a:r>
          </a:p>
          <a:p>
            <a:r>
              <a:rPr lang="en-US"/>
              <a:t>Was it easy or hard to listen to your partner?</a:t>
            </a:r>
          </a:p>
          <a:p>
            <a:r>
              <a:rPr lang="en-US"/>
              <a:t>How did other people’s voices affect you?</a:t>
            </a:r>
          </a:p>
          <a:p>
            <a:r>
              <a:rPr lang="en-US"/>
              <a:t>What techniques did you use to listen well? </a:t>
            </a:r>
          </a:p>
          <a:p>
            <a:r>
              <a:rPr lang="en-US"/>
              <a:t>How can we listen to God like we listened to our partner?</a:t>
            </a:r>
          </a:p>
          <a:p>
            <a:r>
              <a:rPr lang="en-US"/>
              <a:t>_______________________________</a:t>
            </a:r>
          </a:p>
          <a:p>
            <a:r>
              <a:rPr lang="en-US"/>
              <a:t>Citation:</a:t>
            </a:r>
          </a:p>
          <a:p>
            <a:r>
              <a:rPr lang="en-US"/>
              <a:t>- penyushkin / Adobe Stock</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Notes:</a:t>
            </a:r>
          </a:p>
          <a:p>
            <a:r>
              <a:rPr lang="en-US"/>
              <a:t>If you don’t want to show the video, you could share a quick summary of the story or read the verses.</a:t>
            </a:r>
          </a:p>
          <a:p>
            <a:r>
              <a:rPr lang="en-US"/>
              <a:t/>
            </a:r>
          </a:p>
          <a:p>
            <a:r>
              <a:rPr lang="en-US"/>
              <a:t>Bible resource: https://www.biblegateway.com/passage/?search=mathew%2017&amp;version=NABRE </a:t>
            </a:r>
          </a:p>
          <a:p>
            <a:r>
              <a:rPr lang="en-US"/>
              <a:t> _____________________________</a:t>
            </a:r>
          </a:p>
          <a:p>
            <a:r>
              <a:rPr lang="en-US"/>
              <a:t>Script:</a:t>
            </a:r>
          </a:p>
          <a:p>
            <a:r>
              <a:rPr lang="en-US"/>
              <a:t>Let’s learn about a story in the Bible that shows the virtue of Faith.</a:t>
            </a:r>
          </a:p>
          <a:p>
            <a:r>
              <a:rPr lang="en-US"/>
              <a:t/>
            </a:r>
          </a:p>
          <a:p>
            <a:r>
              <a:rPr lang="en-US"/>
              <a:t>[Students watch clip] </a:t>
            </a:r>
          </a:p>
          <a:p>
            <a:r>
              <a:rPr lang="en-US"/>
              <a:t/>
            </a:r>
          </a:p>
          <a:p>
            <a:r>
              <a:rPr lang="en-US"/>
              <a:t>Or:</a:t>
            </a:r>
          </a:p>
          <a:p>
            <a:r>
              <a:rPr lang="en-US"/>
              <a:t/>
            </a:r>
          </a:p>
          <a:p>
            <a:r>
              <a:rPr lang="en-US"/>
              <a:t>Can someone read this scripture out loud?</a:t>
            </a:r>
          </a:p>
          <a:p>
            <a:r>
              <a:rPr lang="en-US"/>
              <a:t/>
            </a:r>
          </a:p>
          <a:p>
            <a:r>
              <a:rPr lang="en-US"/>
              <a:t>[Student reads]</a:t>
            </a:r>
          </a:p>
          <a:p>
            <a:r>
              <a:rPr lang="en-US"/>
              <a:t/>
            </a:r>
          </a:p>
          <a:p>
            <a:r>
              <a:rPr lang="en-US"/>
              <a:t>How big is a mustard seed —it’s tiny! But even a tiny bit of faith can do big things.</a:t>
            </a:r>
          </a:p>
          <a:p>
            <a:r>
              <a:rPr lang="en-US"/>
              <a:t/>
            </a:r>
          </a:p>
          <a:p>
            <a:r>
              <a:rPr lang="en-US"/>
              <a:t>Have you ever had someone smile or be nice to you on a day that you were having a hard time? Something so small to them was much bigger for you. </a:t>
            </a:r>
          </a:p>
          <a:p>
            <a:r>
              <a:rPr lang="en-US"/>
              <a:t/>
            </a:r>
          </a:p>
          <a:p>
            <a:r>
              <a:rPr lang="en-US"/>
              <a:t>What small kind things can we do to make a big difference for others?</a:t>
            </a:r>
          </a:p>
          <a:p>
            <a:r>
              <a:rPr lang="en-US"/>
              <a:t> _____________________________</a:t>
            </a:r>
          </a:p>
          <a:p>
            <a:r>
              <a:rPr lang="en-US"/>
              <a:t>Citation:</a:t>
            </a:r>
          </a:p>
          <a:p>
            <a:r>
              <a:rPr lang="en-US"/>
              <a:t>- PursueGOD Kids. (April 5, 2016). Faith Like a Little Mustard Seed. YouTube. https://www.youtube.com/watch?v=8VF8lWZUJL4</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Notes:</a:t>
            </a:r>
          </a:p>
          <a:p>
            <a:r>
              <a:rPr lang="en-US"/>
              <a:t>Help the students have empathy toward other people in the world who are their same age and are struggling.</a:t>
            </a:r>
          </a:p>
          <a:p>
            <a:r>
              <a:rPr lang="en-US"/>
              <a:t/>
            </a:r>
          </a:p>
          <a:p>
            <a:r>
              <a:rPr lang="en-US"/>
              <a:t>*If there is a challenge in your area that is happening right now, talk about how it can apply to faith.</a:t>
            </a:r>
          </a:p>
          <a:p>
            <a:r>
              <a:rPr lang="en-US"/>
              <a:t> _____________________________ Script:</a:t>
            </a:r>
          </a:p>
          <a:p>
            <a:r>
              <a:rPr lang="en-US"/>
              <a:t>We are going to watch a clip of a boy named Zebron. Look for how he is thinking about the future and having faith that the choices he is making now will help him in the future.</a:t>
            </a:r>
          </a:p>
          <a:p>
            <a:r>
              <a:rPr lang="en-US"/>
              <a:t/>
            </a:r>
          </a:p>
          <a:p>
            <a:r>
              <a:rPr lang="en-US"/>
              <a:t>[Students watch clip]</a:t>
            </a:r>
          </a:p>
          <a:p>
            <a:r>
              <a:rPr lang="en-US"/>
              <a:t/>
            </a:r>
          </a:p>
          <a:p>
            <a:r>
              <a:rPr lang="en-US"/>
              <a:t>Let’s talk about this. What does this video teach us about faith? How does Zebron have faith?</a:t>
            </a:r>
          </a:p>
          <a:p>
            <a:r>
              <a:rPr lang="en-US"/>
              <a:t> _____________________________</a:t>
            </a:r>
          </a:p>
          <a:p>
            <a:r>
              <a:rPr lang="en-US"/>
              <a:t>Citation:</a:t>
            </a:r>
          </a:p>
          <a:p>
            <a:r>
              <a:rPr lang="en-US"/>
              <a:t>- Mary's Meals. (Oct 25, 2024). Feeding Zambia's Future.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Notes:</a:t>
            </a:r>
          </a:p>
          <a:p>
            <a:r>
              <a:rPr lang="en-US"/>
              <a:t>Print and cut out Bible characters and their faith stories. Mix and hand them out.</a:t>
            </a:r>
          </a:p>
          <a:p>
            <a:r>
              <a:rPr lang="en-US"/>
              <a:t/>
            </a:r>
          </a:p>
          <a:p>
            <a:r>
              <a:rPr lang="en-US"/>
              <a:t>Bible character/faith printable:</a:t>
            </a:r>
          </a:p>
          <a:p>
            <a:r>
              <a:rPr lang="en-US"/>
              <a:t>https://docs.google.com/document/d/1bnljAbKiKwhTELCZ2cJE5W5Rad5HD72ggLMJMb1aDcg/edit?tab=t.0</a:t>
            </a:r>
          </a:p>
          <a:p>
            <a:r>
              <a:rPr lang="en-US"/>
              <a:t> _____________________________</a:t>
            </a:r>
          </a:p>
          <a:p>
            <a:r>
              <a:rPr lang="en-US"/>
              <a:t>Script:</a:t>
            </a:r>
          </a:p>
          <a:p>
            <a:r>
              <a:rPr lang="en-US"/>
              <a:t>I will give each of you either a person or a story about faith. </a:t>
            </a:r>
          </a:p>
          <a:p>
            <a:r>
              <a:rPr lang="en-US"/>
              <a:t/>
            </a:r>
          </a:p>
          <a:p>
            <a:r>
              <a:rPr lang="en-US"/>
              <a:t>You will need to go around the classroom asking questions to each other to match your stories and people. </a:t>
            </a:r>
          </a:p>
          <a:p>
            <a:r>
              <a:rPr lang="en-US"/>
              <a:t/>
            </a:r>
          </a:p>
          <a:p>
            <a:r>
              <a:rPr lang="en-US"/>
              <a:t>After everyone finds their match, you will need to tell about your person and their story of faith.</a:t>
            </a:r>
          </a:p>
          <a:p>
            <a:r>
              <a:rPr lang="en-US"/>
              <a:t/>
            </a:r>
          </a:p>
          <a:p>
            <a:r>
              <a:rPr lang="en-US"/>
              <a:t>Then, tell us how their story can  apply to your life.</a:t>
            </a:r>
          </a:p>
          <a:p>
            <a:r>
              <a:rPr lang="en-US"/>
              <a:t>_______________________________</a:t>
            </a:r>
          </a:p>
          <a:p>
            <a:r>
              <a:rPr lang="en-US"/>
              <a:t>Citation:</a:t>
            </a:r>
          </a:p>
          <a:p>
            <a:r>
              <a:rPr lang="en-US"/>
              <a:t>- surachat / Adobe Stock</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Notes:</a:t>
            </a:r>
          </a:p>
          <a:p>
            <a:r>
              <a:rPr lang="en-US"/>
              <a:t>N/A</a:t>
            </a:r>
          </a:p>
          <a:p>
            <a:r>
              <a:rPr lang="en-US"/>
              <a:t> _____________________________</a:t>
            </a:r>
          </a:p>
          <a:p>
            <a:r>
              <a:rPr lang="en-US"/>
              <a:t>Script:</a:t>
            </a:r>
          </a:p>
          <a:p>
            <a:r>
              <a:rPr lang="en-US"/>
              <a:t/>
            </a:r>
          </a:p>
          <a:p>
            <a:r>
              <a:rPr lang="en-US"/>
              <a:t>Remember to complete your Lent calendar and do Little Acts of Love for someone this week. </a:t>
            </a:r>
          </a:p>
          <a:p>
            <a:r>
              <a:rPr lang="en-US"/>
              <a:t/>
            </a:r>
          </a:p>
          <a:p>
            <a:r>
              <a:rPr lang="en-US"/>
              <a:t>Let's draw the names to know which three of you will share your Little Acts of Love next week.</a:t>
            </a:r>
          </a:p>
          <a:p>
            <a:r>
              <a:rPr lang="en-US"/>
              <a:t>_______________________________</a:t>
            </a:r>
          </a:p>
          <a:p>
            <a:r>
              <a:rPr lang="en-US"/>
              <a:t>Citation:</a:t>
            </a:r>
          </a:p>
          <a:p>
            <a:r>
              <a:rPr lang="en-US"/>
              <a:t>- ST.art / Adobe Stock</a:t>
            </a:r>
          </a:p>
          <a:p>
            <a:r>
              <a:rPr lang="en-US"/>
              <a:t>- tannikart / Adobe Stock</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Notes:</a:t>
            </a:r>
          </a:p>
          <a:p>
            <a:r>
              <a:rPr lang="en-US"/>
              <a:t>You can choose to teach all the content in one class or break it up over several days.</a:t>
            </a:r>
          </a:p>
          <a:p>
            <a:r>
              <a:rPr lang="en-US"/>
              <a:t/>
            </a:r>
          </a:p>
          <a:p>
            <a:r>
              <a:rPr lang="en-US"/>
              <a:t>Total lesson time: 45 min. </a:t>
            </a:r>
          </a:p>
          <a:p>
            <a:r>
              <a:rPr lang="en-US"/>
              <a:t> _____________________________</a:t>
            </a:r>
          </a:p>
          <a:p>
            <a:r>
              <a:rPr lang="en-US"/>
              <a:t>Script:</a:t>
            </a:r>
          </a:p>
          <a:p>
            <a:r>
              <a:rPr lang="en-US"/>
              <a:t>N/A</a:t>
            </a:r>
          </a:p>
          <a:p>
            <a:r>
              <a:rPr lang="en-US"/>
              <a:t/>
            </a:r>
          </a:p>
          <a:p>
            <a:r>
              <a:rPr lang="en-US"/>
              <a:t> _____________________________</a:t>
            </a:r>
          </a:p>
          <a:p>
            <a:r>
              <a:rPr lang="en-US"/>
              <a:t>Citation:</a:t>
            </a:r>
          </a:p>
          <a:p>
            <a:r>
              <a:rPr lang="en-US"/>
              <a:t>N/A</a:t>
            </a:r>
          </a:p>
          <a:p>
            <a:r>
              <a:rPr lang="en-US"/>
              <a:t/>
            </a:r>
          </a:p>
          <a:p>
            <a:r>
              <a:rPr lang="en-US"/>
              <a:t>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Notes:</a:t>
            </a:r>
          </a:p>
          <a:p>
            <a:r>
              <a:rPr lang="en-US"/>
              <a:t>N/A</a:t>
            </a:r>
          </a:p>
          <a:p>
            <a:r>
              <a:rPr lang="en-US"/>
              <a:t> _____________________________</a:t>
            </a:r>
          </a:p>
          <a:p>
            <a:r>
              <a:rPr lang="en-US"/>
              <a:t>Script:</a:t>
            </a:r>
          </a:p>
          <a:p>
            <a:r>
              <a:rPr lang="en-US"/>
              <a:t>Okay, class! Let’s hear about some Acts of Love you did this week. [Student 1, Student 2, and Student 3], please share one of your experiences doing a little act of love.</a:t>
            </a:r>
          </a:p>
          <a:p>
            <a:r>
              <a:rPr lang="en-US"/>
              <a:t>* Student 1</a:t>
            </a:r>
          </a:p>
          <a:p>
            <a:r>
              <a:rPr lang="en-US"/>
              <a:t>* Student 2</a:t>
            </a:r>
          </a:p>
          <a:p>
            <a:r>
              <a:rPr lang="en-US"/>
              <a:t>* Student 3</a:t>
            </a:r>
          </a:p>
          <a:p>
            <a:r>
              <a:rPr lang="en-US"/>
              <a:t/>
            </a:r>
          </a:p>
          <a:p>
            <a:r>
              <a:rPr lang="en-US"/>
              <a:t>Thank you for sharing!</a:t>
            </a:r>
          </a:p>
          <a:p>
            <a:r>
              <a:rPr lang="en-US"/>
              <a:t> _____________________________</a:t>
            </a:r>
          </a:p>
          <a:p>
            <a:r>
              <a:rPr lang="en-US"/>
              <a:t>Citation:</a:t>
            </a:r>
          </a:p>
          <a:p>
            <a:r>
              <a:rPr lang="en-US"/>
              <a:t>N/A</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Notes:</a:t>
            </a:r>
          </a:p>
          <a:p>
            <a:r>
              <a:rPr lang="en-US"/>
              <a:t>N/A</a:t>
            </a:r>
          </a:p>
          <a:p>
            <a:r>
              <a:rPr lang="en-US"/>
              <a:t> _____________________________</a:t>
            </a:r>
          </a:p>
          <a:p>
            <a:r>
              <a:rPr lang="en-US"/>
              <a:t>Script:</a:t>
            </a:r>
          </a:p>
          <a:p>
            <a:r>
              <a:rPr lang="en-US"/>
              <a:t>I have a problem I hope you can help me with. </a:t>
            </a:r>
          </a:p>
          <a:p>
            <a:r>
              <a:rPr lang="en-US"/>
              <a:t/>
            </a:r>
          </a:p>
          <a:p>
            <a:r>
              <a:rPr lang="en-US"/>
              <a:t>I have a friend who knows someone who is really sick and is in the hospital. She is worried about what will happen to them. </a:t>
            </a:r>
          </a:p>
          <a:p>
            <a:r>
              <a:rPr lang="en-US"/>
              <a:t/>
            </a:r>
          </a:p>
          <a:p>
            <a:r>
              <a:rPr lang="en-US"/>
              <a:t>What can I say to her that would help her feel better?</a:t>
            </a:r>
          </a:p>
          <a:p>
            <a:r>
              <a:rPr lang="en-US"/>
              <a:t> _____________________________</a:t>
            </a:r>
          </a:p>
          <a:p>
            <a:r>
              <a:rPr lang="en-US"/>
              <a:t>Citation:</a:t>
            </a:r>
          </a:p>
          <a:p>
            <a:r>
              <a:rPr lang="en-US"/>
              <a:t>- merrimonc/ Adobe Stock</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Notes:</a:t>
            </a:r>
          </a:p>
          <a:p>
            <a:r>
              <a:rPr lang="en-US"/>
              <a:t>N/A</a:t>
            </a:r>
          </a:p>
          <a:p>
            <a:r>
              <a:rPr lang="en-US"/>
              <a:t> _____________________________</a:t>
            </a:r>
          </a:p>
          <a:p>
            <a:r>
              <a:rPr lang="en-US"/>
              <a:t>Script:</a:t>
            </a:r>
          </a:p>
          <a:p>
            <a:r>
              <a:rPr lang="en-US"/>
              <a:t>This week we are talking about the virtue of hope. </a:t>
            </a:r>
          </a:p>
          <a:p>
            <a:r>
              <a:rPr lang="en-US"/>
              <a:t/>
            </a:r>
          </a:p>
          <a:p>
            <a:r>
              <a:rPr lang="en-US"/>
              <a:t>Can someone please read the definition?</a:t>
            </a:r>
          </a:p>
          <a:p>
            <a:r>
              <a:rPr lang="en-US"/>
              <a:t/>
            </a:r>
          </a:p>
          <a:p>
            <a:r>
              <a:rPr lang="en-US"/>
              <a:t>[Student reads]</a:t>
            </a:r>
          </a:p>
          <a:p>
            <a:r>
              <a:rPr lang="en-US"/>
              <a:t/>
            </a:r>
          </a:p>
          <a:p>
            <a:r>
              <a:rPr lang="en-US"/>
              <a:t>If we can’t see into the future, how do we know that things are going to be okay? </a:t>
            </a:r>
          </a:p>
          <a:p>
            <a:r>
              <a:rPr lang="en-US"/>
              <a:t/>
            </a:r>
          </a:p>
          <a:p>
            <a:r>
              <a:rPr lang="en-US"/>
              <a:t>Now that we have talked about hope a little bit, would you say anything else to help my friend in the hospital?</a:t>
            </a:r>
          </a:p>
          <a:p>
            <a:r>
              <a:rPr lang="en-US"/>
              <a:t/>
            </a:r>
          </a:p>
          <a:p>
            <a:r>
              <a:rPr lang="en-US"/>
              <a:t>Some things in our lives might not happen the way we hope for. We can put our trust in God and hope that even though we can’t see into the future, God can and we can trust him.</a:t>
            </a:r>
          </a:p>
          <a:p>
            <a:r>
              <a:rPr lang="en-US"/>
              <a:t> _____________________________</a:t>
            </a:r>
          </a:p>
          <a:p>
            <a:r>
              <a:rPr lang="en-US"/>
              <a:t>Citation:</a:t>
            </a:r>
          </a:p>
          <a:p>
            <a:r>
              <a:rPr lang="en-US"/>
              <a:t>- 994yellow / Adobe Stock</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Notes:</a:t>
            </a:r>
          </a:p>
          <a:p>
            <a:r>
              <a:rPr lang="en-US"/>
              <a:t>*You will do a short experiment with your class. </a:t>
            </a:r>
          </a:p>
          <a:p>
            <a:r>
              <a:rPr lang="en-US"/>
              <a:t> </a:t>
            </a:r>
          </a:p>
          <a:p>
            <a:r>
              <a:rPr lang="en-US"/>
              <a:t>Materials needed:</a:t>
            </a:r>
          </a:p>
          <a:p>
            <a:r>
              <a:rPr lang="en-US"/>
              <a:t/>
            </a:r>
          </a:p>
          <a:p>
            <a:r>
              <a:rPr lang="en-US"/>
              <a:t>-Plastic Ziploc bag filled with water</a:t>
            </a:r>
          </a:p>
          <a:p>
            <a:r>
              <a:rPr lang="en-US"/>
              <a:t>-Several sharpened pencils</a:t>
            </a:r>
          </a:p>
          <a:p>
            <a:r>
              <a:rPr lang="en-US"/>
              <a:t/>
            </a:r>
          </a:p>
          <a:p>
            <a:r>
              <a:rPr lang="en-US"/>
              <a:t>*Watch object lesson video before class to learn how to do the experiment with class.</a:t>
            </a:r>
          </a:p>
          <a:p>
            <a:r>
              <a:rPr lang="en-US"/>
              <a:t/>
            </a:r>
          </a:p>
          <a:p>
            <a:r>
              <a:rPr lang="en-US"/>
              <a:t>Object lesson video for teachers viewing:</a:t>
            </a:r>
          </a:p>
          <a:p>
            <a:r>
              <a:rPr lang="en-US"/>
              <a:t>https://www.youtube.com/watch?v=RmXpgqxr4VM</a:t>
            </a:r>
          </a:p>
          <a:p>
            <a:r>
              <a:rPr lang="en-US"/>
              <a:t> _____________________________</a:t>
            </a:r>
          </a:p>
          <a:p>
            <a:r>
              <a:rPr lang="en-US"/>
              <a:t>Script:</a:t>
            </a:r>
          </a:p>
          <a:p>
            <a:r>
              <a:rPr lang="en-US"/>
              <a:t>Do you trust me to poke the bag with the pencil and not get water all over? What do you think will happen when I poke the bag? </a:t>
            </a:r>
          </a:p>
          <a:p>
            <a:r>
              <a:rPr lang="en-US"/>
              <a:t/>
            </a:r>
          </a:p>
          <a:p>
            <a:r>
              <a:rPr lang="en-US"/>
              <a:t>[Students watch the teacher poke a pencil into the bag.]</a:t>
            </a:r>
          </a:p>
          <a:p>
            <a:r>
              <a:rPr lang="en-US"/>
              <a:t/>
            </a:r>
          </a:p>
          <a:p>
            <a:r>
              <a:rPr lang="en-US"/>
              <a:t>Did it happen the way you thought it would? </a:t>
            </a:r>
          </a:p>
          <a:p>
            <a:r>
              <a:rPr lang="en-US"/>
              <a:t/>
            </a:r>
          </a:p>
          <a:p>
            <a:r>
              <a:rPr lang="en-US"/>
              <a:t>Let’s go back to that definition of hope: </a:t>
            </a:r>
          </a:p>
          <a:p>
            <a:r>
              <a:rPr lang="en-US"/>
              <a:t/>
            </a:r>
          </a:p>
          <a:p>
            <a:r>
              <a:rPr lang="en-US"/>
              <a:t>Hope is trusting God’s promises even when we don’t see the outcome.</a:t>
            </a:r>
          </a:p>
          <a:p>
            <a:r>
              <a:rPr lang="en-US"/>
              <a:t/>
            </a:r>
          </a:p>
          <a:p>
            <a:r>
              <a:rPr lang="en-US"/>
              <a:t>How could this activity relate to hope?</a:t>
            </a:r>
          </a:p>
          <a:p>
            <a:r>
              <a:rPr lang="en-US"/>
              <a:t/>
            </a:r>
          </a:p>
          <a:p>
            <a:r>
              <a:rPr lang="en-US"/>
              <a:t>Just like with the bag of water, we couldn’t see the outcome. God wants good things for us though and we can hope for good things and trust that God will deliver. </a:t>
            </a:r>
          </a:p>
          <a:p>
            <a:r>
              <a:rPr lang="en-US"/>
              <a:t>_______________________________</a:t>
            </a:r>
          </a:p>
          <a:p>
            <a:r>
              <a:rPr lang="en-US"/>
              <a:t>Citation:</a:t>
            </a:r>
          </a:p>
          <a:p>
            <a:r>
              <a:rPr lang="en-US"/>
              <a:t>- Don Mroczkowski / Adobe Stock</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Notes:</a:t>
            </a:r>
          </a:p>
          <a:p>
            <a:r>
              <a:rPr lang="en-US"/>
              <a:t>If you don’t want to show the video, you could share a quick summary of the story or read the verses.</a:t>
            </a:r>
          </a:p>
          <a:p>
            <a:r>
              <a:rPr lang="en-US"/>
              <a:t/>
            </a:r>
          </a:p>
          <a:p>
            <a:r>
              <a:rPr lang="en-US"/>
              <a:t>Bible resource: https://www.biblegateway.com/passage/?search=John%206&amp;version=NABRE</a:t>
            </a:r>
          </a:p>
          <a:p>
            <a:r>
              <a:rPr lang="en-US"/>
              <a:t> _____________________________</a:t>
            </a:r>
          </a:p>
          <a:p>
            <a:r>
              <a:rPr lang="en-US"/>
              <a:t>Script:</a:t>
            </a:r>
          </a:p>
          <a:p>
            <a:r>
              <a:rPr lang="en-US"/>
              <a:t>Let’s learn about a story in the Bible that shows the virtue of Hope.</a:t>
            </a:r>
          </a:p>
          <a:p>
            <a:r>
              <a:rPr lang="en-US"/>
              <a:t/>
            </a:r>
          </a:p>
          <a:p>
            <a:r>
              <a:rPr lang="en-US"/>
              <a:t>[Students watch clip] </a:t>
            </a:r>
          </a:p>
          <a:p>
            <a:r>
              <a:rPr lang="en-US"/>
              <a:t/>
            </a:r>
          </a:p>
          <a:p>
            <a:r>
              <a:rPr lang="en-US"/>
              <a:t>Or:</a:t>
            </a:r>
          </a:p>
          <a:p>
            <a:r>
              <a:rPr lang="en-US"/>
              <a:t/>
            </a:r>
          </a:p>
          <a:p>
            <a:r>
              <a:rPr lang="en-US"/>
              <a:t>Can someone read this scripture out loud?</a:t>
            </a:r>
          </a:p>
          <a:p>
            <a:r>
              <a:rPr lang="en-US"/>
              <a:t/>
            </a:r>
          </a:p>
          <a:p>
            <a:r>
              <a:rPr lang="en-US"/>
              <a:t>[Student reads]</a:t>
            </a:r>
          </a:p>
          <a:p>
            <a:r>
              <a:rPr lang="en-US"/>
              <a:t/>
            </a:r>
          </a:p>
          <a:p>
            <a:r>
              <a:rPr lang="en-US"/>
              <a:t>How did the people with Jesus have hope? Do you think they learned that they could hope for good things?</a:t>
            </a:r>
          </a:p>
          <a:p>
            <a:r>
              <a:rPr lang="en-US"/>
              <a:t> _____________________________</a:t>
            </a:r>
          </a:p>
          <a:p>
            <a:r>
              <a:rPr lang="en-US"/>
              <a:t>Citation:</a:t>
            </a:r>
          </a:p>
          <a:p>
            <a:r>
              <a:rPr lang="en-US"/>
              <a:t>- Saddleback Kids. (July 23, 2018). Jesus Feeds the 5,000. YouTube. https://www.youtube.com/watch?v=S6rj9cAJrWE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Notes:</a:t>
            </a:r>
          </a:p>
          <a:p>
            <a:r>
              <a:rPr lang="en-US"/>
              <a:t>Help the students see that hope is something that we can share with people all over the world. </a:t>
            </a:r>
          </a:p>
          <a:p>
            <a:r>
              <a:rPr lang="en-US"/>
              <a:t> _____________________________</a:t>
            </a:r>
          </a:p>
          <a:p>
            <a:r>
              <a:rPr lang="en-US"/>
              <a:t>Script:</a:t>
            </a:r>
          </a:p>
          <a:p>
            <a:r>
              <a:rPr lang="en-US"/>
              <a:t>Mary’s Meals helps give people all over the world, who cannot afford to eat, food at school. And getting food at school helps those children to go to school.</a:t>
            </a:r>
          </a:p>
          <a:p>
            <a:r>
              <a:rPr lang="en-US"/>
              <a:t/>
            </a:r>
          </a:p>
          <a:p>
            <a:r>
              <a:rPr lang="en-US"/>
              <a:t>When you watch this clip, think about the hope that these adults have for the young children because of the opportunity the children have to attend school.</a:t>
            </a:r>
          </a:p>
          <a:p>
            <a:r>
              <a:rPr lang="en-US"/>
              <a:t/>
            </a:r>
          </a:p>
          <a:p>
            <a:r>
              <a:rPr lang="en-US"/>
              <a:t>[Students watch clip]</a:t>
            </a:r>
          </a:p>
          <a:p>
            <a:r>
              <a:rPr lang="en-US"/>
              <a:t/>
            </a:r>
          </a:p>
          <a:p>
            <a:r>
              <a:rPr lang="en-US"/>
              <a:t>How many of us have days when we don’t want to go to school? Think about what it would be like for this community who sees school as the way to have a better life.</a:t>
            </a:r>
          </a:p>
          <a:p>
            <a:r>
              <a:rPr lang="en-US"/>
              <a:t> _____________________________</a:t>
            </a:r>
          </a:p>
          <a:p>
            <a:r>
              <a:rPr lang="en-US"/>
              <a:t>Citation:</a:t>
            </a:r>
          </a:p>
          <a:p>
            <a:r>
              <a:rPr lang="en-US"/>
              <a:t>- Mary's Meals. (Oct 25, 2024). Feeding Zambia's Future.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Notes:</a:t>
            </a:r>
          </a:p>
          <a:p>
            <a:r>
              <a:rPr lang="en-US"/>
              <a:t>Relay words: </a:t>
            </a:r>
          </a:p>
          <a:p>
            <a:r>
              <a:rPr lang="en-US"/>
              <a:t>https://docs.google.com/document/d/1k6mvmkQgxBMnDrJYObRwOAlOUEv2f1Lc-tPrhZ2GWUw/edit?usp=sharing</a:t>
            </a:r>
          </a:p>
          <a:p>
            <a:r>
              <a:rPr lang="en-US"/>
              <a:t/>
            </a:r>
          </a:p>
          <a:p>
            <a:r>
              <a:rPr lang="en-US"/>
              <a:t>Print two sets of the words file in a large, easy-to-read size. </a:t>
            </a:r>
          </a:p>
          <a:p>
            <a:r>
              <a:rPr lang="en-US"/>
              <a:t/>
            </a:r>
          </a:p>
          <a:p>
            <a:r>
              <a:rPr lang="en-US"/>
              <a:t>*Differentiate the set of words for each team (i.e., print them on different colors of paper).</a:t>
            </a:r>
          </a:p>
          <a:p>
            <a:r>
              <a:rPr lang="en-US"/>
              <a:t/>
            </a:r>
          </a:p>
          <a:p>
            <a:r>
              <a:rPr lang="en-US"/>
              <a:t>Cut the words apart and mix them up.</a:t>
            </a:r>
          </a:p>
          <a:p>
            <a:r>
              <a:rPr lang="en-US"/>
              <a:t/>
            </a:r>
          </a:p>
          <a:p>
            <a:r>
              <a:rPr lang="en-US"/>
              <a:t>Place each set in a different starting area.</a:t>
            </a:r>
          </a:p>
          <a:p>
            <a:r>
              <a:rPr lang="en-US"/>
              <a:t/>
            </a:r>
          </a:p>
          <a:p>
            <a:r>
              <a:rPr lang="en-US"/>
              <a:t>Designate where the synonyms will go and where the antonyms go (different spots).</a:t>
            </a:r>
          </a:p>
          <a:p>
            <a:r>
              <a:rPr lang="en-US"/>
              <a:t/>
            </a:r>
          </a:p>
          <a:p>
            <a:r>
              <a:rPr lang="en-US"/>
              <a:t>*Play in the hallway or outside if more space is needed.</a:t>
            </a:r>
          </a:p>
          <a:p>
            <a:r>
              <a:rPr lang="en-US"/>
              <a:t> _____________________________</a:t>
            </a:r>
          </a:p>
          <a:p>
            <a:r>
              <a:rPr lang="en-US"/>
              <a:t>Script:</a:t>
            </a:r>
          </a:p>
          <a:p>
            <a:r>
              <a:rPr lang="en-US"/>
              <a:t>We’re going to play a relay race!</a:t>
            </a:r>
          </a:p>
          <a:p>
            <a:r>
              <a:rPr lang="en-US"/>
              <a:t/>
            </a:r>
          </a:p>
          <a:p>
            <a:r>
              <a:rPr lang="en-US"/>
              <a:t>This side of the class is one team, and the other side is another team.</a:t>
            </a:r>
          </a:p>
          <a:p>
            <a:r>
              <a:rPr lang="en-US"/>
              <a:t/>
            </a:r>
          </a:p>
          <a:p>
            <a:r>
              <a:rPr lang="en-US"/>
              <a:t>Each team has a pile of words—some mean the same as hope (synonyms), and some mean the opposite (antonyms).</a:t>
            </a:r>
          </a:p>
          <a:p>
            <a:r>
              <a:rPr lang="en-US"/>
              <a:t/>
            </a:r>
          </a:p>
          <a:p>
            <a:r>
              <a:rPr lang="en-US"/>
              <a:t>Let’s go over the instructions</a:t>
            </a:r>
          </a:p>
          <a:p>
            <a:r>
              <a:rPr lang="en-US"/>
              <a:t/>
            </a:r>
          </a:p>
          <a:p>
            <a:r>
              <a:rPr lang="en-US"/>
              <a:t>[After the game]</a:t>
            </a:r>
          </a:p>
          <a:p>
            <a:r>
              <a:rPr lang="en-US"/>
              <a:t/>
            </a:r>
          </a:p>
          <a:p>
            <a:r>
              <a:rPr lang="en-US"/>
              <a:t>Let’s check if the words are in the right place.</a:t>
            </a:r>
          </a:p>
          <a:p>
            <a:r>
              <a:rPr lang="en-US"/>
              <a:t/>
            </a:r>
          </a:p>
          <a:p>
            <a:r>
              <a:rPr lang="en-US"/>
              <a:t>Did you hope your team would win? </a:t>
            </a:r>
          </a:p>
          <a:p>
            <a:r>
              <a:rPr lang="en-US"/>
              <a:t/>
            </a:r>
          </a:p>
          <a:p>
            <a:r>
              <a:rPr lang="en-US"/>
              <a:t>You all worked hard! Just like in this game, we can have hope because God is on our team, helping us through everything!</a:t>
            </a:r>
          </a:p>
          <a:p>
            <a:r>
              <a:rPr lang="en-US"/>
              <a:t>_______________________________</a:t>
            </a:r>
          </a:p>
          <a:p>
            <a:r>
              <a:rPr lang="en-US"/>
              <a:t>Citation:</a:t>
            </a:r>
          </a:p>
          <a:p>
            <a:r>
              <a:rPr lang="en-US"/>
              <a:t>- kwanchaichaiudom / Adobe Stock</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Notes:</a:t>
            </a:r>
          </a:p>
          <a:p>
            <a:r>
              <a:rPr lang="en-US"/>
              <a:t>N/A</a:t>
            </a:r>
          </a:p>
          <a:p>
            <a:r>
              <a:rPr lang="en-US"/>
              <a:t> _____________________________</a:t>
            </a:r>
          </a:p>
          <a:p>
            <a:r>
              <a:rPr lang="en-US"/>
              <a:t>Script:</a:t>
            </a:r>
          </a:p>
          <a:p>
            <a:r>
              <a:rPr lang="en-US"/>
              <a:t>Remember to complete your Lent calendar and do Little Acts of Love for someone this week. </a:t>
            </a:r>
          </a:p>
          <a:p>
            <a:r>
              <a:rPr lang="en-US"/>
              <a:t/>
            </a:r>
          </a:p>
          <a:p>
            <a:r>
              <a:rPr lang="en-US"/>
              <a:t>Let's draw the names to know which three of you will share your Little Acts of Love next week.</a:t>
            </a:r>
          </a:p>
          <a:p>
            <a:r>
              <a:rPr lang="en-US"/>
              <a:t>_______________________________</a:t>
            </a:r>
          </a:p>
          <a:p>
            <a:r>
              <a:rPr lang="en-US"/>
              <a:t>Citation:</a:t>
            </a:r>
          </a:p>
          <a:p>
            <a:r>
              <a:rPr lang="en-US"/>
              <a:t>- ST.art / Adobe Stock</a:t>
            </a:r>
          </a:p>
          <a:p>
            <a:r>
              <a:rPr lang="en-US"/>
              <a:t>- tannikart / Adobe Stock</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Notes:</a:t>
            </a:r>
          </a:p>
          <a:p>
            <a:r>
              <a:rPr lang="en-US"/>
              <a:t>You can choose to teach all the content in one class or break it up over several days.</a:t>
            </a:r>
          </a:p>
          <a:p>
            <a:r>
              <a:rPr lang="en-US"/>
              <a:t/>
            </a:r>
          </a:p>
          <a:p>
            <a:r>
              <a:rPr lang="en-US"/>
              <a:t>Total lesson time: 50 min. </a:t>
            </a:r>
          </a:p>
          <a:p>
            <a:r>
              <a:rPr lang="en-US"/>
              <a:t>_______________________________</a:t>
            </a:r>
          </a:p>
          <a:p>
            <a:r>
              <a:rPr lang="en-US"/>
              <a:t>Script:</a:t>
            </a:r>
          </a:p>
          <a:p>
            <a:r>
              <a:rPr lang="en-US"/>
              <a:t>N/A</a:t>
            </a:r>
          </a:p>
          <a:p>
            <a:r>
              <a:rPr lang="en-US"/>
              <a:t>_______________________________</a:t>
            </a:r>
          </a:p>
          <a:p>
            <a:r>
              <a:rPr lang="en-US"/>
              <a:t>Citation:</a:t>
            </a:r>
          </a:p>
          <a:p>
            <a:r>
              <a:rPr lang="en-US"/>
              <a:t>N/A</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Notes:</a:t>
            </a:r>
          </a:p>
          <a:p>
            <a:r>
              <a:rPr lang="en-US"/>
              <a:t>N/A</a:t>
            </a:r>
          </a:p>
          <a:p>
            <a:r>
              <a:rPr lang="en-US"/>
              <a:t>_______________________________</a:t>
            </a:r>
          </a:p>
          <a:p>
            <a:r>
              <a:rPr lang="en-US"/>
              <a:t>Script:</a:t>
            </a:r>
          </a:p>
          <a:p>
            <a:r>
              <a:rPr lang="en-US"/>
              <a:t>Okay, class! Let’s hear about some Acts of Love you did this week. [Student 1, Student 2, and Student 3], please share one of your experiences doing a little act of love.</a:t>
            </a:r>
          </a:p>
          <a:p>
            <a:r>
              <a:rPr lang="en-US"/>
              <a:t>* Student 1</a:t>
            </a:r>
          </a:p>
          <a:p>
            <a:r>
              <a:rPr lang="en-US"/>
              <a:t>* Student 2</a:t>
            </a:r>
          </a:p>
          <a:p>
            <a:r>
              <a:rPr lang="en-US"/>
              <a:t>* Student 3</a:t>
            </a:r>
          </a:p>
          <a:p>
            <a:r>
              <a:rPr lang="en-US"/>
              <a:t/>
            </a:r>
          </a:p>
          <a:p>
            <a:r>
              <a:rPr lang="en-US"/>
              <a:t>Thank you for sharing!</a:t>
            </a:r>
          </a:p>
          <a:p>
            <a:r>
              <a:rPr lang="en-US"/>
              <a:t>_______________________________</a:t>
            </a:r>
          </a:p>
          <a:p>
            <a:r>
              <a:rPr lang="en-US"/>
              <a:t>Citation:</a:t>
            </a:r>
          </a:p>
          <a:p>
            <a:r>
              <a:rPr lang="en-US"/>
              <a:t>N/A</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Notes:</a:t>
            </a:r>
          </a:p>
          <a:p>
            <a:r>
              <a:rPr lang="en-US"/>
              <a:t>N/A</a:t>
            </a:r>
          </a:p>
          <a:p>
            <a:r>
              <a:rPr lang="en-US"/>
              <a:t>_______________________________</a:t>
            </a:r>
          </a:p>
          <a:p>
            <a:r>
              <a:rPr lang="en-US"/>
              <a:t>Script:</a:t>
            </a:r>
          </a:p>
          <a:p>
            <a:r>
              <a:rPr lang="en-US"/>
              <a:t>I have a problem I hope you can help me with. I love chocolate cake, so I spent a lot of time making one. I have some friends who love the chocolate cake I make. I was planning on eating all the cake myself, but I don't know if that is the best idea. What should I do?</a:t>
            </a:r>
          </a:p>
          <a:p>
            <a:r>
              <a:rPr lang="en-US"/>
              <a:t/>
            </a:r>
          </a:p>
          <a:p>
            <a:r>
              <a:rPr lang="en-US"/>
              <a:t>[Students share their ideas]</a:t>
            </a:r>
          </a:p>
          <a:p>
            <a:r>
              <a:rPr lang="en-US"/>
              <a:t/>
            </a:r>
          </a:p>
          <a:p>
            <a:r>
              <a:rPr lang="en-US"/>
              <a:t>Thank you for all of your ideas! </a:t>
            </a:r>
          </a:p>
          <a:p>
            <a:r>
              <a:rPr lang="en-US"/>
              <a:t>_______________________________</a:t>
            </a:r>
          </a:p>
          <a:p>
            <a:r>
              <a:rPr lang="en-US"/>
              <a:t>Citation: </a:t>
            </a:r>
          </a:p>
          <a:p>
            <a:r>
              <a:rPr lang="en-US"/>
              <a:t>- narong27 / Canva</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Notes:</a:t>
            </a:r>
          </a:p>
          <a:p>
            <a:r>
              <a:rPr lang="en-US"/>
              <a:t>N/A</a:t>
            </a:r>
          </a:p>
          <a:p>
            <a:r>
              <a:rPr lang="en-US"/>
              <a:t>_______________________________</a:t>
            </a:r>
          </a:p>
          <a:p>
            <a:r>
              <a:rPr lang="en-US"/>
              <a:t>Script:</a:t>
            </a:r>
          </a:p>
          <a:p>
            <a:r>
              <a:rPr lang="en-US"/>
              <a:t>Who will read the definition of justice on the screen?</a:t>
            </a:r>
          </a:p>
          <a:p>
            <a:r>
              <a:rPr lang="en-US"/>
              <a:t/>
            </a:r>
          </a:p>
          <a:p>
            <a:r>
              <a:rPr lang="en-US"/>
              <a:t>[Student reads]</a:t>
            </a:r>
          </a:p>
          <a:p>
            <a:r>
              <a:rPr lang="en-US"/>
              <a:t/>
            </a:r>
          </a:p>
          <a:p>
            <a:r>
              <a:rPr lang="en-US"/>
              <a:t>How does the virtue of justice relate to the chocolate cake I made?</a:t>
            </a:r>
          </a:p>
          <a:p>
            <a:r>
              <a:rPr lang="en-US"/>
              <a:t/>
            </a:r>
          </a:p>
          <a:p>
            <a:r>
              <a:rPr lang="en-US"/>
              <a:t>Who can share a story of someone they have seen show justice (or kindness)? </a:t>
            </a:r>
          </a:p>
          <a:p>
            <a:r>
              <a:rPr lang="en-US"/>
              <a:t>_______________________________</a:t>
            </a:r>
          </a:p>
          <a:p>
            <a:r>
              <a:rPr lang="en-US"/>
              <a:t>Citation: </a:t>
            </a:r>
          </a:p>
          <a:p>
            <a:r>
              <a:rPr lang="en-US"/>
              <a:t>- Photo by cottonbro from Pexels.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Notes:</a:t>
            </a:r>
          </a:p>
          <a:p>
            <a:r>
              <a:rPr lang="en-US"/>
              <a:t>-Write numbers on small pieces of paper and put them in a cup.</a:t>
            </a:r>
          </a:p>
          <a:p>
            <a:r>
              <a:rPr lang="en-US"/>
              <a:t>-Have a bag of M&amp;Ms (or another small candy).</a:t>
            </a:r>
          </a:p>
          <a:p>
            <a:r>
              <a:rPr lang="en-US"/>
              <a:t>-Each student draws a number from the cup.</a:t>
            </a:r>
          </a:p>
          <a:p>
            <a:r>
              <a:rPr lang="en-US"/>
              <a:t>-Go around and give each student M&amp;Ms based on the number they drew.</a:t>
            </a:r>
          </a:p>
          <a:p>
            <a:r>
              <a:rPr lang="en-US"/>
              <a:t/>
            </a:r>
          </a:p>
          <a:p>
            <a:r>
              <a:rPr lang="en-US"/>
              <a:t>Ask the students if they think the distribution of candy was fair or kind. Ask students what they could do to make it more fair.</a:t>
            </a:r>
          </a:p>
          <a:p>
            <a:r>
              <a:rPr lang="en-US"/>
              <a:t/>
            </a:r>
          </a:p>
          <a:p>
            <a:r>
              <a:rPr lang="en-US"/>
              <a:t>Have everyone share their candy with their neighbors until everyone has the same amount (add more M&amp;Ms if needed).</a:t>
            </a:r>
          </a:p>
          <a:p>
            <a:r>
              <a:rPr lang="en-US"/>
              <a:t/>
            </a:r>
          </a:p>
          <a:p>
            <a:r>
              <a:rPr lang="en-US"/>
              <a:t>Guide the discussion around the topic of kindness and justice.</a:t>
            </a:r>
          </a:p>
          <a:p>
            <a:r>
              <a:rPr lang="en-US"/>
              <a:t>_______________________________</a:t>
            </a:r>
          </a:p>
          <a:p>
            <a:r>
              <a:rPr lang="en-US"/>
              <a:t>Script:</a:t>
            </a:r>
          </a:p>
          <a:p>
            <a:r>
              <a:rPr lang="en-US"/>
              <a:t>We’re going to try an experiment to learn more about justice.</a:t>
            </a:r>
          </a:p>
          <a:p>
            <a:r>
              <a:rPr lang="en-US"/>
              <a:t/>
            </a:r>
          </a:p>
          <a:p>
            <a:r>
              <a:rPr lang="en-US"/>
              <a:t>Everyone please line up and take a number out of the cup, then go back to your seats.</a:t>
            </a:r>
          </a:p>
          <a:p>
            <a:r>
              <a:rPr lang="en-US"/>
              <a:t/>
            </a:r>
          </a:p>
          <a:p>
            <a:r>
              <a:rPr lang="en-US"/>
              <a:t>[Pass out the M&amp;Ms according to the number each child has]</a:t>
            </a:r>
          </a:p>
          <a:p>
            <a:r>
              <a:rPr lang="en-US"/>
              <a:t/>
            </a:r>
          </a:p>
          <a:p>
            <a:r>
              <a:rPr lang="en-US"/>
              <a:t>Now that you have your M&amp;Ms, do you think you got a fair number?</a:t>
            </a:r>
          </a:p>
          <a:p>
            <a:r>
              <a:rPr lang="en-US"/>
              <a:t/>
            </a:r>
          </a:p>
          <a:p>
            <a:r>
              <a:rPr lang="en-US"/>
              <a:t>How can we make this more fair?</a:t>
            </a:r>
          </a:p>
          <a:p>
            <a:r>
              <a:rPr lang="en-US"/>
              <a:t/>
            </a:r>
          </a:p>
          <a:p>
            <a:r>
              <a:rPr lang="en-US"/>
              <a:t>When we see something around us that is not fair, what can we do about it?</a:t>
            </a:r>
          </a:p>
          <a:p>
            <a:r>
              <a:rPr lang="en-US"/>
              <a:t>_______________________________</a:t>
            </a:r>
          </a:p>
          <a:p>
            <a:r>
              <a:rPr lang="en-US"/>
              <a:t>Citation: </a:t>
            </a:r>
          </a:p>
          <a:p>
            <a:r>
              <a:rPr lang="en-US"/>
              <a:t>- Photo by Caio from Pexels.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Notes:</a:t>
            </a:r>
          </a:p>
          <a:p>
            <a:r>
              <a:rPr lang="en-US"/>
              <a:t>If you don’t want to show the video, you could share a quick summary of the story. </a:t>
            </a:r>
          </a:p>
          <a:p>
            <a:r>
              <a:rPr lang="en-US"/>
              <a:t/>
            </a:r>
          </a:p>
          <a:p>
            <a:r>
              <a:rPr lang="en-US"/>
              <a:t>Online Bible resource: https://www.biblegateway.com/passage/?search=1%20Kings%2017&amp;version=NABRE </a:t>
            </a:r>
          </a:p>
          <a:p>
            <a:r>
              <a:rPr lang="en-US"/>
              <a:t> _____________________________</a:t>
            </a:r>
          </a:p>
          <a:p>
            <a:r>
              <a:rPr lang="en-US"/>
              <a:t>Script:</a:t>
            </a:r>
          </a:p>
          <a:p>
            <a:r>
              <a:rPr lang="en-US"/>
              <a:t>Let’s learn about a story in the Bible that shows the virtue of Justice.</a:t>
            </a:r>
          </a:p>
          <a:p>
            <a:r>
              <a:rPr lang="en-US"/>
              <a:t/>
            </a:r>
          </a:p>
          <a:p>
            <a:r>
              <a:rPr lang="en-US"/>
              <a:t>[Students watch clip] </a:t>
            </a:r>
          </a:p>
          <a:p>
            <a:r>
              <a:rPr lang="en-US"/>
              <a:t/>
            </a:r>
          </a:p>
          <a:p>
            <a:r>
              <a:rPr lang="en-US"/>
              <a:t>How did the widow show justice? What did you learn about how we can show justice?</a:t>
            </a:r>
          </a:p>
          <a:p>
            <a:r>
              <a:rPr lang="en-US"/>
              <a:t>_________________________</a:t>
            </a:r>
          </a:p>
          <a:p>
            <a:r>
              <a:rPr lang="en-US"/>
              <a:t>Citation:</a:t>
            </a:r>
          </a:p>
          <a:p>
            <a:r>
              <a:rPr lang="en-US"/>
              <a:t>- Niños del Rio James. (Jul 20, 2021). ELIJAH AND THE WIDOW | James River Kids. Youtube. https://www.youtube.com/watch?v=VzulJuvfyW0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Notes:</a:t>
            </a:r>
          </a:p>
          <a:p>
            <a:r>
              <a:rPr lang="en-US"/>
              <a:t/>
            </a:r>
          </a:p>
          <a:p>
            <a:r>
              <a:rPr lang="en-US"/>
              <a:t>The video exemplifies making sure we share what we have so that everyone gets what they need, because there is enough for everyone if we all do our part. </a:t>
            </a:r>
          </a:p>
          <a:p>
            <a:r>
              <a:rPr lang="en-US"/>
              <a:t> _____________________________</a:t>
            </a:r>
          </a:p>
          <a:p>
            <a:r>
              <a:rPr lang="en-US"/>
              <a:t>Script:</a:t>
            </a:r>
          </a:p>
          <a:p>
            <a:r>
              <a:rPr lang="en-US"/>
              <a:t/>
            </a:r>
          </a:p>
          <a:p>
            <a:r>
              <a:rPr lang="en-US"/>
              <a:t>Let’s learn more about Justice as we watch a video on how Mary’s Meals started. As you watch the video, look for ideas of ways you can help others and be just.</a:t>
            </a:r>
          </a:p>
          <a:p>
            <a:r>
              <a:rPr lang="en-US"/>
              <a:t/>
            </a:r>
          </a:p>
          <a:p>
            <a:r>
              <a:rPr lang="en-US"/>
              <a:t>[Students watch clip] </a:t>
            </a:r>
          </a:p>
          <a:p>
            <a:r>
              <a:rPr lang="en-US"/>
              <a:t/>
            </a:r>
          </a:p>
          <a:p>
            <a:r>
              <a:rPr lang="en-US"/>
              <a:t>How did Magnus show the virtue of Justice? What are some ways we can help others receive the things they need?</a:t>
            </a:r>
          </a:p>
          <a:p>
            <a:r>
              <a:rPr lang="en-US"/>
              <a:t> _____________________________</a:t>
            </a:r>
          </a:p>
          <a:p>
            <a:r>
              <a:rPr lang="en-US"/>
              <a:t>Citation: </a:t>
            </a:r>
          </a:p>
          <a:p>
            <a:r>
              <a:rPr lang="en-US"/>
              <a:t>- Mary's Meals. (Apr 25, 2017). Generation Hope. Youtube.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Notes:</a:t>
            </a:r>
          </a:p>
          <a:p>
            <a:r>
              <a:rPr lang="en-US"/>
              <a:t>Instructions</a:t>
            </a:r>
          </a:p>
          <a:p>
            <a:r>
              <a:rPr lang="en-US"/>
              <a:t>-Divide the class into groups.</a:t>
            </a:r>
          </a:p>
          <a:p>
            <a:r>
              <a:rPr lang="en-US"/>
              <a:t>-Have each group get a paper and act the scenario on paper.</a:t>
            </a:r>
          </a:p>
          <a:p>
            <a:r>
              <a:rPr lang="en-US"/>
              <a:t>-After the students act out the scenario, the rest of the class gives ideas of how you could make the situation fair or what they would do differently.</a:t>
            </a:r>
          </a:p>
          <a:p>
            <a:r>
              <a:rPr lang="en-US"/>
              <a:t/>
            </a:r>
          </a:p>
          <a:p>
            <a:r>
              <a:rPr lang="en-US"/>
              <a:t>Example situations you could write on the paper:</a:t>
            </a:r>
          </a:p>
          <a:p>
            <a:r>
              <a:rPr lang="en-US"/>
              <a:t>* One student always gets picked first for games, but others never get chosen.</a:t>
            </a:r>
          </a:p>
          <a:p>
            <a:r>
              <a:rPr lang="en-US"/>
              <a:t>* Some students get extra time on assignments, while others don’t.</a:t>
            </a:r>
          </a:p>
          <a:p>
            <a:r>
              <a:rPr lang="en-US"/>
              <a:t>* One student gets all the best supplies, but others have to use broken or old ones.</a:t>
            </a:r>
          </a:p>
          <a:p>
            <a:r>
              <a:rPr lang="en-US"/>
              <a:t>* A student gets to sit in the best spot in the classroom, but others don’t have a choice about where to sit.</a:t>
            </a:r>
          </a:p>
          <a:p>
            <a:r>
              <a:rPr lang="en-US"/>
              <a:t>* One student is always called on to answer questions, while others never get a turn.</a:t>
            </a:r>
          </a:p>
          <a:p>
            <a:r>
              <a:rPr lang="en-US"/>
              <a:t/>
            </a:r>
          </a:p>
          <a:p>
            <a:r>
              <a:rPr lang="en-US"/>
              <a:t> _____________________________</a:t>
            </a:r>
          </a:p>
          <a:p>
            <a:r>
              <a:rPr lang="en-US"/>
              <a:t>Script:</a:t>
            </a:r>
          </a:p>
          <a:p>
            <a:r>
              <a:rPr lang="en-US"/>
              <a:t>We’re going to play a role-playing game!</a:t>
            </a:r>
          </a:p>
          <a:p>
            <a:r>
              <a:rPr lang="en-US"/>
              <a:t/>
            </a:r>
          </a:p>
          <a:p>
            <a:r>
              <a:rPr lang="en-US"/>
              <a:t>Get in groups of 3-4 and pick a paper out of the jar.</a:t>
            </a:r>
          </a:p>
          <a:p>
            <a:r>
              <a:rPr lang="en-US"/>
              <a:t/>
            </a:r>
          </a:p>
          <a:p>
            <a:r>
              <a:rPr lang="en-US"/>
              <a:t>Your team will now need to act out what’s on your paper for the rest of the class.</a:t>
            </a:r>
          </a:p>
          <a:p>
            <a:r>
              <a:rPr lang="en-US"/>
              <a:t/>
            </a:r>
          </a:p>
          <a:p>
            <a:r>
              <a:rPr lang="en-US"/>
              <a:t>As the team acts, everyone will give ideas of how that situation can be made more fair.</a:t>
            </a:r>
          </a:p>
          <a:p>
            <a:r>
              <a:rPr lang="en-US"/>
              <a:t>_______________________________</a:t>
            </a:r>
          </a:p>
          <a:p>
            <a:r>
              <a:rPr lang="en-US"/>
              <a:t>Citation: </a:t>
            </a:r>
          </a:p>
          <a:p>
            <a:r>
              <a:rPr lang="en-US"/>
              <a:t>- nisara / Adobe Stock</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Notes:</a:t>
            </a:r>
          </a:p>
          <a:p>
            <a:r>
              <a:rPr lang="en-US"/>
              <a:t>N/A</a:t>
            </a:r>
          </a:p>
          <a:p>
            <a:r>
              <a:rPr lang="en-US"/>
              <a:t> _____________________________</a:t>
            </a:r>
          </a:p>
          <a:p>
            <a:r>
              <a:rPr lang="en-US"/>
              <a:t>Script:</a:t>
            </a:r>
          </a:p>
          <a:p>
            <a:r>
              <a:rPr lang="en-US"/>
              <a:t>Remember to complete your Lent calendar and do Little Acts of Love for someone this week. </a:t>
            </a:r>
          </a:p>
          <a:p>
            <a:r>
              <a:rPr lang="en-US"/>
              <a:t/>
            </a:r>
          </a:p>
          <a:p>
            <a:r>
              <a:rPr lang="en-US"/>
              <a:t>Let's draw the names to know which three of you will share your Little Acts of Love next week.</a:t>
            </a:r>
          </a:p>
          <a:p>
            <a:r>
              <a:rPr lang="en-US"/>
              <a:t>_______________________________</a:t>
            </a:r>
          </a:p>
          <a:p>
            <a:r>
              <a:rPr lang="en-US"/>
              <a:t>Citation:</a:t>
            </a:r>
          </a:p>
          <a:p>
            <a:r>
              <a:rPr lang="en-US"/>
              <a:t>- ST.art / Adobe Stock</a:t>
            </a:r>
          </a:p>
          <a:p>
            <a:r>
              <a:rPr lang="en-US"/>
              <a:t>- tannikart / Adobe Stock</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Notes:</a:t>
            </a:r>
          </a:p>
          <a:p>
            <a:r>
              <a:rPr lang="en-US"/>
              <a:t>N/A</a:t>
            </a:r>
          </a:p>
          <a:p>
            <a:r>
              <a:rPr lang="en-US"/>
              <a:t> _____________________________</a:t>
            </a:r>
          </a:p>
          <a:p>
            <a:r>
              <a:rPr lang="en-US"/>
              <a:t>Script:</a:t>
            </a:r>
          </a:p>
          <a:p>
            <a:r>
              <a:rPr lang="en-US"/>
              <a:t>Ask, “If you had to describe Lent in just one word, what would it be?”</a:t>
            </a:r>
          </a:p>
          <a:p>
            <a:r>
              <a:rPr lang="en-US"/>
              <a:t/>
            </a:r>
          </a:p>
          <a:p>
            <a:r>
              <a:rPr lang="en-US"/>
              <a:t>Invite students to respond by either:</a:t>
            </a:r>
          </a:p>
          <a:p>
            <a:r>
              <a:rPr lang="en-US"/>
              <a:t>• Sharing their word aloud.</a:t>
            </a:r>
          </a:p>
          <a:p>
            <a:r>
              <a:rPr lang="en-US"/>
              <a:t>• Submitting their word to a word cloud (Mentimeter.com).</a:t>
            </a:r>
          </a:p>
          <a:p>
            <a:r>
              <a:rPr lang="en-US"/>
              <a:t/>
            </a:r>
          </a:p>
          <a:p>
            <a:r>
              <a:rPr lang="en-US"/>
              <a:t>Encourage responses like: prayer, giving, love, Jesus, church, sacrifice, growth, and Easter.</a:t>
            </a:r>
          </a:p>
          <a:p>
            <a:r>
              <a:rPr lang="en-US"/>
              <a:t/>
            </a:r>
          </a:p>
          <a:p>
            <a:r>
              <a:rPr lang="en-US"/>
              <a:t> _____________________________</a:t>
            </a:r>
          </a:p>
          <a:p>
            <a:r>
              <a:rPr lang="en-US"/>
              <a:t>Citation:</a:t>
            </a:r>
          </a:p>
          <a:p>
            <a:r>
              <a:rPr lang="en-US"/>
              <a:t>- ananaline / Adobe Stock</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Notes:</a:t>
            </a:r>
          </a:p>
          <a:p>
            <a:r>
              <a:rPr lang="en-US"/>
              <a:t>You can choose to teach all the content in one class or break it up over several days.</a:t>
            </a:r>
          </a:p>
          <a:p>
            <a:r>
              <a:rPr lang="en-US"/>
              <a:t/>
            </a:r>
          </a:p>
          <a:p>
            <a:r>
              <a:rPr lang="en-US"/>
              <a:t>Total lesson time: 50 min. </a:t>
            </a:r>
          </a:p>
          <a:p>
            <a:r>
              <a:rPr lang="en-US"/>
              <a:t> _____________________________</a:t>
            </a:r>
          </a:p>
          <a:p>
            <a:r>
              <a:rPr lang="en-US"/>
              <a:t>Script:</a:t>
            </a:r>
          </a:p>
          <a:p>
            <a:r>
              <a:rPr lang="en-US"/>
              <a:t>N/A</a:t>
            </a:r>
          </a:p>
          <a:p>
            <a:r>
              <a:rPr lang="en-US"/>
              <a:t> _____________________________</a:t>
            </a:r>
          </a:p>
          <a:p>
            <a:r>
              <a:rPr lang="en-US"/>
              <a:t>Citation:</a:t>
            </a:r>
          </a:p>
          <a:p>
            <a:r>
              <a:rPr lang="en-US"/>
              <a:t>N/A</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Notes:</a:t>
            </a:r>
          </a:p>
          <a:p>
            <a:r>
              <a:rPr lang="en-US"/>
              <a:t>N/A</a:t>
            </a:r>
          </a:p>
          <a:p>
            <a:r>
              <a:rPr lang="en-US"/>
              <a:t> _____________________________</a:t>
            </a:r>
          </a:p>
          <a:p>
            <a:r>
              <a:rPr lang="en-US"/>
              <a:t>Script:</a:t>
            </a:r>
          </a:p>
          <a:p>
            <a:r>
              <a:rPr lang="en-US"/>
              <a:t>Okay, class! Let’s hear about some Acts of Love you did this week. [Student 1, Student 2, and Student 3], please share one of your experiences doing a little act of love.</a:t>
            </a:r>
          </a:p>
          <a:p>
            <a:r>
              <a:rPr lang="en-US"/>
              <a:t>* Student 1</a:t>
            </a:r>
          </a:p>
          <a:p>
            <a:r>
              <a:rPr lang="en-US"/>
              <a:t>* Student 2</a:t>
            </a:r>
          </a:p>
          <a:p>
            <a:r>
              <a:rPr lang="en-US"/>
              <a:t>* Student 3</a:t>
            </a:r>
          </a:p>
          <a:p>
            <a:r>
              <a:rPr lang="en-US"/>
              <a:t/>
            </a:r>
          </a:p>
          <a:p>
            <a:r>
              <a:rPr lang="en-US"/>
              <a:t>Thank you for sharing!</a:t>
            </a:r>
          </a:p>
          <a:p>
            <a:r>
              <a:rPr lang="en-US"/>
              <a:t> _____________________________</a:t>
            </a:r>
          </a:p>
          <a:p>
            <a:r>
              <a:rPr lang="en-US"/>
              <a:t>Citation:</a:t>
            </a:r>
          </a:p>
          <a:p>
            <a:r>
              <a:rPr lang="en-US"/>
              <a:t>N/A</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Notes:</a:t>
            </a:r>
          </a:p>
          <a:p>
            <a:r>
              <a:rPr lang="en-US"/>
              <a:t>N/A</a:t>
            </a:r>
          </a:p>
          <a:p>
            <a:r>
              <a:rPr lang="en-US"/>
              <a:t> _____________________________</a:t>
            </a:r>
          </a:p>
          <a:p>
            <a:r>
              <a:rPr lang="en-US"/>
              <a:t>Script:</a:t>
            </a:r>
          </a:p>
          <a:p>
            <a:r>
              <a:rPr lang="en-US"/>
              <a:t>I have a problem I hope you can help me with. </a:t>
            </a:r>
          </a:p>
          <a:p>
            <a:r>
              <a:rPr lang="en-US"/>
              <a:t/>
            </a:r>
          </a:p>
          <a:p>
            <a:r>
              <a:rPr lang="en-US"/>
              <a:t>I have a friend who broke his leg. I offered to help him mow his lawn or make him food, but he said he didn’t need any help.</a:t>
            </a:r>
          </a:p>
          <a:p>
            <a:r>
              <a:rPr lang="en-US"/>
              <a:t/>
            </a:r>
          </a:p>
          <a:p>
            <a:r>
              <a:rPr lang="en-US"/>
              <a:t>I still feel I should help him somehow. Do you think he needs help? What can I do to help him feel better?</a:t>
            </a:r>
          </a:p>
          <a:p>
            <a:r>
              <a:rPr lang="en-US"/>
              <a:t> _____________________________</a:t>
            </a:r>
          </a:p>
          <a:p>
            <a:r>
              <a:rPr lang="en-US"/>
              <a:t>Citation: </a:t>
            </a:r>
          </a:p>
          <a:p>
            <a:r>
              <a:rPr lang="en-US"/>
              <a:t>- AndreyPopov via Getty Images.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Notes:</a:t>
            </a:r>
          </a:p>
          <a:p>
            <a:r>
              <a:rPr lang="en-US"/>
              <a:t>N/A</a:t>
            </a:r>
          </a:p>
          <a:p>
            <a:r>
              <a:rPr lang="en-US"/>
              <a:t> _____________________________</a:t>
            </a:r>
          </a:p>
          <a:p>
            <a:r>
              <a:rPr lang="en-US"/>
              <a:t>Script:</a:t>
            </a:r>
          </a:p>
          <a:p>
            <a:r>
              <a:rPr lang="en-US"/>
              <a:t>Who can read the definition of Love of Neighbor on the screen?</a:t>
            </a:r>
          </a:p>
          <a:p>
            <a:r>
              <a:rPr lang="en-US"/>
              <a:t/>
            </a:r>
          </a:p>
          <a:p>
            <a:r>
              <a:rPr lang="en-US"/>
              <a:t>[Student reads]</a:t>
            </a:r>
          </a:p>
          <a:p>
            <a:r>
              <a:rPr lang="en-US"/>
              <a:t/>
            </a:r>
          </a:p>
          <a:p>
            <a:r>
              <a:rPr lang="en-US"/>
              <a:t>How does helping my friend relate to the virtue of Love of Neighbor?</a:t>
            </a:r>
          </a:p>
          <a:p>
            <a:r>
              <a:rPr lang="en-US"/>
              <a:t/>
            </a:r>
          </a:p>
          <a:p>
            <a:r>
              <a:rPr lang="en-US"/>
              <a:t>Who can share a story of someone they have seen show Love of Neighbor? </a:t>
            </a:r>
          </a:p>
          <a:p>
            <a:r>
              <a:rPr lang="en-US"/>
              <a:t> _____________________________</a:t>
            </a:r>
          </a:p>
          <a:p>
            <a:r>
              <a:rPr lang="en-US"/>
              <a:t>Citation: </a:t>
            </a:r>
          </a:p>
          <a:p>
            <a:r>
              <a:rPr lang="en-US"/>
              <a:t>- Photo by RDNE Stock Project from Pexels.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Notes:</a:t>
            </a:r>
          </a:p>
          <a:p>
            <a:r>
              <a:rPr lang="en-US"/>
              <a:t>Guide students through an activity to help them understand how their actions can create change in the community.</a:t>
            </a:r>
          </a:p>
          <a:p>
            <a:r>
              <a:rPr lang="en-US"/>
              <a:t/>
            </a:r>
          </a:p>
          <a:p>
            <a:r>
              <a:rPr lang="en-US"/>
              <a:t>Get a large, shallow baking sheet. Fill with water. Have students take turns dropping small objects.</a:t>
            </a:r>
          </a:p>
          <a:p>
            <a:r>
              <a:rPr lang="en-US"/>
              <a:t/>
            </a:r>
          </a:p>
          <a:p>
            <a:r>
              <a:rPr lang="en-US"/>
              <a:t>Guide the discussion around the reflection questions. </a:t>
            </a:r>
          </a:p>
          <a:p>
            <a:r>
              <a:rPr lang="en-US"/>
              <a:t> _____________________________</a:t>
            </a:r>
          </a:p>
          <a:p>
            <a:r>
              <a:rPr lang="en-US"/>
              <a:t>Script:</a:t>
            </a:r>
          </a:p>
          <a:p>
            <a:r>
              <a:rPr lang="en-US"/>
              <a:t>Let’s try an experiment to learn about good deeds.</a:t>
            </a:r>
          </a:p>
          <a:p>
            <a:r>
              <a:rPr lang="en-US"/>
              <a:t/>
            </a:r>
          </a:p>
          <a:p>
            <a:r>
              <a:rPr lang="en-US"/>
              <a:t>Look at this baking sheet full of water. Do you see any movement in the water?</a:t>
            </a:r>
          </a:p>
          <a:p>
            <a:r>
              <a:rPr lang="en-US"/>
              <a:t/>
            </a:r>
          </a:p>
          <a:p>
            <a:r>
              <a:rPr lang="en-US"/>
              <a:t>Let’s have someone come and help.</a:t>
            </a:r>
          </a:p>
          <a:p>
            <a:r>
              <a:rPr lang="en-US"/>
              <a:t/>
            </a:r>
          </a:p>
          <a:p>
            <a:r>
              <a:rPr lang="en-US"/>
              <a:t>What happens when [student name] drops this toy into the water?</a:t>
            </a:r>
          </a:p>
          <a:p>
            <a:r>
              <a:rPr lang="en-US"/>
              <a:t/>
            </a:r>
          </a:p>
          <a:p>
            <a:r>
              <a:rPr lang="en-US"/>
              <a:t>Let’s have someone else have a turn.</a:t>
            </a:r>
          </a:p>
          <a:p>
            <a:r>
              <a:rPr lang="en-US"/>
              <a:t/>
            </a:r>
          </a:p>
          <a:p>
            <a:r>
              <a:rPr lang="en-US"/>
              <a:t>What happens to the waves in the water when the toys are dropped?</a:t>
            </a:r>
          </a:p>
          <a:p>
            <a:r>
              <a:rPr lang="en-US"/>
              <a:t/>
            </a:r>
          </a:p>
          <a:p>
            <a:r>
              <a:rPr lang="en-US"/>
              <a:t>How would you compare the waves or ripples to doing something nice for those around you?</a:t>
            </a:r>
          </a:p>
          <a:p>
            <a:r>
              <a:rPr lang="en-US"/>
              <a:t> _____________________________</a:t>
            </a:r>
          </a:p>
          <a:p>
            <a:r>
              <a:rPr lang="en-US"/>
              <a:t>Citation: </a:t>
            </a:r>
          </a:p>
          <a:p>
            <a:r>
              <a:rPr lang="en-US"/>
              <a:t>- Canva AI Studio / Canva</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Notes:</a:t>
            </a:r>
          </a:p>
          <a:p>
            <a:r>
              <a:rPr lang="en-US"/>
              <a:t>Online Bible resource: https://www.biblegateway.com/passage/?search=Luke%2015&amp;version=NABRE </a:t>
            </a:r>
          </a:p>
          <a:p>
            <a:r>
              <a:rPr lang="en-US"/>
              <a:t/>
            </a:r>
          </a:p>
          <a:p>
            <a:r>
              <a:rPr lang="en-US"/>
              <a:t>If you don’t want to show the video, you could share a quick summary of the story. </a:t>
            </a:r>
          </a:p>
          <a:p>
            <a:r>
              <a:rPr lang="en-US"/>
              <a:t> _____________________________</a:t>
            </a:r>
          </a:p>
          <a:p>
            <a:r>
              <a:rPr lang="en-US"/>
              <a:t>Script:</a:t>
            </a:r>
          </a:p>
          <a:p>
            <a:r>
              <a:rPr lang="en-US"/>
              <a:t>Let’s learn about a story in the Bible that shows the virtue of Love our Neighbor.</a:t>
            </a:r>
          </a:p>
          <a:p>
            <a:r>
              <a:rPr lang="en-US"/>
              <a:t/>
            </a:r>
          </a:p>
          <a:p>
            <a:r>
              <a:rPr lang="en-US"/>
              <a:t>[Students watch clip] </a:t>
            </a:r>
          </a:p>
          <a:p>
            <a:r>
              <a:rPr lang="en-US"/>
              <a:t/>
            </a:r>
          </a:p>
          <a:p>
            <a:r>
              <a:rPr lang="en-US"/>
              <a:t>How does this story show Love our Neighbor? What does this story teach us about loving our neighbor?</a:t>
            </a:r>
          </a:p>
          <a:p>
            <a:r>
              <a:rPr lang="en-US"/>
              <a:t>_________________________</a:t>
            </a:r>
          </a:p>
          <a:p>
            <a:r>
              <a:rPr lang="en-US"/>
              <a:t>Citation:</a:t>
            </a:r>
          </a:p>
          <a:p>
            <a:r>
              <a:rPr lang="en-US"/>
              <a:t>- Gateway Kids. (Oct 17, 2024). THE PRODIGAL SON - A Gateway Kids Animation. Youtube. https://www.youtube.com/watch?v=zginPWgj7Ho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Notes:</a:t>
            </a:r>
          </a:p>
          <a:p>
            <a:r>
              <a:rPr lang="en-US"/>
              <a:t/>
            </a:r>
          </a:p>
          <a:p>
            <a:r>
              <a:rPr lang="en-US"/>
              <a:t>The video shows the sacrifices of many of the village women to walk (at times) 3 hours uphill with bags of meals on their heads to be able to supply food to the school there.</a:t>
            </a:r>
          </a:p>
          <a:p>
            <a:r>
              <a:rPr lang="en-US"/>
              <a:t> _____________________________</a:t>
            </a:r>
          </a:p>
          <a:p>
            <a:r>
              <a:rPr lang="en-US"/>
              <a:t>Script:</a:t>
            </a:r>
          </a:p>
          <a:p>
            <a:r>
              <a:rPr lang="en-US"/>
              <a:t/>
            </a:r>
          </a:p>
          <a:p>
            <a:r>
              <a:rPr lang="en-US"/>
              <a:t>Let’s learn about some of the sacrifices women in a village make to ensure children receive their food supplies from Mary’s Meals.</a:t>
            </a:r>
          </a:p>
          <a:p>
            <a:r>
              <a:rPr lang="en-US"/>
              <a:t/>
            </a:r>
          </a:p>
          <a:p>
            <a:r>
              <a:rPr lang="en-US"/>
              <a:t>[After the video] </a:t>
            </a:r>
          </a:p>
          <a:p>
            <a:r>
              <a:rPr lang="en-US"/>
              <a:t/>
            </a:r>
          </a:p>
          <a:p>
            <a:r>
              <a:rPr lang="en-US"/>
              <a:t>How do these women show Love our Neighbor? </a:t>
            </a:r>
          </a:p>
          <a:p>
            <a:r>
              <a:rPr lang="en-US"/>
              <a:t>_________________________</a:t>
            </a:r>
          </a:p>
          <a:p>
            <a:r>
              <a:rPr lang="en-US"/>
              <a:t>Citation:</a:t>
            </a:r>
          </a:p>
          <a:p>
            <a:r>
              <a:rPr lang="en-US"/>
              <a:t>- Mary's Meals. (Apr 25, 2017). Generation Hope. Youtube.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Notes:</a:t>
            </a:r>
          </a:p>
          <a:p>
            <a:r>
              <a:rPr lang="en-US"/>
              <a:t/>
            </a:r>
          </a:p>
          <a:p>
            <a:r>
              <a:rPr lang="en-US"/>
              <a:t>Help the children see that everyone is important and needs to be included to be whole.</a:t>
            </a:r>
          </a:p>
          <a:p>
            <a:r>
              <a:rPr lang="en-US"/>
              <a:t/>
            </a:r>
          </a:p>
          <a:p>
            <a:r>
              <a:rPr lang="en-US"/>
              <a:t>Setup:</a:t>
            </a:r>
          </a:p>
          <a:p>
            <a:r>
              <a:rPr lang="en-US"/>
              <a:t>Have students work in groups. </a:t>
            </a:r>
          </a:p>
          <a:p>
            <a:r>
              <a:rPr lang="en-US"/>
              <a:t>Give each group a small puzzle (e.g. 10 piece puzzle), but keep one piece hidden.</a:t>
            </a:r>
          </a:p>
          <a:p>
            <a:r>
              <a:rPr lang="en-US"/>
              <a:t/>
            </a:r>
          </a:p>
          <a:p>
            <a:r>
              <a:rPr lang="en-US"/>
              <a:t>Have students work together to put the puzzle together.</a:t>
            </a:r>
          </a:p>
          <a:p>
            <a:r>
              <a:rPr lang="en-US"/>
              <a:t/>
            </a:r>
          </a:p>
          <a:p>
            <a:r>
              <a:rPr lang="en-US"/>
              <a:t>When they notice one piece is missing, bring out the last piece and talk to them.</a:t>
            </a:r>
          </a:p>
          <a:p>
            <a:r>
              <a:rPr lang="en-US"/>
              <a:t/>
            </a:r>
          </a:p>
          <a:p>
            <a:r>
              <a:rPr lang="en-US"/>
              <a:t>Just like a puzzle needs all its pieces to be complete, we miss people when they’re not with us. We’re complete when everyone is together. Every person matters just like every puzzle piece matters.</a:t>
            </a:r>
          </a:p>
          <a:p>
            <a:r>
              <a:rPr lang="en-US"/>
              <a:t> _____________________________</a:t>
            </a:r>
          </a:p>
          <a:p>
            <a:r>
              <a:rPr lang="en-US"/>
              <a:t>Script:</a:t>
            </a:r>
          </a:p>
          <a:p>
            <a:r>
              <a:rPr lang="en-US"/>
              <a:t>Let’s do a puzzle together.</a:t>
            </a:r>
          </a:p>
          <a:p>
            <a:r>
              <a:rPr lang="en-US"/>
              <a:t/>
            </a:r>
          </a:p>
          <a:p>
            <a:r>
              <a:rPr lang="en-US"/>
              <a:t>[Children work on the puzzle]</a:t>
            </a:r>
          </a:p>
          <a:p>
            <a:r>
              <a:rPr lang="en-US"/>
              <a:t/>
            </a:r>
          </a:p>
          <a:p>
            <a:r>
              <a:rPr lang="en-US"/>
              <a:t>What happened? Why can’t you complete the puzzle?</a:t>
            </a:r>
          </a:p>
          <a:p>
            <a:r>
              <a:rPr lang="en-US"/>
              <a:t/>
            </a:r>
          </a:p>
          <a:p>
            <a:r>
              <a:rPr lang="en-US"/>
              <a:t>Here’s the last piece. How does it feel to have all the pieces of a puzzle?</a:t>
            </a:r>
          </a:p>
          <a:p>
            <a:r>
              <a:rPr lang="en-US"/>
              <a:t/>
            </a:r>
          </a:p>
          <a:p>
            <a:r>
              <a:rPr lang="en-US"/>
              <a:t>Just like the puzzle isn’t complete, we miss others when they are not with us. We’re complete when we’re all together. Everyone is important.</a:t>
            </a:r>
          </a:p>
          <a:p>
            <a:r>
              <a:rPr lang="en-US"/>
              <a:t/>
            </a:r>
          </a:p>
          <a:p>
            <a:r>
              <a:rPr lang="en-US"/>
              <a:t>How can we make sure we include everyone?</a:t>
            </a:r>
          </a:p>
          <a:p>
            <a:r>
              <a:rPr lang="en-US"/>
              <a:t>_______________________________</a:t>
            </a:r>
          </a:p>
          <a:p>
            <a:r>
              <a:rPr lang="en-US"/>
              <a:t>Citation: </a:t>
            </a:r>
          </a:p>
          <a:p>
            <a:r>
              <a:rPr lang="en-US"/>
              <a:t>- Photo by Sharon Snider from Pexels.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Notes:</a:t>
            </a:r>
          </a:p>
          <a:p>
            <a:r>
              <a:rPr lang="en-US"/>
              <a:t>N/A</a:t>
            </a:r>
          </a:p>
          <a:p>
            <a:r>
              <a:rPr lang="en-US"/>
              <a:t> _____________________________</a:t>
            </a:r>
          </a:p>
          <a:p>
            <a:r>
              <a:rPr lang="en-US"/>
              <a:t>Script:</a:t>
            </a:r>
          </a:p>
          <a:p>
            <a:r>
              <a:rPr lang="en-US"/>
              <a:t>Remember to complete your Lent calendar and do Little Acts of Love for someone this week. </a:t>
            </a:r>
          </a:p>
          <a:p>
            <a:r>
              <a:rPr lang="en-US"/>
              <a:t/>
            </a:r>
          </a:p>
          <a:p>
            <a:r>
              <a:rPr lang="en-US"/>
              <a:t>Let's draw the names to know which three of you will share your Little Acts of Love next week.</a:t>
            </a:r>
          </a:p>
          <a:p>
            <a:r>
              <a:rPr lang="en-US"/>
              <a:t>_______________________________</a:t>
            </a:r>
          </a:p>
          <a:p>
            <a:r>
              <a:rPr lang="en-US"/>
              <a:t>Citation:</a:t>
            </a:r>
          </a:p>
          <a:p>
            <a:r>
              <a:rPr lang="en-US"/>
              <a:t>- ST.art / Adobe Stock</a:t>
            </a:r>
          </a:p>
          <a:p>
            <a:r>
              <a:rPr lang="en-US"/>
              <a:t>- tannikart / Adobe Stock</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Notes:</a:t>
            </a:r>
          </a:p>
          <a:p>
            <a:r>
              <a:rPr lang="en-US"/>
              <a:t>You can choose to teach all the content in one class or break it up over several days.</a:t>
            </a:r>
          </a:p>
          <a:p>
            <a:r>
              <a:rPr lang="en-US"/>
              <a:t/>
            </a:r>
          </a:p>
          <a:p>
            <a:r>
              <a:rPr lang="en-US"/>
              <a:t>Total lesson time: 45 min. </a:t>
            </a:r>
          </a:p>
          <a:p>
            <a:r>
              <a:rPr lang="en-US"/>
              <a:t> _____________________________</a:t>
            </a:r>
          </a:p>
          <a:p>
            <a:r>
              <a:rPr lang="en-US"/>
              <a:t>Script:</a:t>
            </a:r>
          </a:p>
          <a:p>
            <a:r>
              <a:rPr lang="en-US"/>
              <a:t>N/A</a:t>
            </a:r>
          </a:p>
          <a:p>
            <a:r>
              <a:rPr lang="en-US"/>
              <a:t/>
            </a:r>
          </a:p>
          <a:p>
            <a:r>
              <a:rPr lang="en-US"/>
              <a:t> _____________________________</a:t>
            </a:r>
          </a:p>
          <a:p>
            <a:r>
              <a:rPr lang="en-US"/>
              <a:t>Citation:</a:t>
            </a:r>
          </a:p>
          <a:p>
            <a:r>
              <a:rPr lang="en-US"/>
              <a:t/>
            </a:r>
          </a:p>
          <a:p>
            <a:r>
              <a:rPr lang="en-US"/>
              <a:t>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Notes:</a:t>
            </a:r>
          </a:p>
          <a:p>
            <a:r>
              <a:rPr lang="en-US"/>
              <a:t>Remind students that Lent helps us prepare for Easter, just as Jesus prepared for His mission during His 40 days in the desert. We do this by following the three pillars of Lent. </a:t>
            </a:r>
          </a:p>
          <a:p>
            <a:r>
              <a:rPr lang="en-US"/>
              <a:t/>
            </a:r>
          </a:p>
          <a:p>
            <a:r>
              <a:rPr lang="en-US"/>
              <a:t>Review the Pillars of Lent on the slide. </a:t>
            </a:r>
          </a:p>
          <a:p>
            <a:r>
              <a:rPr lang="en-US"/>
              <a:t/>
            </a:r>
          </a:p>
          <a:p>
            <a:r>
              <a:rPr lang="en-US"/>
              <a:t>You may also consider reading and helping students reflect on Matthew 4:1-11. Ask:</a:t>
            </a:r>
          </a:p>
          <a:p>
            <a:r>
              <a:rPr lang="en-US"/>
              <a:t>• How does Jesus’ time in the desert show us what Lent is about?</a:t>
            </a:r>
          </a:p>
          <a:p>
            <a:r>
              <a:rPr lang="en-US"/>
              <a:t>• What are some ways we can follow His example</a:t>
            </a:r>
          </a:p>
          <a:p>
            <a:r>
              <a:rPr lang="en-US"/>
              <a:t> _____________________________</a:t>
            </a:r>
          </a:p>
          <a:p>
            <a:r>
              <a:rPr lang="en-US"/>
              <a:t>Script:</a:t>
            </a:r>
          </a:p>
          <a:p>
            <a:r>
              <a:rPr lang="en-US"/>
              <a:t>N/A</a:t>
            </a:r>
          </a:p>
          <a:p>
            <a:r>
              <a:rPr lang="en-US"/>
              <a:t> _____________________________</a:t>
            </a:r>
          </a:p>
          <a:p>
            <a:r>
              <a:rPr lang="en-US"/>
              <a:t>Citation:</a:t>
            </a:r>
          </a:p>
          <a:p>
            <a:r>
              <a:rPr lang="en-US"/>
              <a:t>- "York Minster Holy Light #dailyshoot #York" by Leshaines123 is licensed under CC BY 2.0. To view a copy of this license, visit https://creativecommons.org/licenses/by/2.0/?</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Notes:</a:t>
            </a:r>
          </a:p>
          <a:p>
            <a:r>
              <a:rPr lang="en-US"/>
              <a:t>N/A</a:t>
            </a:r>
          </a:p>
          <a:p>
            <a:r>
              <a:rPr lang="en-US"/>
              <a:t> _____________________________</a:t>
            </a:r>
          </a:p>
          <a:p>
            <a:r>
              <a:rPr lang="en-US"/>
              <a:t>Script:</a:t>
            </a:r>
          </a:p>
          <a:p>
            <a:r>
              <a:rPr lang="en-US"/>
              <a:t>Okay, class! Let’s hear about some Acts of Love you did this week. [Student 1, Student 2, and Student 3], please share one of your experiences doing a little act of love.</a:t>
            </a:r>
          </a:p>
          <a:p>
            <a:r>
              <a:rPr lang="en-US"/>
              <a:t>* Student 1</a:t>
            </a:r>
          </a:p>
          <a:p>
            <a:r>
              <a:rPr lang="en-US"/>
              <a:t>* Student 2</a:t>
            </a:r>
          </a:p>
          <a:p>
            <a:r>
              <a:rPr lang="en-US"/>
              <a:t>* Student 3</a:t>
            </a:r>
          </a:p>
          <a:p>
            <a:r>
              <a:rPr lang="en-US"/>
              <a:t/>
            </a:r>
          </a:p>
          <a:p>
            <a:r>
              <a:rPr lang="en-US"/>
              <a:t>Thank you for sharing!</a:t>
            </a:r>
          </a:p>
          <a:p>
            <a:r>
              <a:rPr lang="en-US"/>
              <a:t> _____________________________</a:t>
            </a:r>
          </a:p>
          <a:p>
            <a:r>
              <a:rPr lang="en-US"/>
              <a:t>Citation:</a:t>
            </a:r>
          </a:p>
          <a:p>
            <a:r>
              <a:rPr lang="en-US"/>
              <a:t>N/A</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Notes:</a:t>
            </a:r>
          </a:p>
          <a:p>
            <a:r>
              <a:rPr lang="en-US"/>
              <a:t>If possible, bring a box to class. </a:t>
            </a:r>
          </a:p>
          <a:p>
            <a:r>
              <a:rPr lang="en-US"/>
              <a:t> _____________________________</a:t>
            </a:r>
          </a:p>
          <a:p>
            <a:r>
              <a:rPr lang="en-US"/>
              <a:t>Script:</a:t>
            </a:r>
          </a:p>
          <a:p>
            <a:r>
              <a:rPr lang="en-US"/>
              <a:t>Imagine that you find a beautiful box on your doorstep with no name. Inside, you discover a large bag of food and a note that says, ‘This is yours to keep, or you can share it with someone in need. What would you do?’</a:t>
            </a:r>
          </a:p>
          <a:p>
            <a:r>
              <a:rPr lang="en-US"/>
              <a:t/>
            </a:r>
          </a:p>
          <a:p>
            <a:r>
              <a:rPr lang="en-US"/>
              <a:t>[Students share ideas]</a:t>
            </a:r>
          </a:p>
          <a:p>
            <a:r>
              <a:rPr lang="en-US"/>
              <a:t/>
            </a:r>
          </a:p>
          <a:p>
            <a:r>
              <a:rPr lang="en-US"/>
              <a:t>Who would like to share what you discussed with your partner?</a:t>
            </a:r>
          </a:p>
          <a:p>
            <a:r>
              <a:rPr lang="en-US"/>
              <a:t/>
            </a:r>
          </a:p>
          <a:p>
            <a:r>
              <a:rPr lang="en-US"/>
              <a:t>This scenario shows us how important sharing is. These are just the kind of decisions that reflect wisdom.</a:t>
            </a:r>
          </a:p>
          <a:p>
            <a:r>
              <a:rPr lang="en-US"/>
              <a:t> _____________________________</a:t>
            </a:r>
          </a:p>
          <a:p>
            <a:r>
              <a:rPr lang="en-US"/>
              <a:t>Citation:</a:t>
            </a:r>
          </a:p>
          <a:p>
            <a:r>
              <a:rPr lang="en-US"/>
              <a:t>- STOATPHOTO / Adobe Stock</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Notes:</a:t>
            </a:r>
          </a:p>
          <a:p>
            <a:r>
              <a:rPr lang="en-US"/>
              <a:t>N/A</a:t>
            </a:r>
          </a:p>
          <a:p>
            <a:r>
              <a:rPr lang="en-US"/>
              <a:t> _____________________________</a:t>
            </a:r>
          </a:p>
          <a:p>
            <a:r>
              <a:rPr lang="en-US"/>
              <a:t>Script:</a:t>
            </a:r>
          </a:p>
          <a:p>
            <a:r>
              <a:rPr lang="en-US"/>
              <a:t>Who would like to read the definition?</a:t>
            </a:r>
          </a:p>
          <a:p>
            <a:r>
              <a:rPr lang="en-US"/>
              <a:t/>
            </a:r>
          </a:p>
          <a:p>
            <a:r>
              <a:rPr lang="en-US"/>
              <a:t>[Student reads]</a:t>
            </a:r>
          </a:p>
          <a:p>
            <a:r>
              <a:rPr lang="en-US"/>
              <a:t/>
            </a:r>
          </a:p>
          <a:p>
            <a:r>
              <a:rPr lang="en-US"/>
              <a:t>Wisdom is more than just knowing things; it’s about using what you know to make good choices.</a:t>
            </a:r>
          </a:p>
          <a:p>
            <a:r>
              <a:rPr lang="en-US"/>
              <a:t/>
            </a:r>
          </a:p>
          <a:p>
            <a:r>
              <a:rPr lang="en-US"/>
              <a:t>Let's connect this to our discussion about sharing. How do you think your ideas about sharing from the mysterious gift scenario relate to wisdom? </a:t>
            </a:r>
          </a:p>
          <a:p>
            <a:r>
              <a:rPr lang="en-US"/>
              <a:t> _____________________________</a:t>
            </a:r>
          </a:p>
          <a:p>
            <a:r>
              <a:rPr lang="en-US"/>
              <a:t>Citation:</a:t>
            </a:r>
          </a:p>
          <a:p>
            <a:r>
              <a:rPr lang="en-US"/>
              <a:t>- mantinov / Adobe Stock</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Notes:</a:t>
            </a:r>
          </a:p>
          <a:p>
            <a:r>
              <a:rPr lang="en-US"/>
              <a:t>Materials: </a:t>
            </a:r>
          </a:p>
          <a:p>
            <a:r>
              <a:rPr lang="en-US"/>
              <a:t>- Sticky notes for every student</a:t>
            </a:r>
          </a:p>
          <a:p>
            <a:r>
              <a:rPr lang="en-US"/>
              <a:t>- Space for a Wisdom Word Wall</a:t>
            </a:r>
          </a:p>
          <a:p>
            <a:r>
              <a:rPr lang="en-US"/>
              <a:t/>
            </a:r>
          </a:p>
          <a:p>
            <a:r>
              <a:rPr lang="en-US"/>
              <a:t>Wisdom related words: sharing, smart, learning, intelligence, thoughtful, careful</a:t>
            </a:r>
          </a:p>
          <a:p>
            <a:r>
              <a:rPr lang="en-US"/>
              <a:t/>
            </a:r>
          </a:p>
          <a:p>
            <a:r>
              <a:rPr lang="en-US"/>
              <a:t>Foolish related words: silly, impulsive, careless, giddy, unwise</a:t>
            </a:r>
          </a:p>
          <a:p>
            <a:r>
              <a:rPr lang="en-US"/>
              <a:t> _____________________________</a:t>
            </a:r>
          </a:p>
          <a:p>
            <a:r>
              <a:rPr lang="en-US"/>
              <a:t>Script:</a:t>
            </a:r>
          </a:p>
          <a:p>
            <a:r>
              <a:rPr lang="en-US"/>
              <a:t>Let’s play Wisdom Word Wall. Think of one word that represents wisdom and one word that represents foolishness.</a:t>
            </a:r>
          </a:p>
          <a:p>
            <a:r>
              <a:rPr lang="en-US"/>
              <a:t/>
            </a:r>
          </a:p>
          <a:p>
            <a:r>
              <a:rPr lang="en-US"/>
              <a:t>Write each word on a sticky note in big letters. Then, place your notes on the wall—wisdom words on one side, foolish words on the other.</a:t>
            </a:r>
          </a:p>
          <a:p>
            <a:r>
              <a:rPr lang="en-US"/>
              <a:t>_________________________</a:t>
            </a:r>
          </a:p>
          <a:p>
            <a:r>
              <a:rPr lang="en-US"/>
              <a:t>Citation:</a:t>
            </a:r>
          </a:p>
          <a:p>
            <a:r>
              <a:rPr lang="en-US"/>
              <a:t>- Imagentive / Adobe Stock</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Notes:</a:t>
            </a:r>
          </a:p>
          <a:p>
            <a:r>
              <a:rPr lang="en-US"/>
              <a:t>Video 1 (3th graders): https://www.youtube.com/watch?v=I6S3cRVLMFQ</a:t>
            </a:r>
          </a:p>
          <a:p>
            <a:r>
              <a:rPr lang="en-US"/>
              <a:t/>
            </a:r>
          </a:p>
          <a:p>
            <a:r>
              <a:rPr lang="en-US"/>
              <a:t>Video 2 (4th and 5th graders) / (00:35 - 3:15): https://www.youtube.com/watch?v=CStm71p8g_I </a:t>
            </a:r>
          </a:p>
          <a:p>
            <a:r>
              <a:rPr lang="en-US"/>
              <a:t/>
            </a:r>
          </a:p>
          <a:p>
            <a:r>
              <a:rPr lang="en-US"/>
              <a:t>You could also have the students read the parable (Matthew 7:24-27).</a:t>
            </a:r>
          </a:p>
          <a:p>
            <a:r>
              <a:rPr lang="en-US"/>
              <a:t/>
            </a:r>
          </a:p>
          <a:p>
            <a:r>
              <a:rPr lang="en-US"/>
              <a:t>Bible Online Resource: https://www.biblegateway.com/passage/?search=Matthew%207&amp;version=NIV </a:t>
            </a:r>
          </a:p>
          <a:p>
            <a:r>
              <a:rPr lang="en-US"/>
              <a:t>  _____________________________</a:t>
            </a:r>
          </a:p>
          <a:p>
            <a:r>
              <a:rPr lang="en-US"/>
              <a:t>Script:</a:t>
            </a:r>
          </a:p>
          <a:p>
            <a:r>
              <a:rPr lang="en-US"/>
              <a:t>Let's see how we can connect some of the words from our word wall to the characters in the story. Pay attention to the following video about the parable of The Wise Man and the Foolish Man.</a:t>
            </a:r>
          </a:p>
          <a:p>
            <a:r>
              <a:rPr lang="en-US"/>
              <a:t/>
            </a:r>
          </a:p>
          <a:p>
            <a:r>
              <a:rPr lang="en-US"/>
              <a:t>[Students watch the video]</a:t>
            </a:r>
          </a:p>
          <a:p>
            <a:r>
              <a:rPr lang="en-US"/>
              <a:t/>
            </a:r>
          </a:p>
          <a:p>
            <a:r>
              <a:rPr lang="en-US"/>
              <a:t>What do you think makes someone wise? How can we apply wisdom in our own lives?</a:t>
            </a:r>
          </a:p>
          <a:p>
            <a:r>
              <a:rPr lang="en-US"/>
              <a:t> _____________________________</a:t>
            </a:r>
          </a:p>
          <a:p>
            <a:r>
              <a:rPr lang="en-US"/>
              <a:t>Citation:</a:t>
            </a:r>
          </a:p>
          <a:p>
            <a:r>
              <a:rPr lang="en-US"/>
              <a:t>- Saddleback Kids. (Mar 5, 2018). The Parable of the Two Builders [Video file]. YouTube. https://www.youtube.com/watch?v=I6S3cRVLMFQ  </a:t>
            </a:r>
          </a:p>
          <a:p>
            <a:r>
              <a:rPr lang="en-US"/>
              <a:t>- Crossroads Kids' Club. (Feb 12, 2024). God's Story: Parable of the Two Builders Video file]. YouTube. https://www.youtube.com/watch?v=CStm71p8g_I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Notes:</a:t>
            </a:r>
          </a:p>
          <a:p>
            <a:r>
              <a:rPr lang="en-US"/>
              <a:t/>
            </a:r>
          </a:p>
          <a:p>
            <a:r>
              <a:rPr lang="en-US"/>
              <a:t>If there’s another example that you think would relate more to your class, you could use that example/story. </a:t>
            </a:r>
          </a:p>
          <a:p>
            <a:r>
              <a:rPr lang="en-US"/>
              <a:t> _____________________________</a:t>
            </a:r>
          </a:p>
          <a:p>
            <a:r>
              <a:rPr lang="en-US"/>
              <a:t>Script:</a:t>
            </a:r>
          </a:p>
          <a:p>
            <a:r>
              <a:rPr lang="en-US"/>
              <a:t>Pay attention to the following video about Veronica, a girl that has benefited from Mary’s Meals organization. </a:t>
            </a:r>
          </a:p>
          <a:p>
            <a:r>
              <a:rPr lang="en-US"/>
              <a:t/>
            </a:r>
          </a:p>
          <a:p>
            <a:r>
              <a:rPr lang="en-US"/>
              <a:t>[Students watch clip]</a:t>
            </a:r>
          </a:p>
          <a:p>
            <a:r>
              <a:rPr lang="en-US"/>
              <a:t/>
            </a:r>
          </a:p>
          <a:p>
            <a:r>
              <a:rPr lang="en-US"/>
              <a:t>Can we think of some words from our Wisdom Word Wall that relate to her? How can helping a group like Mary’s Meals make us wise?</a:t>
            </a:r>
          </a:p>
          <a:p>
            <a:r>
              <a:rPr lang="en-US"/>
              <a:t> _____________________________</a:t>
            </a:r>
          </a:p>
          <a:p>
            <a:r>
              <a:rPr lang="en-US"/>
              <a:t>Citation:</a:t>
            </a:r>
          </a:p>
          <a:p>
            <a:r>
              <a:rPr lang="en-US"/>
              <a:t>- Mary's Meals. (Nov 10, 2013). Child 31 - The Story of Mary's Meals [Video file].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Notes:</a:t>
            </a:r>
          </a:p>
          <a:p>
            <a:r>
              <a:rPr lang="en-US"/>
              <a:t>Scenario 1: A student sees a classmate struggling with homework and offers to help them.</a:t>
            </a:r>
          </a:p>
          <a:p>
            <a:r>
              <a:rPr lang="en-US"/>
              <a:t/>
            </a:r>
          </a:p>
          <a:p>
            <a:r>
              <a:rPr lang="en-US"/>
              <a:t>Scenario 2: A child chooses to eat only candy and skip any healthy snacks during lunchtime.</a:t>
            </a:r>
          </a:p>
          <a:p>
            <a:r>
              <a:rPr lang="en-US"/>
              <a:t/>
            </a:r>
          </a:p>
          <a:p>
            <a:r>
              <a:rPr lang="en-US"/>
              <a:t>Scenario 3: A student sees someone being bullied and tells the teacher about it.</a:t>
            </a:r>
          </a:p>
          <a:p>
            <a:r>
              <a:rPr lang="en-US"/>
              <a:t/>
            </a:r>
          </a:p>
          <a:p>
            <a:r>
              <a:rPr lang="en-US"/>
              <a:t>Scenario 4: A child refuses to share their toy and tells their friend to leave them alone.</a:t>
            </a:r>
          </a:p>
          <a:p>
            <a:r>
              <a:rPr lang="en-US"/>
              <a:t> _____________________________</a:t>
            </a:r>
          </a:p>
          <a:p>
            <a:r>
              <a:rPr lang="en-US"/>
              <a:t>Script:</a:t>
            </a:r>
          </a:p>
          <a:p>
            <a:r>
              <a:rPr lang="en-US"/>
              <a:t>Let’s play charades, focusing on wisdom. I will need 4 pairs of students to act out different scenarios. The rest will guess what they are acting out, and we will decide whether the students made a wise choice or not.</a:t>
            </a:r>
          </a:p>
          <a:p>
            <a:r>
              <a:rPr lang="en-US"/>
              <a:t/>
            </a:r>
          </a:p>
          <a:p>
            <a:r>
              <a:rPr lang="en-US"/>
              <a:t>Let’s start with [student A, B, C, D].</a:t>
            </a:r>
          </a:p>
          <a:p>
            <a:r>
              <a:rPr lang="en-US"/>
              <a:t/>
            </a:r>
          </a:p>
          <a:p>
            <a:r>
              <a:rPr lang="en-US"/>
              <a:t>After the game: This was a fantastic way to see how our choices, whether wise or unwise, can affect ourselves and others.</a:t>
            </a:r>
          </a:p>
          <a:p>
            <a:r>
              <a:rPr lang="en-US"/>
              <a:t>_______________________________</a:t>
            </a:r>
          </a:p>
          <a:p>
            <a:r>
              <a:rPr lang="en-US"/>
              <a:t>Citation:</a:t>
            </a:r>
          </a:p>
          <a:p>
            <a:r>
              <a:rPr lang="en-US"/>
              <a:t>- Coetzee/peopleimages.com / Adobe Stock</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Notes:</a:t>
            </a:r>
          </a:p>
          <a:p>
            <a:r>
              <a:rPr lang="en-US"/>
              <a:t>N/A</a:t>
            </a:r>
          </a:p>
          <a:p>
            <a:r>
              <a:rPr lang="en-US"/>
              <a:t> _____________________________</a:t>
            </a:r>
          </a:p>
          <a:p>
            <a:r>
              <a:rPr lang="en-US"/>
              <a:t>Script:</a:t>
            </a:r>
          </a:p>
          <a:p>
            <a:r>
              <a:rPr lang="en-US"/>
              <a:t>Remember to complete your Lent calendar and do Little Acts of Love for someone this week. </a:t>
            </a:r>
          </a:p>
          <a:p>
            <a:r>
              <a:rPr lang="en-US"/>
              <a:t/>
            </a:r>
          </a:p>
          <a:p>
            <a:r>
              <a:rPr lang="en-US"/>
              <a:t>Let's draw the names to know which three of you will share your Little Acts of Love next week.</a:t>
            </a:r>
          </a:p>
          <a:p>
            <a:r>
              <a:rPr lang="en-US"/>
              <a:t>_______________________________</a:t>
            </a:r>
          </a:p>
          <a:p>
            <a:r>
              <a:rPr lang="en-US"/>
              <a:t>Citation:</a:t>
            </a:r>
          </a:p>
          <a:p>
            <a:r>
              <a:rPr lang="en-US"/>
              <a:t>- ST.art / Adobe Stock</a:t>
            </a:r>
          </a:p>
          <a:p>
            <a:r>
              <a:rPr lang="en-US"/>
              <a:t>- tannikart / Adobe Stock</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Notes:</a:t>
            </a:r>
          </a:p>
          <a:p>
            <a:r>
              <a:rPr lang="en-US"/>
              <a:t>You can choose to teach all the content in one class or break it up over several days.</a:t>
            </a:r>
          </a:p>
          <a:p>
            <a:r>
              <a:rPr lang="en-US"/>
              <a:t/>
            </a:r>
          </a:p>
          <a:p>
            <a:r>
              <a:rPr lang="en-US"/>
              <a:t>Total lesson time: 50 min. </a:t>
            </a:r>
          </a:p>
          <a:p>
            <a:r>
              <a:rPr lang="en-US"/>
              <a:t> _____________________________</a:t>
            </a:r>
          </a:p>
          <a:p>
            <a:r>
              <a:rPr lang="en-US"/>
              <a:t>Script:</a:t>
            </a:r>
          </a:p>
          <a:p>
            <a:r>
              <a:rPr lang="en-US"/>
              <a:t>N/A</a:t>
            </a:r>
          </a:p>
          <a:p>
            <a:r>
              <a:rPr lang="en-US"/>
              <a:t/>
            </a:r>
          </a:p>
          <a:p>
            <a:r>
              <a:rPr lang="en-US"/>
              <a:t> _____________________________</a:t>
            </a:r>
          </a:p>
          <a:p>
            <a:r>
              <a:rPr lang="en-US"/>
              <a:t>Citation:</a:t>
            </a:r>
          </a:p>
          <a:p>
            <a:r>
              <a:rPr lang="en-US"/>
              <a:t/>
            </a:r>
          </a:p>
          <a:p>
            <a:r>
              <a:rPr lang="en-US"/>
              <a:t>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Notes:</a:t>
            </a:r>
          </a:p>
          <a:p>
            <a:r>
              <a:rPr lang="en-US"/>
              <a:t>N/A</a:t>
            </a:r>
          </a:p>
          <a:p>
            <a:r>
              <a:rPr lang="en-US"/>
              <a:t> _____________________________</a:t>
            </a:r>
          </a:p>
          <a:p>
            <a:r>
              <a:rPr lang="en-US"/>
              <a:t>Script:</a:t>
            </a:r>
          </a:p>
          <a:p>
            <a:r>
              <a:rPr lang="en-US"/>
              <a:t>Okay, class! Let’s hear about some Acts of Love you did this week. [Student 1, Student 2, and Student 3], please share one of your experiences doing a little act of love.</a:t>
            </a:r>
          </a:p>
          <a:p>
            <a:r>
              <a:rPr lang="en-US"/>
              <a:t>* Student 1</a:t>
            </a:r>
          </a:p>
          <a:p>
            <a:r>
              <a:rPr lang="en-US"/>
              <a:t>* Student 2</a:t>
            </a:r>
          </a:p>
          <a:p>
            <a:r>
              <a:rPr lang="en-US"/>
              <a:t>* Student 3</a:t>
            </a:r>
          </a:p>
          <a:p>
            <a:r>
              <a:rPr lang="en-US"/>
              <a:t/>
            </a:r>
          </a:p>
          <a:p>
            <a:r>
              <a:rPr lang="en-US"/>
              <a:t>Thank you for sharing!</a:t>
            </a:r>
          </a:p>
          <a:p>
            <a:r>
              <a:rPr lang="en-US"/>
              <a:t> _____________________________</a:t>
            </a:r>
          </a:p>
          <a:p>
            <a:r>
              <a:rPr lang="en-US"/>
              <a:t>Citation: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Notes:</a:t>
            </a:r>
          </a:p>
          <a:p>
            <a:r>
              <a:rPr lang="en-US"/>
              <a:t>N/A</a:t>
            </a:r>
          </a:p>
          <a:p>
            <a:r>
              <a:rPr lang="en-US"/>
              <a:t> _____________________________</a:t>
            </a:r>
          </a:p>
          <a:p>
            <a:r>
              <a:rPr lang="en-US"/>
              <a:t>Script:</a:t>
            </a:r>
          </a:p>
          <a:p>
            <a:r>
              <a:rPr lang="en-US"/>
              <a:t>This year, we will be learning more about lent and these six virtues:</a:t>
            </a:r>
          </a:p>
          <a:p>
            <a:r>
              <a:rPr lang="en-US"/>
              <a:t>- Faith</a:t>
            </a:r>
          </a:p>
          <a:p>
            <a:r>
              <a:rPr lang="en-US"/>
              <a:t>- Hope</a:t>
            </a:r>
          </a:p>
          <a:p>
            <a:r>
              <a:rPr lang="en-US"/>
              <a:t>- Justice (Kindness)</a:t>
            </a:r>
          </a:p>
          <a:p>
            <a:r>
              <a:rPr lang="en-US"/>
              <a:t>- Love of Neighbor</a:t>
            </a:r>
          </a:p>
          <a:p>
            <a:r>
              <a:rPr lang="en-US"/>
              <a:t>- Wisdom</a:t>
            </a:r>
          </a:p>
          <a:p>
            <a:r>
              <a:rPr lang="en-US"/>
              <a:t>- Charity</a:t>
            </a:r>
          </a:p>
          <a:p>
            <a:r>
              <a:rPr lang="en-US"/>
              <a:t/>
            </a:r>
          </a:p>
          <a:p>
            <a:r>
              <a:rPr lang="en-US"/>
              <a:t>Everything will be framed within the context of the organization Mary’s Meals. We’ll learn more about Mary’s Meals in the following activity. </a:t>
            </a:r>
          </a:p>
          <a:p>
            <a:r>
              <a:rPr lang="en-US"/>
              <a:t> _____________________________</a:t>
            </a:r>
          </a:p>
          <a:p>
            <a:r>
              <a:rPr lang="en-US"/>
              <a:t>Citation:</a:t>
            </a:r>
          </a:p>
          <a:p>
            <a:r>
              <a:rPr lang="en-US"/>
              <a:t>- "York Minster Holy Light #dailyshoot #York" by Leshaines123 is licensed under CC BY 2.0. To view a copy of this license, visit https://creativecommons.org/licenses/by/2.0/?</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6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Notes:</a:t>
            </a:r>
          </a:p>
          <a:p>
            <a:r>
              <a:rPr lang="en-US"/>
              <a:t>Pretend you have this dilemma. Help students get engaged with the story. </a:t>
            </a:r>
          </a:p>
          <a:p>
            <a:r>
              <a:rPr lang="en-US"/>
              <a:t/>
            </a:r>
          </a:p>
          <a:p>
            <a:r>
              <a:rPr lang="en-US"/>
              <a:t>You can choose to tell that you were planning to do your favorite activity next Saturday. </a:t>
            </a:r>
          </a:p>
          <a:p>
            <a:r>
              <a:rPr lang="en-US"/>
              <a:t> _____________________________</a:t>
            </a:r>
          </a:p>
          <a:p>
            <a:r>
              <a:rPr lang="en-US"/>
              <a:t>Script:</a:t>
            </a:r>
          </a:p>
          <a:p>
            <a:r>
              <a:rPr lang="en-US"/>
              <a:t>Class, I need your help. My neighbor, Mrs. Nelson, is often alone and struggling with her garden since she’s old and sick.</a:t>
            </a:r>
          </a:p>
          <a:p>
            <a:r>
              <a:rPr lang="en-US"/>
              <a:t/>
            </a:r>
          </a:p>
          <a:p>
            <a:r>
              <a:rPr lang="en-US"/>
              <a:t>This Saturday is my day to relax, but I feel like I should help her. I could spend the day reading my book, or I could go over and help Mrs. Nelson with her garden.</a:t>
            </a:r>
          </a:p>
          <a:p>
            <a:r>
              <a:rPr lang="en-US"/>
              <a:t/>
            </a:r>
          </a:p>
          <a:p>
            <a:r>
              <a:rPr lang="en-US"/>
              <a:t>What would you do if you were in my place? Should I enjoy my Saturday, or should I help Mrs. Nelson who is in need?</a:t>
            </a:r>
          </a:p>
          <a:p>
            <a:r>
              <a:rPr lang="en-US"/>
              <a:t/>
            </a:r>
          </a:p>
          <a:p>
            <a:r>
              <a:rPr lang="en-US"/>
              <a:t>[Students share their ideas] </a:t>
            </a:r>
          </a:p>
          <a:p>
            <a:r>
              <a:rPr lang="en-US"/>
              <a:t/>
            </a:r>
          </a:p>
          <a:p>
            <a:r>
              <a:rPr lang="en-US"/>
              <a:t>Thank you for your ideas. Let’s learn how this story can relate to charity. </a:t>
            </a:r>
          </a:p>
          <a:p>
            <a:r>
              <a:rPr lang="en-US"/>
              <a:t> _____________________________</a:t>
            </a:r>
          </a:p>
          <a:p>
            <a:r>
              <a:rPr lang="en-US"/>
              <a:t>Citation:</a:t>
            </a:r>
          </a:p>
          <a:p>
            <a:r>
              <a:rPr lang="en-US"/>
              <a:t>- Roman / Adobe Stock</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6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p>
          <a:p>
            <a:r>
              <a:rPr lang="en-US"/>
              <a:t>Notes:</a:t>
            </a:r>
          </a:p>
          <a:p>
            <a:r>
              <a:rPr lang="en-US"/>
              <a:t>N/A</a:t>
            </a:r>
          </a:p>
          <a:p>
            <a:r>
              <a:rPr lang="en-US"/>
              <a:t> _____________________________</a:t>
            </a:r>
          </a:p>
          <a:p>
            <a:r>
              <a:rPr lang="en-US"/>
              <a:t>Script:</a:t>
            </a:r>
          </a:p>
          <a:p>
            <a:r>
              <a:rPr lang="en-US"/>
              <a:t>Who would like to read the definition?</a:t>
            </a:r>
          </a:p>
          <a:p>
            <a:r>
              <a:rPr lang="en-US"/>
              <a:t/>
            </a:r>
          </a:p>
          <a:p>
            <a:r>
              <a:rPr lang="en-US"/>
              <a:t>[Student reads]</a:t>
            </a:r>
          </a:p>
          <a:p>
            <a:r>
              <a:rPr lang="en-US"/>
              <a:t/>
            </a:r>
          </a:p>
          <a:p>
            <a:r>
              <a:rPr lang="en-US"/>
              <a:t>Charity means loving God above all and loving ourselves and our neighbors for the sake of God.</a:t>
            </a:r>
          </a:p>
          <a:p>
            <a:r>
              <a:rPr lang="en-US"/>
              <a:t/>
            </a:r>
          </a:p>
          <a:p>
            <a:r>
              <a:rPr lang="en-US"/>
              <a:t>Let's connect this to our discussion about my neighbors garden. How do you think your ideas about helping my neighbor relate to charity? </a:t>
            </a:r>
          </a:p>
          <a:p>
            <a:r>
              <a:rPr lang="en-US"/>
              <a:t> _____________________________</a:t>
            </a:r>
          </a:p>
          <a:p>
            <a:r>
              <a:rPr lang="en-US"/>
              <a:t/>
            </a:r>
          </a:p>
          <a:p>
            <a:r>
              <a:rPr lang="en-US"/>
              <a:t>Citation:</a:t>
            </a:r>
          </a:p>
          <a:p>
            <a:r>
              <a:rPr lang="en-US"/>
              <a:t>- pingpao / Adobe Stock</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6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Notes:</a:t>
            </a:r>
          </a:p>
          <a:p>
            <a:r>
              <a:rPr lang="en-US"/>
              <a:t>N/A</a:t>
            </a:r>
          </a:p>
          <a:p>
            <a:r>
              <a:rPr lang="en-US"/>
              <a:t> _____________________________</a:t>
            </a:r>
          </a:p>
          <a:p>
            <a:r>
              <a:rPr lang="en-US"/>
              <a:t>Script:</a:t>
            </a:r>
          </a:p>
          <a:p>
            <a:r>
              <a:rPr lang="en-US"/>
              <a:t>With your classmate next to you, think of three ways you can show charity in your life every day. Write your ideas in your notebook.</a:t>
            </a:r>
          </a:p>
          <a:p>
            <a:r>
              <a:rPr lang="en-US"/>
              <a:t/>
            </a:r>
          </a:p>
          <a:p>
            <a:r>
              <a:rPr lang="en-US"/>
              <a:t>[Activity time]</a:t>
            </a:r>
          </a:p>
          <a:p>
            <a:r>
              <a:rPr lang="en-US"/>
              <a:t/>
            </a:r>
          </a:p>
          <a:p>
            <a:r>
              <a:rPr lang="en-US"/>
              <a:t>Who would like to share their ideas?</a:t>
            </a:r>
          </a:p>
          <a:p>
            <a:r>
              <a:rPr lang="en-US"/>
              <a:t> _____________________________</a:t>
            </a:r>
          </a:p>
          <a:p>
            <a:r>
              <a:rPr lang="en-US"/>
              <a:t>Citation:</a:t>
            </a:r>
          </a:p>
          <a:p>
            <a:r>
              <a:rPr lang="en-US"/>
              <a:t>- ajayptp / Adobe Stock</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6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Notes:</a:t>
            </a:r>
          </a:p>
          <a:p>
            <a:r>
              <a:rPr lang="en-US"/>
              <a:t>On video watch time stamp (01:06 - 03:08)</a:t>
            </a:r>
          </a:p>
          <a:p>
            <a:r>
              <a:rPr lang="en-US"/>
              <a:t/>
            </a:r>
          </a:p>
          <a:p>
            <a:r>
              <a:rPr lang="en-US"/>
              <a:t>Online Bible Resource: https://www.biblegateway.com/passage/?search=Luke%2010&amp;version=NIV </a:t>
            </a:r>
          </a:p>
          <a:p>
            <a:r>
              <a:rPr lang="en-US"/>
              <a:t/>
            </a:r>
          </a:p>
          <a:p>
            <a:r>
              <a:rPr lang="en-US"/>
              <a:t>If you don’t want to show the video, you could share a quick summary of the story. </a:t>
            </a:r>
          </a:p>
          <a:p>
            <a:r>
              <a:rPr lang="en-US"/>
              <a:t> _____________________________</a:t>
            </a:r>
          </a:p>
          <a:p>
            <a:r>
              <a:rPr lang="en-US"/>
              <a:t>Script:</a:t>
            </a:r>
          </a:p>
          <a:p>
            <a:r>
              <a:rPr lang="en-US"/>
              <a:t>Let’s connect these ideas to a powerful story from the Bible about helping others. As you watch this video, make sure to look out for examples of showing charity. </a:t>
            </a:r>
          </a:p>
          <a:p>
            <a:r>
              <a:rPr lang="en-US"/>
              <a:t/>
            </a:r>
          </a:p>
          <a:p>
            <a:r>
              <a:rPr lang="en-US"/>
              <a:t>[Students watch clip]</a:t>
            </a:r>
          </a:p>
          <a:p>
            <a:r>
              <a:rPr lang="en-US"/>
              <a:t/>
            </a:r>
          </a:p>
          <a:p>
            <a:r>
              <a:rPr lang="en-US"/>
              <a:t>What examples did you find? What does the story of the Good Samaritan teach us about helping others, even if they are different from us?</a:t>
            </a:r>
          </a:p>
          <a:p>
            <a:r>
              <a:rPr lang="en-US"/>
              <a:t/>
            </a:r>
          </a:p>
          <a:p>
            <a:r>
              <a:rPr lang="en-US"/>
              <a:t> _____________________________</a:t>
            </a:r>
          </a:p>
          <a:p>
            <a:r>
              <a:rPr lang="en-US"/>
              <a:t>Citation:</a:t>
            </a:r>
          </a:p>
          <a:p>
            <a:r>
              <a:rPr lang="en-US"/>
              <a:t>- Saddleback Kids. (Jul 22, 2016). The Good Samaritan (Luke 10:25-37) [Video file]. YouTube. https://www.youtube.com/watch?v=osfQg4yKtq8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6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Notes:</a:t>
            </a:r>
          </a:p>
          <a:p>
            <a:r>
              <a:rPr lang="en-US"/>
              <a:t>N/A</a:t>
            </a:r>
          </a:p>
          <a:p>
            <a:r>
              <a:rPr lang="en-US"/>
              <a:t/>
            </a:r>
          </a:p>
          <a:p>
            <a:r>
              <a:rPr lang="en-US"/>
              <a:t> _____________________________</a:t>
            </a:r>
          </a:p>
          <a:p>
            <a:r>
              <a:rPr lang="en-US"/>
              <a:t>Script:</a:t>
            </a:r>
          </a:p>
          <a:p>
            <a:r>
              <a:rPr lang="en-US"/>
              <a:t/>
            </a:r>
          </a:p>
          <a:p>
            <a:r>
              <a:rPr lang="en-US"/>
              <a:t>Let’s learn a little more about charity in today’s world from the story of Charlie Doherty, a young man close to your age who has helped kids around the world through Mary’s Meals.</a:t>
            </a:r>
          </a:p>
          <a:p>
            <a:r>
              <a:rPr lang="en-US"/>
              <a:t/>
            </a:r>
          </a:p>
          <a:p>
            <a:r>
              <a:rPr lang="en-US"/>
              <a:t>[Students watch clip]</a:t>
            </a:r>
          </a:p>
          <a:p>
            <a:r>
              <a:rPr lang="en-US"/>
              <a:t/>
            </a:r>
          </a:p>
          <a:p>
            <a:r>
              <a:rPr lang="en-US"/>
              <a:t>How did Charlie’s actions show that anyone can make a difference, no matter their age?</a:t>
            </a:r>
          </a:p>
          <a:p>
            <a:r>
              <a:rPr lang="en-US"/>
              <a:t/>
            </a:r>
          </a:p>
          <a:p>
            <a:r>
              <a:rPr lang="en-US"/>
              <a:t> _____________________________</a:t>
            </a:r>
          </a:p>
          <a:p>
            <a:r>
              <a:rPr lang="en-US"/>
              <a:t>Citation:</a:t>
            </a:r>
          </a:p>
          <a:p>
            <a:r>
              <a:rPr lang="en-US"/>
              <a:t>- Mary's Meals. (Nov 10, 2013). Child 31 - The Story of Mary's Meals [Video file].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6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Notes:</a:t>
            </a:r>
          </a:p>
          <a:p>
            <a:r>
              <a:rPr lang="en-US"/>
              <a:t>Materials: </a:t>
            </a:r>
          </a:p>
          <a:p>
            <a:r>
              <a:rPr lang="en-US"/>
              <a:t/>
            </a:r>
          </a:p>
          <a:p>
            <a:r>
              <a:rPr lang="en-US"/>
              <a:t>Option 1: Sticky notes. 4 different colors for each group of two students.</a:t>
            </a:r>
          </a:p>
          <a:p>
            <a:r>
              <a:rPr lang="en-US"/>
              <a:t/>
            </a:r>
          </a:p>
          <a:p>
            <a:r>
              <a:rPr lang="en-US"/>
              <a:t>Optional 2: Template. Print one for each student.</a:t>
            </a:r>
          </a:p>
          <a:p>
            <a:r>
              <a:rPr lang="en-US"/>
              <a:t/>
            </a:r>
          </a:p>
          <a:p>
            <a:r>
              <a:rPr lang="en-US"/>
              <a:t>Template:</a:t>
            </a:r>
          </a:p>
          <a:p>
            <a:r>
              <a:rPr lang="en-US"/>
              <a:t>(https://docs.google.com/document/d/1FgO_iCMI7Cxl3pdM0PvKONOG5ko5cP5qAgayCkxmQGM/edit?tab=t.0) </a:t>
            </a:r>
          </a:p>
          <a:p>
            <a:r>
              <a:rPr lang="en-US"/>
              <a:t> _____________________________</a:t>
            </a:r>
          </a:p>
          <a:p>
            <a:r>
              <a:rPr lang="en-US"/>
              <a:t>Script:</a:t>
            </a:r>
          </a:p>
          <a:p>
            <a:r>
              <a:rPr lang="en-US"/>
              <a:t>With a classmate, create a simple plan of how you can show charity in your life today.</a:t>
            </a:r>
          </a:p>
          <a:p>
            <a:r>
              <a:rPr lang="en-US"/>
              <a:t/>
            </a:r>
          </a:p>
          <a:p>
            <a:r>
              <a:rPr lang="en-US"/>
              <a:t>Answer the following questions on each sticky note or on a paper:</a:t>
            </a:r>
          </a:p>
          <a:p>
            <a:r>
              <a:rPr lang="en-US"/>
              <a:t>- What is your charity idea?</a:t>
            </a:r>
          </a:p>
          <a:p>
            <a:r>
              <a:rPr lang="en-US"/>
              <a:t>- How you are going to do it?</a:t>
            </a:r>
          </a:p>
          <a:p>
            <a:r>
              <a:rPr lang="en-US"/>
              <a:t>- Who you are going to do it for?</a:t>
            </a:r>
          </a:p>
          <a:p>
            <a:r>
              <a:rPr lang="en-US"/>
              <a:t>- What do you need help with? </a:t>
            </a:r>
          </a:p>
          <a:p>
            <a:r>
              <a:rPr lang="en-US"/>
              <a:t/>
            </a:r>
          </a:p>
          <a:p>
            <a:r>
              <a:rPr lang="en-US"/>
              <a:t>Once you’re ready, bring your sticky notes or paper up to the front and share what you are going to do.</a:t>
            </a:r>
          </a:p>
          <a:p>
            <a:r>
              <a:rPr lang="en-US"/>
              <a:t> __________________________</a:t>
            </a:r>
          </a:p>
          <a:p>
            <a:r>
              <a:rPr lang="en-US"/>
              <a:t>Citation:</a:t>
            </a:r>
          </a:p>
          <a:p>
            <a:r>
              <a:rPr lang="en-US"/>
              <a:t>- N/A</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6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Notes:</a:t>
            </a:r>
          </a:p>
          <a:p>
            <a:r>
              <a:rPr lang="en-US"/>
              <a:t>N/A</a:t>
            </a:r>
          </a:p>
          <a:p>
            <a:r>
              <a:rPr lang="en-US"/>
              <a:t> _____________________________</a:t>
            </a:r>
          </a:p>
          <a:p>
            <a:r>
              <a:rPr lang="en-US"/>
              <a:t>Script:</a:t>
            </a:r>
          </a:p>
          <a:p>
            <a:r>
              <a:rPr lang="en-US"/>
              <a:t>Congratulations on all of the Little Acts of Love for Lent you have done!</a:t>
            </a:r>
          </a:p>
          <a:p>
            <a:r>
              <a:rPr lang="en-US"/>
              <a:t> _____________________________</a:t>
            </a:r>
          </a:p>
          <a:p>
            <a:r>
              <a:rPr lang="en-US"/>
              <a:t>Citation:</a:t>
            </a:r>
          </a:p>
          <a:p>
            <a:r>
              <a:rPr lang="en-US"/>
              <a:t>-Colorful fireworks background</a:t>
            </a:r>
          </a:p>
          <a:p>
            <a:r>
              <a:rPr lang="en-US"/>
              <a:t>By radenmas / Adobe Stock</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6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Notes:</a:t>
            </a:r>
          </a:p>
          <a:p>
            <a:r>
              <a:rPr lang="en-US"/>
              <a:t>Have a discussion on how Little Acts of Love for Lent went in your class.</a:t>
            </a:r>
          </a:p>
          <a:p>
            <a:r>
              <a:rPr lang="en-US"/>
              <a:t> _____________________________</a:t>
            </a:r>
          </a:p>
          <a:p>
            <a:r>
              <a:rPr lang="en-US"/>
              <a:t>Script:</a:t>
            </a:r>
          </a:p>
          <a:p>
            <a:r>
              <a:rPr lang="en-US"/>
              <a:t>-What did you learn during lent this year?</a:t>
            </a:r>
          </a:p>
          <a:p>
            <a:r>
              <a:rPr lang="en-US"/>
              <a:t/>
            </a:r>
          </a:p>
          <a:p>
            <a:r>
              <a:rPr lang="en-US"/>
              <a:t>-Which stories from Mary’s Meals did you like the best? Why?</a:t>
            </a:r>
          </a:p>
          <a:p>
            <a:r>
              <a:rPr lang="en-US"/>
              <a:t/>
            </a:r>
          </a:p>
          <a:p>
            <a:r>
              <a:rPr lang="en-US"/>
              <a:t>-What did you learn from Mary’s Meals that could help you help others?</a:t>
            </a:r>
          </a:p>
          <a:p>
            <a:r>
              <a:rPr lang="en-US"/>
              <a:t/>
            </a:r>
          </a:p>
          <a:p>
            <a:r>
              <a:rPr lang="en-US"/>
              <a:t>-Do you remember what virtues we talked about? Can we list them?</a:t>
            </a:r>
          </a:p>
          <a:p>
            <a:r>
              <a:rPr lang="en-US"/>
              <a:t/>
            </a:r>
          </a:p>
          <a:p>
            <a:r>
              <a:rPr lang="en-US"/>
              <a:t>-What else did you learn this year during Lent?</a:t>
            </a:r>
          </a:p>
          <a:p>
            <a:r>
              <a:rPr lang="en-US"/>
              <a:t/>
            </a:r>
          </a:p>
          <a:p>
            <a:r>
              <a:rPr lang="en-US"/>
              <a:t>How can you make a difference?</a:t>
            </a:r>
          </a:p>
          <a:p>
            <a:r>
              <a:rPr lang="en-US"/>
              <a:t>-In the classroom?</a:t>
            </a:r>
          </a:p>
          <a:p>
            <a:r>
              <a:rPr lang="en-US"/>
              <a:t>-At home?</a:t>
            </a:r>
          </a:p>
          <a:p>
            <a:r>
              <a:rPr lang="en-US"/>
              <a:t>-In the world?</a:t>
            </a:r>
          </a:p>
          <a:p>
            <a:r>
              <a:rPr lang="en-US"/>
              <a:t/>
            </a:r>
          </a:p>
          <a:p>
            <a:r>
              <a:rPr lang="en-US"/>
              <a:t> _____________________________</a:t>
            </a:r>
          </a:p>
          <a:p>
            <a:r>
              <a:rPr lang="en-US"/>
              <a:t>Citation:</a:t>
            </a:r>
          </a:p>
          <a:p>
            <a:r>
              <a:rPr lang="en-US"/>
              <a:t>- ananaline / Adobe Stock</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6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Notes:</a:t>
            </a:r>
          </a:p>
          <a:p>
            <a:r>
              <a:rPr lang="en-US"/>
              <a:t>N/A</a:t>
            </a:r>
          </a:p>
          <a:p>
            <a:r>
              <a:rPr lang="en-US"/>
              <a:t> _____________________________</a:t>
            </a:r>
          </a:p>
          <a:p>
            <a:r>
              <a:rPr lang="en-US"/>
              <a:t>Script:</a:t>
            </a:r>
          </a:p>
          <a:p>
            <a:r>
              <a:rPr lang="en-US"/>
              <a:t>How many days are there in a year? 365! </a:t>
            </a:r>
          </a:p>
          <a:p>
            <a:r>
              <a:rPr lang="en-US"/>
              <a:t>Let's try to keep doing little acts of love for 365 days a year.</a:t>
            </a:r>
          </a:p>
          <a:p>
            <a:r>
              <a:rPr lang="en-US"/>
              <a:t> _____________________________</a:t>
            </a:r>
          </a:p>
          <a:p>
            <a:r>
              <a:rPr lang="en-US"/>
              <a:t>Citation:</a:t>
            </a:r>
          </a:p>
          <a:p>
            <a:r>
              <a:rPr lang="en-US"/>
              <a:t>- Imagentive / Adobe Stock</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Notes:</a:t>
            </a:r>
          </a:p>
          <a:p>
            <a:r>
              <a:rPr lang="en-US"/>
              <a:t>Kahoot: https://create.kahoot.it/share/lent-grades-3-5/30a9d132-8f8d-4ba2-aaa2-351bd8c13736 </a:t>
            </a:r>
          </a:p>
          <a:p>
            <a:r>
              <a:rPr lang="en-US"/>
              <a:t/>
            </a:r>
          </a:p>
          <a:p>
            <a:r>
              <a:rPr lang="en-US"/>
              <a:t>Students could be divided into groups or play individually. Check options in Kahoot for group games.</a:t>
            </a:r>
          </a:p>
          <a:p>
            <a:r>
              <a:rPr lang="en-US"/>
              <a:t/>
            </a:r>
          </a:p>
          <a:p>
            <a:r>
              <a:rPr lang="en-US"/>
              <a:t>At the end, review answers as a class.</a:t>
            </a:r>
          </a:p>
          <a:p>
            <a:r>
              <a:rPr lang="en-US"/>
              <a:t/>
            </a:r>
          </a:p>
          <a:p>
            <a:r>
              <a:rPr lang="en-US"/>
              <a:t>If students don’t have a device to play, the teacher could show the questions and have the students raise their hand to answer.</a:t>
            </a:r>
          </a:p>
          <a:p>
            <a:r>
              <a:rPr lang="en-US"/>
              <a:t> _____________________________</a:t>
            </a:r>
          </a:p>
          <a:p>
            <a:r>
              <a:rPr lang="en-US"/>
              <a:t>Script:</a:t>
            </a:r>
          </a:p>
          <a:p>
            <a:r>
              <a:rPr lang="en-US"/>
              <a:t>We’re going to play a Kahoot game about Lent and Mary’s Meals. </a:t>
            </a:r>
          </a:p>
          <a:p>
            <a:r>
              <a:rPr lang="en-US"/>
              <a:t/>
            </a:r>
          </a:p>
          <a:p>
            <a:r>
              <a:rPr lang="en-US"/>
              <a:t>[Game time]</a:t>
            </a:r>
          </a:p>
          <a:p>
            <a:r>
              <a:rPr lang="en-US"/>
              <a:t/>
            </a:r>
          </a:p>
          <a:p>
            <a:r>
              <a:rPr lang="en-US"/>
              <a:t>Let’s review what we learned. Did you learn anything new about Lent? What is Mary’s Meals?</a:t>
            </a:r>
          </a:p>
          <a:p>
            <a:r>
              <a:rPr lang="en-US"/>
              <a:t> _____________________________</a:t>
            </a:r>
          </a:p>
          <a:p>
            <a:r>
              <a:rPr lang="en-US"/>
              <a:t>Citation:</a:t>
            </a:r>
          </a:p>
          <a:p>
            <a:r>
              <a:rPr lang="en-US"/>
              <a:t>- wavemovies / Adobe Stock</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Notes:</a:t>
            </a:r>
          </a:p>
          <a:p>
            <a:r>
              <a:rPr lang="en-US"/>
              <a:t>N/A</a:t>
            </a:r>
          </a:p>
          <a:p>
            <a:r>
              <a:rPr lang="en-US"/>
              <a:t>_____________________________</a:t>
            </a:r>
          </a:p>
          <a:p>
            <a:r>
              <a:rPr lang="en-US"/>
              <a:t>Script:</a:t>
            </a:r>
          </a:p>
          <a:p>
            <a:r>
              <a:rPr lang="en-US"/>
              <a:t>“My actions make a difference.”</a:t>
            </a:r>
          </a:p>
          <a:p>
            <a:r>
              <a:rPr lang="en-US"/>
              <a:t/>
            </a:r>
          </a:p>
          <a:p>
            <a:r>
              <a:rPr lang="en-US"/>
              <a:t>-Small and simple actions can make big changes, just like ripples in water, even small acts like prayer, kindness, and giving. </a:t>
            </a:r>
          </a:p>
          <a:p>
            <a:r>
              <a:rPr lang="en-US"/>
              <a:t/>
            </a:r>
          </a:p>
          <a:p>
            <a:r>
              <a:rPr lang="en-US"/>
              <a:t>-Have you ever done something special for Lent? How did it help you and others?</a:t>
            </a:r>
          </a:p>
          <a:p>
            <a:r>
              <a:rPr lang="en-US"/>
              <a:t/>
            </a:r>
          </a:p>
          <a:p>
            <a:r>
              <a:rPr lang="en-US"/>
              <a:t>-Little acts of faith and love can make a big difference, both in our own lives and in the lives of others. </a:t>
            </a:r>
          </a:p>
          <a:p>
            <a:r>
              <a:rPr lang="en-US"/>
              <a:t>_____________________________</a:t>
            </a:r>
          </a:p>
          <a:p>
            <a:r>
              <a:rPr lang="en-US"/>
              <a:t>Citation: "Water droplet" by Shan Sheehan is licensed under CC BY 2.0. To view a copy of this license, visit https://creativecommons.org/licenses/by/2.0/?ref=openverse.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Notes: </a:t>
            </a:r>
          </a:p>
          <a:p>
            <a:r>
              <a:rPr lang="en-US"/>
              <a:t>Share with students the story of Mary's Meals below.</a:t>
            </a:r>
          </a:p>
          <a:p>
            <a:r>
              <a:rPr lang="en-US"/>
              <a:t>_____________________________</a:t>
            </a:r>
          </a:p>
          <a:p>
            <a:r>
              <a:rPr lang="en-US"/>
              <a:t>Script:</a:t>
            </a:r>
          </a:p>
          <a:p>
            <a:r>
              <a:rPr lang="en-US"/>
              <a:t>Mary's Meals was started by a man named Magnus. Magnus met a boy named Edward in Malawi, Africa. Edward was 14 years old, (Ask: Does anyone have an older brother or sister that is 14?) </a:t>
            </a:r>
          </a:p>
          <a:p>
            <a:r>
              <a:rPr lang="en-US"/>
              <a:t/>
            </a:r>
          </a:p>
          <a:p>
            <a:r>
              <a:rPr lang="en-US"/>
              <a:t>Edward was taking care of his younger brothers and sisters because his mother was very sick. Edward’s biggest wish was to have enough food to eat and go to school. (Ask: What is your biggest wish?) </a:t>
            </a:r>
          </a:p>
          <a:p>
            <a:r>
              <a:rPr lang="en-US"/>
              <a:t> </a:t>
            </a:r>
          </a:p>
          <a:p>
            <a:r>
              <a:rPr lang="en-US"/>
              <a:t>Magnus started Mary's Meals to help provide meals in school for kids like Edward. </a:t>
            </a:r>
          </a:p>
          <a:p>
            <a:r>
              <a:rPr lang="en-US"/>
              <a:t/>
            </a:r>
          </a:p>
          <a:p>
            <a:r>
              <a:rPr lang="en-US"/>
              <a:t>The story of Mary's Meals shows how one small act of kindness can grow into something big—just like ripples in water. What can you do to create ripples of kindness in your own life?</a:t>
            </a:r>
          </a:p>
          <a:p>
            <a:r>
              <a:rPr lang="en-US"/>
              <a:t/>
            </a:r>
          </a:p>
          <a:p>
            <a:r>
              <a:rPr lang="en-US"/>
              <a:t>Over the next 40 days, we’ll talk about different virtues and how you can act upon them to make a difference. For now, brainstorm ways you can start making a difference today!</a:t>
            </a:r>
          </a:p>
          <a:p>
            <a:r>
              <a:rPr lang="en-US"/>
              <a:t/>
            </a:r>
          </a:p>
          <a:p>
            <a:r>
              <a:rPr lang="en-US"/>
              <a:t>Give examples of ways they can help a mom, sister or brother, friend, grandparent, etc. </a:t>
            </a:r>
          </a:p>
          <a:p>
            <a:r>
              <a:rPr lang="en-US"/>
              <a:t>_____________________________</a:t>
            </a:r>
          </a:p>
          <a:p>
            <a:r>
              <a:rPr lang="en-US"/>
              <a:t>Citation:</a:t>
            </a:r>
          </a:p>
          <a:p>
            <a:r>
              <a:rPr lang="en-US"/>
              <a:t>- Image by Mary's Meals (https://www.marysmeals.org.uk)</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xml" Type="http://schemas.openxmlformats.org/officeDocument/2006/relationships/notesSlide"/><Relationship Id="rId3" Target="../media/image1.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0.xml" Type="http://schemas.openxmlformats.org/officeDocument/2006/relationships/notesSlide"/><Relationship Id="rId3" Target="../media/image2.png" Type="http://schemas.openxmlformats.org/officeDocument/2006/relationships/image"/><Relationship Id="rId4" Target="https://byu.box.com/s/394sb2h0ls5dnvfeg4yejarleabhhrh9" TargetMode="External" Type="http://schemas.openxmlformats.org/officeDocument/2006/relationships/hyperlink"/><Relationship Id="rId5" Target="../media/image3.png" Type="http://schemas.openxmlformats.org/officeDocument/2006/relationships/image"/><Relationship Id="rId6" Target="../media/image4.sv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1.xml" Type="http://schemas.openxmlformats.org/officeDocument/2006/relationships/notesSlide"/><Relationship Id="rId3" Target="../media/image19.jpeg" Type="http://schemas.openxmlformats.org/officeDocument/2006/relationships/image"/><Relationship Id="rId4" Target="../media/image20.png" Type="http://schemas.openxmlformats.org/officeDocument/2006/relationships/image"/><Relationship Id="rId5" Target="../media/image12.png" Type="http://schemas.openxmlformats.org/officeDocument/2006/relationships/image"/><Relationship Id="rId6" Target="../media/image13.sv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2.jpeg" Type="http://schemas.openxmlformats.org/officeDocument/2006/relationships/image"/><Relationship Id="rId11" Target="../media/image23.jpeg" Type="http://schemas.openxmlformats.org/officeDocument/2006/relationships/image"/><Relationship Id="rId12" Target="../media/image12.png" Type="http://schemas.openxmlformats.org/officeDocument/2006/relationships/image"/><Relationship Id="rId13" Target="../media/image13.svg" Type="http://schemas.openxmlformats.org/officeDocument/2006/relationships/image"/><Relationship Id="rId2" Target="../notesSlides/notesSlide12.xml" Type="http://schemas.openxmlformats.org/officeDocument/2006/relationships/notesSlide"/><Relationship Id="rId3" Target="../media/image5.png" Type="http://schemas.openxmlformats.org/officeDocument/2006/relationships/image"/><Relationship Id="rId4" Target="../media/image6.svg" Type="http://schemas.openxmlformats.org/officeDocument/2006/relationships/image"/><Relationship Id="rId5" Target="../media/image7.png" Type="http://schemas.openxmlformats.org/officeDocument/2006/relationships/image"/><Relationship Id="rId6" Target="../media/image8.svg" Type="http://schemas.openxmlformats.org/officeDocument/2006/relationships/image"/><Relationship Id="rId7" Target="../media/image9.png" Type="http://schemas.openxmlformats.org/officeDocument/2006/relationships/image"/><Relationship Id="rId8" Target="../media/image10.svg" Type="http://schemas.openxmlformats.org/officeDocument/2006/relationships/image"/><Relationship Id="rId9" Target="../media/image21.pn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3.xml" Type="http://schemas.openxmlformats.org/officeDocument/2006/relationships/notesSlide"/><Relationship Id="rId3" Target="../media/image1.pn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2.png" Type="http://schemas.openxmlformats.org/officeDocument/2006/relationships/image"/><Relationship Id="rId11" Target="../media/image13.svg" Type="http://schemas.openxmlformats.org/officeDocument/2006/relationships/image"/><Relationship Id="rId2" Target="../notesSlides/notesSlide14.xml" Type="http://schemas.openxmlformats.org/officeDocument/2006/relationships/notesSlide"/><Relationship Id="rId3" Target="../media/image5.png" Type="http://schemas.openxmlformats.org/officeDocument/2006/relationships/image"/><Relationship Id="rId4" Target="../media/image6.svg" Type="http://schemas.openxmlformats.org/officeDocument/2006/relationships/image"/><Relationship Id="rId5" Target="../media/image7.png" Type="http://schemas.openxmlformats.org/officeDocument/2006/relationships/image"/><Relationship Id="rId6" Target="../media/image8.svg" Type="http://schemas.openxmlformats.org/officeDocument/2006/relationships/image"/><Relationship Id="rId7" Target="../media/image9.png" Type="http://schemas.openxmlformats.org/officeDocument/2006/relationships/image"/><Relationship Id="rId8" Target="../media/image10.svg" Type="http://schemas.openxmlformats.org/officeDocument/2006/relationships/image"/><Relationship Id="rId9" Target="../media/image21.pn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5.xml" Type="http://schemas.openxmlformats.org/officeDocument/2006/relationships/notesSlide"/><Relationship Id="rId3" Target="../media/image5.png" Type="http://schemas.openxmlformats.org/officeDocument/2006/relationships/image"/><Relationship Id="rId4" Target="../media/image6.svg" Type="http://schemas.openxmlformats.org/officeDocument/2006/relationships/image"/><Relationship Id="rId5" Target="../media/image9.png" Type="http://schemas.openxmlformats.org/officeDocument/2006/relationships/image"/><Relationship Id="rId6" Target="../media/image10.svg" Type="http://schemas.openxmlformats.org/officeDocument/2006/relationships/image"/><Relationship Id="rId7" Target="../media/image24.jpeg" Type="http://schemas.openxmlformats.org/officeDocument/2006/relationships/image"/><Relationship Id="rId8" Target="../media/image12.png" Type="http://schemas.openxmlformats.org/officeDocument/2006/relationships/image"/><Relationship Id="rId9" Target="../media/image13.sv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2.png" Type="http://schemas.openxmlformats.org/officeDocument/2006/relationships/image"/><Relationship Id="rId11" Target="../media/image13.svg" Type="http://schemas.openxmlformats.org/officeDocument/2006/relationships/image"/><Relationship Id="rId2" Target="../notesSlides/notesSlide16.xml" Type="http://schemas.openxmlformats.org/officeDocument/2006/relationships/notesSlide"/><Relationship Id="rId3" Target="../media/image5.png" Type="http://schemas.openxmlformats.org/officeDocument/2006/relationships/image"/><Relationship Id="rId4" Target="../media/image6.svg" Type="http://schemas.openxmlformats.org/officeDocument/2006/relationships/image"/><Relationship Id="rId5" Target="../media/image7.png" Type="http://schemas.openxmlformats.org/officeDocument/2006/relationships/image"/><Relationship Id="rId6" Target="../media/image8.svg" Type="http://schemas.openxmlformats.org/officeDocument/2006/relationships/image"/><Relationship Id="rId7" Target="../media/image9.png" Type="http://schemas.openxmlformats.org/officeDocument/2006/relationships/image"/><Relationship Id="rId8" Target="../media/image10.svg" Type="http://schemas.openxmlformats.org/officeDocument/2006/relationships/image"/><Relationship Id="rId9" Target="../media/image25.jpe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7.xml" Type="http://schemas.openxmlformats.org/officeDocument/2006/relationships/notesSlide"/><Relationship Id="rId3" Target="../media/image26.jpeg" Type="http://schemas.openxmlformats.org/officeDocument/2006/relationships/image"/><Relationship Id="rId4" Target="../media/image16.png" Type="http://schemas.openxmlformats.org/officeDocument/2006/relationships/image"/><Relationship Id="rId5" Target="../media/image12.png" Type="http://schemas.openxmlformats.org/officeDocument/2006/relationships/image"/><Relationship Id="rId6" Target="../media/image13.sv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2.png" Type="http://schemas.openxmlformats.org/officeDocument/2006/relationships/image"/><Relationship Id="rId11" Target="../media/image13.svg" Type="http://schemas.openxmlformats.org/officeDocument/2006/relationships/image"/><Relationship Id="rId2" Target="../notesSlides/notesSlide18.xml" Type="http://schemas.openxmlformats.org/officeDocument/2006/relationships/notesSlide"/><Relationship Id="rId3" Target="../media/image5.png" Type="http://schemas.openxmlformats.org/officeDocument/2006/relationships/image"/><Relationship Id="rId4" Target="../media/image6.svg" Type="http://schemas.openxmlformats.org/officeDocument/2006/relationships/image"/><Relationship Id="rId5" Target="../media/image9.png" Type="http://schemas.openxmlformats.org/officeDocument/2006/relationships/image"/><Relationship Id="rId6" Target="../media/image10.svg" Type="http://schemas.openxmlformats.org/officeDocument/2006/relationships/image"/><Relationship Id="rId7" Target="../media/image27.jpeg" Type="http://schemas.openxmlformats.org/officeDocument/2006/relationships/image"/><Relationship Id="rId8" Target="https://www.youtube.com/watch?v=8VF8lWZUJL4" TargetMode="External" Type="http://schemas.openxmlformats.org/officeDocument/2006/relationships/video"/><Relationship Id="rId9" Target="https://www.youtube.com/watch?v=8VF8lWZUJL4" TargetMode="External" Type="http://schemas.openxmlformats.org/officeDocument/2006/relationships/hyperlink"/></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9.xml" Type="http://schemas.openxmlformats.org/officeDocument/2006/relationships/notesSlide"/><Relationship Id="rId3" Target="../media/image2.png" Type="http://schemas.openxmlformats.org/officeDocument/2006/relationships/image"/><Relationship Id="rId4" Target="https://byu.box.com/s/vi9hsnr2mcobjb1dz4ti4zv9d2i8s1rx" TargetMode="External" Type="http://schemas.openxmlformats.org/officeDocument/2006/relationships/hyperlink"/><Relationship Id="rId5" Target="../media/image3.png" Type="http://schemas.openxmlformats.org/officeDocument/2006/relationships/image"/><Relationship Id="rId6" Target="../media/image4.sv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xml" Type="http://schemas.openxmlformats.org/officeDocument/2006/relationships/notesSlide"/><Relationship Id="rId3" Target="../media/image2.pn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0.xml" Type="http://schemas.openxmlformats.org/officeDocument/2006/relationships/notesSlide"/><Relationship Id="rId3" Target="../media/image28.jpeg" Type="http://schemas.openxmlformats.org/officeDocument/2006/relationships/image"/><Relationship Id="rId4" Target="../media/image16.png" Type="http://schemas.openxmlformats.org/officeDocument/2006/relationships/image"/><Relationship Id="rId5" Target="../media/image12.png" Type="http://schemas.openxmlformats.org/officeDocument/2006/relationships/image"/><Relationship Id="rId6" Target="../media/image13.sv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2.jpeg" Type="http://schemas.openxmlformats.org/officeDocument/2006/relationships/image"/><Relationship Id="rId11" Target="../media/image23.jpeg" Type="http://schemas.openxmlformats.org/officeDocument/2006/relationships/image"/><Relationship Id="rId12" Target="../media/image12.png" Type="http://schemas.openxmlformats.org/officeDocument/2006/relationships/image"/><Relationship Id="rId13" Target="../media/image13.svg" Type="http://schemas.openxmlformats.org/officeDocument/2006/relationships/image"/><Relationship Id="rId2" Target="../notesSlides/notesSlide21.xml" Type="http://schemas.openxmlformats.org/officeDocument/2006/relationships/notesSlide"/><Relationship Id="rId3" Target="../media/image5.png" Type="http://schemas.openxmlformats.org/officeDocument/2006/relationships/image"/><Relationship Id="rId4" Target="../media/image6.svg" Type="http://schemas.openxmlformats.org/officeDocument/2006/relationships/image"/><Relationship Id="rId5" Target="../media/image7.png" Type="http://schemas.openxmlformats.org/officeDocument/2006/relationships/image"/><Relationship Id="rId6" Target="../media/image8.svg" Type="http://schemas.openxmlformats.org/officeDocument/2006/relationships/image"/><Relationship Id="rId7" Target="../media/image9.png" Type="http://schemas.openxmlformats.org/officeDocument/2006/relationships/image"/><Relationship Id="rId8" Target="../media/image10.svg" Type="http://schemas.openxmlformats.org/officeDocument/2006/relationships/image"/><Relationship Id="rId9" Target="../media/image21.png" Type="http://schemas.openxmlformats.org/officeDocument/2006/relationships/image"/></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2.xml" Type="http://schemas.openxmlformats.org/officeDocument/2006/relationships/notesSlide"/><Relationship Id="rId3" Target="../media/image1.png" Type="http://schemas.openxmlformats.org/officeDocument/2006/relationships/image"/></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2.png" Type="http://schemas.openxmlformats.org/officeDocument/2006/relationships/image"/><Relationship Id="rId11" Target="../media/image13.svg" Type="http://schemas.openxmlformats.org/officeDocument/2006/relationships/image"/><Relationship Id="rId2" Target="../notesSlides/notesSlide23.xml" Type="http://schemas.openxmlformats.org/officeDocument/2006/relationships/notesSlide"/><Relationship Id="rId3" Target="../media/image5.png" Type="http://schemas.openxmlformats.org/officeDocument/2006/relationships/image"/><Relationship Id="rId4" Target="../media/image6.svg" Type="http://schemas.openxmlformats.org/officeDocument/2006/relationships/image"/><Relationship Id="rId5" Target="../media/image7.png" Type="http://schemas.openxmlformats.org/officeDocument/2006/relationships/image"/><Relationship Id="rId6" Target="../media/image8.svg" Type="http://schemas.openxmlformats.org/officeDocument/2006/relationships/image"/><Relationship Id="rId7" Target="../media/image9.png" Type="http://schemas.openxmlformats.org/officeDocument/2006/relationships/image"/><Relationship Id="rId8" Target="../media/image10.svg" Type="http://schemas.openxmlformats.org/officeDocument/2006/relationships/image"/><Relationship Id="rId9" Target="../media/image21.png" Type="http://schemas.openxmlformats.org/officeDocument/2006/relationships/image"/></Relationships>
</file>

<file path=ppt/slides/_rels/slide2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4.xml" Type="http://schemas.openxmlformats.org/officeDocument/2006/relationships/notesSlide"/><Relationship Id="rId3" Target="../media/image5.png" Type="http://schemas.openxmlformats.org/officeDocument/2006/relationships/image"/><Relationship Id="rId4" Target="../media/image6.svg" Type="http://schemas.openxmlformats.org/officeDocument/2006/relationships/image"/><Relationship Id="rId5" Target="../media/image9.png" Type="http://schemas.openxmlformats.org/officeDocument/2006/relationships/image"/><Relationship Id="rId6" Target="../media/image10.svg" Type="http://schemas.openxmlformats.org/officeDocument/2006/relationships/image"/><Relationship Id="rId7" Target="../media/image12.png" Type="http://schemas.openxmlformats.org/officeDocument/2006/relationships/image"/><Relationship Id="rId8" Target="../media/image13.svg" Type="http://schemas.openxmlformats.org/officeDocument/2006/relationships/image"/><Relationship Id="rId9" Target="../media/image29.jpeg" Type="http://schemas.openxmlformats.org/officeDocument/2006/relationships/image"/></Relationships>
</file>

<file path=ppt/slides/_rels/slide2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2.png" Type="http://schemas.openxmlformats.org/officeDocument/2006/relationships/image"/><Relationship Id="rId11" Target="../media/image13.svg" Type="http://schemas.openxmlformats.org/officeDocument/2006/relationships/image"/><Relationship Id="rId2" Target="../notesSlides/notesSlide25.xml" Type="http://schemas.openxmlformats.org/officeDocument/2006/relationships/notesSlide"/><Relationship Id="rId3" Target="../media/image5.png" Type="http://schemas.openxmlformats.org/officeDocument/2006/relationships/image"/><Relationship Id="rId4" Target="../media/image6.svg" Type="http://schemas.openxmlformats.org/officeDocument/2006/relationships/image"/><Relationship Id="rId5" Target="../media/image7.png" Type="http://schemas.openxmlformats.org/officeDocument/2006/relationships/image"/><Relationship Id="rId6" Target="../media/image8.svg" Type="http://schemas.openxmlformats.org/officeDocument/2006/relationships/image"/><Relationship Id="rId7" Target="../media/image9.png" Type="http://schemas.openxmlformats.org/officeDocument/2006/relationships/image"/><Relationship Id="rId8" Target="../media/image10.svg" Type="http://schemas.openxmlformats.org/officeDocument/2006/relationships/image"/><Relationship Id="rId9" Target="../media/image30.jpeg" Type="http://schemas.openxmlformats.org/officeDocument/2006/relationships/image"/></Relationships>
</file>

<file path=ppt/slides/_rels/slide2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6.xml" Type="http://schemas.openxmlformats.org/officeDocument/2006/relationships/notesSlide"/><Relationship Id="rId3" Target="../media/image31.jpeg" Type="http://schemas.openxmlformats.org/officeDocument/2006/relationships/image"/><Relationship Id="rId4" Target="../media/image16.png" Type="http://schemas.openxmlformats.org/officeDocument/2006/relationships/image"/><Relationship Id="rId5" Target="https://www.youtube.com/watch?v=RmXpgqxr4VM" TargetMode="External" Type="http://schemas.openxmlformats.org/officeDocument/2006/relationships/hyperlink"/><Relationship Id="rId6" Target="../media/image12.png" Type="http://schemas.openxmlformats.org/officeDocument/2006/relationships/image"/><Relationship Id="rId7" Target="../media/image13.svg" Type="http://schemas.openxmlformats.org/officeDocument/2006/relationships/image"/></Relationships>
</file>

<file path=ppt/slides/_rels/slide2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2.png" Type="http://schemas.openxmlformats.org/officeDocument/2006/relationships/image"/><Relationship Id="rId11" Target="../media/image13.svg" Type="http://schemas.openxmlformats.org/officeDocument/2006/relationships/image"/><Relationship Id="rId2" Target="../notesSlides/notesSlide27.xml" Type="http://schemas.openxmlformats.org/officeDocument/2006/relationships/notesSlide"/><Relationship Id="rId3" Target="../media/image5.png" Type="http://schemas.openxmlformats.org/officeDocument/2006/relationships/image"/><Relationship Id="rId4" Target="../media/image6.svg" Type="http://schemas.openxmlformats.org/officeDocument/2006/relationships/image"/><Relationship Id="rId5" Target="../media/image9.png" Type="http://schemas.openxmlformats.org/officeDocument/2006/relationships/image"/><Relationship Id="rId6" Target="../media/image10.svg" Type="http://schemas.openxmlformats.org/officeDocument/2006/relationships/image"/><Relationship Id="rId7" Target="../media/image27.jpeg" Type="http://schemas.openxmlformats.org/officeDocument/2006/relationships/image"/><Relationship Id="rId8" Target="https://www.youtube.com/watch?v=S6rj9cAJrWE" TargetMode="External" Type="http://schemas.openxmlformats.org/officeDocument/2006/relationships/video"/><Relationship Id="rId9" Target="https://www.youtube.com/watch?v=S6rj9cAJrWE" TargetMode="External" Type="http://schemas.openxmlformats.org/officeDocument/2006/relationships/hyperlink"/></Relationships>
</file>

<file path=ppt/slides/_rels/slide2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8.xml" Type="http://schemas.openxmlformats.org/officeDocument/2006/relationships/notesSlide"/><Relationship Id="rId3" Target="../media/image2.pn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https://byu.box.com/s/xm7xqoycye2hlz0luryv4124p70nn7ul" TargetMode="External" Type="http://schemas.openxmlformats.org/officeDocument/2006/relationships/hyperlink"/></Relationships>
</file>

<file path=ppt/slides/_rels/slide2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9.xml" Type="http://schemas.openxmlformats.org/officeDocument/2006/relationships/notesSlide"/><Relationship Id="rId3" Target="../media/image32.jpeg" Type="http://schemas.openxmlformats.org/officeDocument/2006/relationships/image"/><Relationship Id="rId4" Target="../media/image16.png" Type="http://schemas.openxmlformats.org/officeDocument/2006/relationships/image"/><Relationship Id="rId5" Target="../media/image12.png" Type="http://schemas.openxmlformats.org/officeDocument/2006/relationships/image"/><Relationship Id="rId6" Target="../media/image13.sv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xml" Type="http://schemas.openxmlformats.org/officeDocument/2006/relationships/notesSlide"/><Relationship Id="rId3" Target="../media/image2.pn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s>
</file>

<file path=ppt/slides/_rels/slide30.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2.jpeg" Type="http://schemas.openxmlformats.org/officeDocument/2006/relationships/image"/><Relationship Id="rId11" Target="../media/image23.jpeg" Type="http://schemas.openxmlformats.org/officeDocument/2006/relationships/image"/><Relationship Id="rId12" Target="../media/image12.png" Type="http://schemas.openxmlformats.org/officeDocument/2006/relationships/image"/><Relationship Id="rId13" Target="../media/image13.svg" Type="http://schemas.openxmlformats.org/officeDocument/2006/relationships/image"/><Relationship Id="rId2" Target="../notesSlides/notesSlide30.xml" Type="http://schemas.openxmlformats.org/officeDocument/2006/relationships/notesSlide"/><Relationship Id="rId3" Target="../media/image5.png" Type="http://schemas.openxmlformats.org/officeDocument/2006/relationships/image"/><Relationship Id="rId4" Target="../media/image6.svg" Type="http://schemas.openxmlformats.org/officeDocument/2006/relationships/image"/><Relationship Id="rId5" Target="../media/image7.png" Type="http://schemas.openxmlformats.org/officeDocument/2006/relationships/image"/><Relationship Id="rId6" Target="../media/image8.svg" Type="http://schemas.openxmlformats.org/officeDocument/2006/relationships/image"/><Relationship Id="rId7" Target="../media/image9.png" Type="http://schemas.openxmlformats.org/officeDocument/2006/relationships/image"/><Relationship Id="rId8" Target="../media/image10.svg" Type="http://schemas.openxmlformats.org/officeDocument/2006/relationships/image"/><Relationship Id="rId9" Target="../media/image21.png" Type="http://schemas.openxmlformats.org/officeDocument/2006/relationships/image"/></Relationships>
</file>

<file path=ppt/slides/_rels/slide3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1.xml" Type="http://schemas.openxmlformats.org/officeDocument/2006/relationships/notesSlide"/><Relationship Id="rId3" Target="../media/image1.png" Type="http://schemas.openxmlformats.org/officeDocument/2006/relationships/image"/></Relationships>
</file>

<file path=ppt/slides/_rels/slide3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2.png" Type="http://schemas.openxmlformats.org/officeDocument/2006/relationships/image"/><Relationship Id="rId11" Target="../media/image13.svg" Type="http://schemas.openxmlformats.org/officeDocument/2006/relationships/image"/><Relationship Id="rId2" Target="../notesSlides/notesSlide32.xml" Type="http://schemas.openxmlformats.org/officeDocument/2006/relationships/notesSlide"/><Relationship Id="rId3" Target="../media/image5.png" Type="http://schemas.openxmlformats.org/officeDocument/2006/relationships/image"/><Relationship Id="rId4" Target="../media/image6.svg" Type="http://schemas.openxmlformats.org/officeDocument/2006/relationships/image"/><Relationship Id="rId5" Target="../media/image7.png" Type="http://schemas.openxmlformats.org/officeDocument/2006/relationships/image"/><Relationship Id="rId6" Target="../media/image8.svg" Type="http://schemas.openxmlformats.org/officeDocument/2006/relationships/image"/><Relationship Id="rId7" Target="../media/image9.png" Type="http://schemas.openxmlformats.org/officeDocument/2006/relationships/image"/><Relationship Id="rId8" Target="../media/image10.svg" Type="http://schemas.openxmlformats.org/officeDocument/2006/relationships/image"/><Relationship Id="rId9" Target="../media/image21.png" Type="http://schemas.openxmlformats.org/officeDocument/2006/relationships/image"/></Relationships>
</file>

<file path=ppt/slides/_rels/slide3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3.xml" Type="http://schemas.openxmlformats.org/officeDocument/2006/relationships/notesSlide"/><Relationship Id="rId3" Target="../media/image5.png" Type="http://schemas.openxmlformats.org/officeDocument/2006/relationships/image"/><Relationship Id="rId4" Target="../media/image6.svg" Type="http://schemas.openxmlformats.org/officeDocument/2006/relationships/image"/><Relationship Id="rId5" Target="../media/image9.png" Type="http://schemas.openxmlformats.org/officeDocument/2006/relationships/image"/><Relationship Id="rId6" Target="../media/image10.svg" Type="http://schemas.openxmlformats.org/officeDocument/2006/relationships/image"/><Relationship Id="rId7" Target="../media/image33.jpeg" Type="http://schemas.openxmlformats.org/officeDocument/2006/relationships/image"/><Relationship Id="rId8" Target="../media/image12.png" Type="http://schemas.openxmlformats.org/officeDocument/2006/relationships/image"/><Relationship Id="rId9" Target="../media/image13.svg" Type="http://schemas.openxmlformats.org/officeDocument/2006/relationships/image"/></Relationships>
</file>

<file path=ppt/slides/_rels/slide3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2.png" Type="http://schemas.openxmlformats.org/officeDocument/2006/relationships/image"/><Relationship Id="rId11" Target="../media/image13.svg" Type="http://schemas.openxmlformats.org/officeDocument/2006/relationships/image"/><Relationship Id="rId2" Target="../notesSlides/notesSlide34.xml" Type="http://schemas.openxmlformats.org/officeDocument/2006/relationships/notesSlide"/><Relationship Id="rId3" Target="../media/image5.png" Type="http://schemas.openxmlformats.org/officeDocument/2006/relationships/image"/><Relationship Id="rId4" Target="../media/image6.svg" Type="http://schemas.openxmlformats.org/officeDocument/2006/relationships/image"/><Relationship Id="rId5" Target="../media/image7.png" Type="http://schemas.openxmlformats.org/officeDocument/2006/relationships/image"/><Relationship Id="rId6" Target="../media/image8.svg" Type="http://schemas.openxmlformats.org/officeDocument/2006/relationships/image"/><Relationship Id="rId7" Target="../media/image9.png" Type="http://schemas.openxmlformats.org/officeDocument/2006/relationships/image"/><Relationship Id="rId8" Target="../media/image10.svg" Type="http://schemas.openxmlformats.org/officeDocument/2006/relationships/image"/><Relationship Id="rId9" Target="../media/image34.jpeg" Type="http://schemas.openxmlformats.org/officeDocument/2006/relationships/image"/></Relationships>
</file>

<file path=ppt/slides/_rels/slide3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5.xml" Type="http://schemas.openxmlformats.org/officeDocument/2006/relationships/notesSlide"/><Relationship Id="rId3" Target="../media/image35.jpeg" Type="http://schemas.openxmlformats.org/officeDocument/2006/relationships/image"/><Relationship Id="rId4" Target="../media/image16.png" Type="http://schemas.openxmlformats.org/officeDocument/2006/relationships/image"/><Relationship Id="rId5" Target="../media/image12.png" Type="http://schemas.openxmlformats.org/officeDocument/2006/relationships/image"/><Relationship Id="rId6" Target="../media/image13.svg" Type="http://schemas.openxmlformats.org/officeDocument/2006/relationships/image"/></Relationships>
</file>

<file path=ppt/slides/_rels/slide3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2.png" Type="http://schemas.openxmlformats.org/officeDocument/2006/relationships/image"/><Relationship Id="rId11" Target="../media/image13.svg" Type="http://schemas.openxmlformats.org/officeDocument/2006/relationships/image"/><Relationship Id="rId2" Target="../notesSlides/notesSlide36.xml" Type="http://schemas.openxmlformats.org/officeDocument/2006/relationships/notesSlide"/><Relationship Id="rId3" Target="../media/image5.png" Type="http://schemas.openxmlformats.org/officeDocument/2006/relationships/image"/><Relationship Id="rId4" Target="../media/image6.svg" Type="http://schemas.openxmlformats.org/officeDocument/2006/relationships/image"/><Relationship Id="rId5" Target="../media/image9.png" Type="http://schemas.openxmlformats.org/officeDocument/2006/relationships/image"/><Relationship Id="rId6" Target="../media/image10.svg" Type="http://schemas.openxmlformats.org/officeDocument/2006/relationships/image"/><Relationship Id="rId7" Target="../media/image27.jpeg" Type="http://schemas.openxmlformats.org/officeDocument/2006/relationships/image"/><Relationship Id="rId8" Target="https://www.youtube.com/watch?v=VzulJuvfyW0" TargetMode="External" Type="http://schemas.openxmlformats.org/officeDocument/2006/relationships/video"/><Relationship Id="rId9" Target="https://www.youtube.com/watch?v=VzulJuvfyW0" TargetMode="External" Type="http://schemas.openxmlformats.org/officeDocument/2006/relationships/hyperlink"/></Relationships>
</file>

<file path=ppt/slides/_rels/slide3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7.xml" Type="http://schemas.openxmlformats.org/officeDocument/2006/relationships/notesSlide"/><Relationship Id="rId3" Target="../media/image2.png" Type="http://schemas.openxmlformats.org/officeDocument/2006/relationships/image"/><Relationship Id="rId4" Target="https://byu.box.com/s/pkbmwcpgmbhd8w14c4hh258p3r1wij6f" TargetMode="External" Type="http://schemas.openxmlformats.org/officeDocument/2006/relationships/hyperlink"/><Relationship Id="rId5" Target="../media/image3.png" Type="http://schemas.openxmlformats.org/officeDocument/2006/relationships/image"/><Relationship Id="rId6" Target="../media/image4.svg" Type="http://schemas.openxmlformats.org/officeDocument/2006/relationships/image"/></Relationships>
</file>

<file path=ppt/slides/_rels/slide3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8.xml" Type="http://schemas.openxmlformats.org/officeDocument/2006/relationships/notesSlide"/><Relationship Id="rId3" Target="../media/image36.jpeg" Type="http://schemas.openxmlformats.org/officeDocument/2006/relationships/image"/><Relationship Id="rId4" Target="../media/image16.png" Type="http://schemas.openxmlformats.org/officeDocument/2006/relationships/image"/><Relationship Id="rId5" Target="../media/image12.png" Type="http://schemas.openxmlformats.org/officeDocument/2006/relationships/image"/><Relationship Id="rId6" Target="../media/image13.svg" Type="http://schemas.openxmlformats.org/officeDocument/2006/relationships/image"/></Relationships>
</file>

<file path=ppt/slides/_rels/slide39.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2.jpeg" Type="http://schemas.openxmlformats.org/officeDocument/2006/relationships/image"/><Relationship Id="rId11" Target="../media/image23.jpeg" Type="http://schemas.openxmlformats.org/officeDocument/2006/relationships/image"/><Relationship Id="rId12" Target="../media/image12.png" Type="http://schemas.openxmlformats.org/officeDocument/2006/relationships/image"/><Relationship Id="rId13" Target="../media/image13.svg" Type="http://schemas.openxmlformats.org/officeDocument/2006/relationships/image"/><Relationship Id="rId2" Target="../notesSlides/notesSlide39.xml" Type="http://schemas.openxmlformats.org/officeDocument/2006/relationships/notesSlide"/><Relationship Id="rId3" Target="../media/image5.png" Type="http://schemas.openxmlformats.org/officeDocument/2006/relationships/image"/><Relationship Id="rId4" Target="../media/image6.svg" Type="http://schemas.openxmlformats.org/officeDocument/2006/relationships/image"/><Relationship Id="rId5" Target="../media/image7.png" Type="http://schemas.openxmlformats.org/officeDocument/2006/relationships/image"/><Relationship Id="rId6" Target="../media/image8.svg" Type="http://schemas.openxmlformats.org/officeDocument/2006/relationships/image"/><Relationship Id="rId7" Target="../media/image9.png" Type="http://schemas.openxmlformats.org/officeDocument/2006/relationships/image"/><Relationship Id="rId8" Target="../media/image10.svg" Type="http://schemas.openxmlformats.org/officeDocument/2006/relationships/image"/><Relationship Id="rId9" Target="../media/image21.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2.png" Type="http://schemas.openxmlformats.org/officeDocument/2006/relationships/image"/><Relationship Id="rId11" Target="../media/image13.svg" Type="http://schemas.openxmlformats.org/officeDocument/2006/relationships/image"/><Relationship Id="rId2" Target="../notesSlides/notesSlide4.xml" Type="http://schemas.openxmlformats.org/officeDocument/2006/relationships/notesSlide"/><Relationship Id="rId3" Target="../media/image5.png" Type="http://schemas.openxmlformats.org/officeDocument/2006/relationships/image"/><Relationship Id="rId4" Target="../media/image6.svg" Type="http://schemas.openxmlformats.org/officeDocument/2006/relationships/image"/><Relationship Id="rId5" Target="../media/image7.png" Type="http://schemas.openxmlformats.org/officeDocument/2006/relationships/image"/><Relationship Id="rId6" Target="../media/image8.svg" Type="http://schemas.openxmlformats.org/officeDocument/2006/relationships/image"/><Relationship Id="rId7" Target="../media/image9.png" Type="http://schemas.openxmlformats.org/officeDocument/2006/relationships/image"/><Relationship Id="rId8" Target="../media/image10.svg" Type="http://schemas.openxmlformats.org/officeDocument/2006/relationships/image"/><Relationship Id="rId9" Target="../media/image11.jpeg" Type="http://schemas.openxmlformats.org/officeDocument/2006/relationships/image"/></Relationships>
</file>

<file path=ppt/slides/_rels/slide4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0.xml" Type="http://schemas.openxmlformats.org/officeDocument/2006/relationships/notesSlide"/><Relationship Id="rId3" Target="../media/image1.png" Type="http://schemas.openxmlformats.org/officeDocument/2006/relationships/image"/></Relationships>
</file>

<file path=ppt/slides/_rels/slide4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2.png" Type="http://schemas.openxmlformats.org/officeDocument/2006/relationships/image"/><Relationship Id="rId11" Target="../media/image13.svg" Type="http://schemas.openxmlformats.org/officeDocument/2006/relationships/image"/><Relationship Id="rId2" Target="../notesSlides/notesSlide41.xml" Type="http://schemas.openxmlformats.org/officeDocument/2006/relationships/notesSlide"/><Relationship Id="rId3" Target="../media/image5.png" Type="http://schemas.openxmlformats.org/officeDocument/2006/relationships/image"/><Relationship Id="rId4" Target="../media/image6.svg" Type="http://schemas.openxmlformats.org/officeDocument/2006/relationships/image"/><Relationship Id="rId5" Target="../media/image7.png" Type="http://schemas.openxmlformats.org/officeDocument/2006/relationships/image"/><Relationship Id="rId6" Target="../media/image8.svg" Type="http://schemas.openxmlformats.org/officeDocument/2006/relationships/image"/><Relationship Id="rId7" Target="../media/image9.png" Type="http://schemas.openxmlformats.org/officeDocument/2006/relationships/image"/><Relationship Id="rId8" Target="../media/image10.svg" Type="http://schemas.openxmlformats.org/officeDocument/2006/relationships/image"/><Relationship Id="rId9" Target="../media/image21.png" Type="http://schemas.openxmlformats.org/officeDocument/2006/relationships/image"/></Relationships>
</file>

<file path=ppt/slides/_rels/slide4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2.xml" Type="http://schemas.openxmlformats.org/officeDocument/2006/relationships/notesSlide"/><Relationship Id="rId3" Target="../media/image5.png" Type="http://schemas.openxmlformats.org/officeDocument/2006/relationships/image"/><Relationship Id="rId4" Target="../media/image6.svg" Type="http://schemas.openxmlformats.org/officeDocument/2006/relationships/image"/><Relationship Id="rId5" Target="../media/image9.png" Type="http://schemas.openxmlformats.org/officeDocument/2006/relationships/image"/><Relationship Id="rId6" Target="../media/image10.svg" Type="http://schemas.openxmlformats.org/officeDocument/2006/relationships/image"/><Relationship Id="rId7" Target="../media/image37.jpeg" Type="http://schemas.openxmlformats.org/officeDocument/2006/relationships/image"/><Relationship Id="rId8" Target="../media/image12.png" Type="http://schemas.openxmlformats.org/officeDocument/2006/relationships/image"/><Relationship Id="rId9" Target="../media/image13.svg" Type="http://schemas.openxmlformats.org/officeDocument/2006/relationships/image"/></Relationships>
</file>

<file path=ppt/slides/_rels/slide4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2.png" Type="http://schemas.openxmlformats.org/officeDocument/2006/relationships/image"/><Relationship Id="rId11" Target="../media/image13.svg" Type="http://schemas.openxmlformats.org/officeDocument/2006/relationships/image"/><Relationship Id="rId2" Target="../notesSlides/notesSlide43.xml" Type="http://schemas.openxmlformats.org/officeDocument/2006/relationships/notesSlide"/><Relationship Id="rId3" Target="../media/image5.png" Type="http://schemas.openxmlformats.org/officeDocument/2006/relationships/image"/><Relationship Id="rId4" Target="../media/image6.svg" Type="http://schemas.openxmlformats.org/officeDocument/2006/relationships/image"/><Relationship Id="rId5" Target="../media/image7.png" Type="http://schemas.openxmlformats.org/officeDocument/2006/relationships/image"/><Relationship Id="rId6" Target="../media/image8.svg" Type="http://schemas.openxmlformats.org/officeDocument/2006/relationships/image"/><Relationship Id="rId7" Target="../media/image9.png" Type="http://schemas.openxmlformats.org/officeDocument/2006/relationships/image"/><Relationship Id="rId8" Target="../media/image10.svg" Type="http://schemas.openxmlformats.org/officeDocument/2006/relationships/image"/><Relationship Id="rId9" Target="../media/image38.jpeg" Type="http://schemas.openxmlformats.org/officeDocument/2006/relationships/image"/></Relationships>
</file>

<file path=ppt/slides/_rels/slide4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4.xml" Type="http://schemas.openxmlformats.org/officeDocument/2006/relationships/notesSlide"/><Relationship Id="rId3" Target="../media/image39.jpeg" Type="http://schemas.openxmlformats.org/officeDocument/2006/relationships/image"/><Relationship Id="rId4" Target="../media/image16.png" Type="http://schemas.openxmlformats.org/officeDocument/2006/relationships/image"/><Relationship Id="rId5" Target="../media/image12.png" Type="http://schemas.openxmlformats.org/officeDocument/2006/relationships/image"/><Relationship Id="rId6" Target="../media/image13.svg" Type="http://schemas.openxmlformats.org/officeDocument/2006/relationships/image"/></Relationships>
</file>

<file path=ppt/slides/_rels/slide4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2.png" Type="http://schemas.openxmlformats.org/officeDocument/2006/relationships/image"/><Relationship Id="rId11" Target="../media/image13.svg" Type="http://schemas.openxmlformats.org/officeDocument/2006/relationships/image"/><Relationship Id="rId2" Target="../notesSlides/notesSlide45.xml" Type="http://schemas.openxmlformats.org/officeDocument/2006/relationships/notesSlide"/><Relationship Id="rId3" Target="../media/image5.png" Type="http://schemas.openxmlformats.org/officeDocument/2006/relationships/image"/><Relationship Id="rId4" Target="../media/image6.svg" Type="http://schemas.openxmlformats.org/officeDocument/2006/relationships/image"/><Relationship Id="rId5" Target="../media/image9.png" Type="http://schemas.openxmlformats.org/officeDocument/2006/relationships/image"/><Relationship Id="rId6" Target="../media/image10.svg" Type="http://schemas.openxmlformats.org/officeDocument/2006/relationships/image"/><Relationship Id="rId7" Target="../media/image27.jpeg" Type="http://schemas.openxmlformats.org/officeDocument/2006/relationships/image"/><Relationship Id="rId8" Target="https://www.youtube.com/watch?v=zginPWgj7Ho" TargetMode="External" Type="http://schemas.openxmlformats.org/officeDocument/2006/relationships/video"/><Relationship Id="rId9" Target="https://www.youtube.com/watch?v=zginPWgj7Ho" TargetMode="External" Type="http://schemas.openxmlformats.org/officeDocument/2006/relationships/hyperlink"/></Relationships>
</file>

<file path=ppt/slides/_rels/slide4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6.xml" Type="http://schemas.openxmlformats.org/officeDocument/2006/relationships/notesSlide"/><Relationship Id="rId3" Target="../media/image2.png" Type="http://schemas.openxmlformats.org/officeDocument/2006/relationships/image"/><Relationship Id="rId4" Target="https://byu.box.com/s/p2dd53bl776e50078akg1bqd6ctpxdxv" TargetMode="External" Type="http://schemas.openxmlformats.org/officeDocument/2006/relationships/hyperlink"/><Relationship Id="rId5" Target="../media/image3.png" Type="http://schemas.openxmlformats.org/officeDocument/2006/relationships/image"/><Relationship Id="rId6" Target="../media/image4.svg" Type="http://schemas.openxmlformats.org/officeDocument/2006/relationships/image"/></Relationships>
</file>

<file path=ppt/slides/_rels/slide4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7.xml" Type="http://schemas.openxmlformats.org/officeDocument/2006/relationships/notesSlide"/><Relationship Id="rId3" Target="../media/image40.jpeg" Type="http://schemas.openxmlformats.org/officeDocument/2006/relationships/image"/><Relationship Id="rId4" Target="../media/image16.png" Type="http://schemas.openxmlformats.org/officeDocument/2006/relationships/image"/><Relationship Id="rId5" Target="../media/image12.png" Type="http://schemas.openxmlformats.org/officeDocument/2006/relationships/image"/><Relationship Id="rId6" Target="../media/image13.svg" Type="http://schemas.openxmlformats.org/officeDocument/2006/relationships/image"/></Relationships>
</file>

<file path=ppt/slides/_rels/slide48.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2.jpeg" Type="http://schemas.openxmlformats.org/officeDocument/2006/relationships/image"/><Relationship Id="rId11" Target="../media/image23.jpeg" Type="http://schemas.openxmlformats.org/officeDocument/2006/relationships/image"/><Relationship Id="rId12" Target="../media/image12.png" Type="http://schemas.openxmlformats.org/officeDocument/2006/relationships/image"/><Relationship Id="rId13" Target="../media/image13.svg" Type="http://schemas.openxmlformats.org/officeDocument/2006/relationships/image"/><Relationship Id="rId2" Target="../notesSlides/notesSlide48.xml" Type="http://schemas.openxmlformats.org/officeDocument/2006/relationships/notesSlide"/><Relationship Id="rId3" Target="../media/image5.png" Type="http://schemas.openxmlformats.org/officeDocument/2006/relationships/image"/><Relationship Id="rId4" Target="../media/image6.svg" Type="http://schemas.openxmlformats.org/officeDocument/2006/relationships/image"/><Relationship Id="rId5" Target="../media/image7.png" Type="http://schemas.openxmlformats.org/officeDocument/2006/relationships/image"/><Relationship Id="rId6" Target="../media/image8.svg" Type="http://schemas.openxmlformats.org/officeDocument/2006/relationships/image"/><Relationship Id="rId7" Target="../media/image9.png" Type="http://schemas.openxmlformats.org/officeDocument/2006/relationships/image"/><Relationship Id="rId8" Target="../media/image10.svg" Type="http://schemas.openxmlformats.org/officeDocument/2006/relationships/image"/><Relationship Id="rId9" Target="../media/image21.png" Type="http://schemas.openxmlformats.org/officeDocument/2006/relationships/image"/></Relationships>
</file>

<file path=ppt/slides/_rels/slide4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9.xml" Type="http://schemas.openxmlformats.org/officeDocument/2006/relationships/notesSlide"/><Relationship Id="rId3" Target="../media/image1.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3.svg" Type="http://schemas.openxmlformats.org/officeDocument/2006/relationships/image"/><Relationship Id="rId11" Target="../media/image14.jpeg" Type="http://schemas.openxmlformats.org/officeDocument/2006/relationships/image"/><Relationship Id="rId2" Target="../notesSlides/notesSlide5.xml" Type="http://schemas.openxmlformats.org/officeDocument/2006/relationships/notesSlide"/><Relationship Id="rId3" Target="../media/image5.png" Type="http://schemas.openxmlformats.org/officeDocument/2006/relationships/image"/><Relationship Id="rId4" Target="../media/image6.svg" Type="http://schemas.openxmlformats.org/officeDocument/2006/relationships/image"/><Relationship Id="rId5" Target="../media/image7.png" Type="http://schemas.openxmlformats.org/officeDocument/2006/relationships/image"/><Relationship Id="rId6" Target="../media/image8.svg" Type="http://schemas.openxmlformats.org/officeDocument/2006/relationships/image"/><Relationship Id="rId7" Target="../media/image9.png" Type="http://schemas.openxmlformats.org/officeDocument/2006/relationships/image"/><Relationship Id="rId8" Target="../media/image10.svg" Type="http://schemas.openxmlformats.org/officeDocument/2006/relationships/image"/><Relationship Id="rId9" Target="../media/image12.png" Type="http://schemas.openxmlformats.org/officeDocument/2006/relationships/image"/></Relationships>
</file>

<file path=ppt/slides/_rels/slide50.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2.png" Type="http://schemas.openxmlformats.org/officeDocument/2006/relationships/image"/><Relationship Id="rId11" Target="../media/image13.svg" Type="http://schemas.openxmlformats.org/officeDocument/2006/relationships/image"/><Relationship Id="rId2" Target="../notesSlides/notesSlide50.xml" Type="http://schemas.openxmlformats.org/officeDocument/2006/relationships/notesSlide"/><Relationship Id="rId3" Target="../media/image5.png" Type="http://schemas.openxmlformats.org/officeDocument/2006/relationships/image"/><Relationship Id="rId4" Target="../media/image6.svg" Type="http://schemas.openxmlformats.org/officeDocument/2006/relationships/image"/><Relationship Id="rId5" Target="../media/image7.png" Type="http://schemas.openxmlformats.org/officeDocument/2006/relationships/image"/><Relationship Id="rId6" Target="../media/image8.svg" Type="http://schemas.openxmlformats.org/officeDocument/2006/relationships/image"/><Relationship Id="rId7" Target="../media/image9.png" Type="http://schemas.openxmlformats.org/officeDocument/2006/relationships/image"/><Relationship Id="rId8" Target="../media/image10.svg" Type="http://schemas.openxmlformats.org/officeDocument/2006/relationships/image"/><Relationship Id="rId9" Target="../media/image21.png" Type="http://schemas.openxmlformats.org/officeDocument/2006/relationships/image"/></Relationships>
</file>

<file path=ppt/slides/_rels/slide5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1.xml" Type="http://schemas.openxmlformats.org/officeDocument/2006/relationships/notesSlide"/><Relationship Id="rId3" Target="../media/image5.png" Type="http://schemas.openxmlformats.org/officeDocument/2006/relationships/image"/><Relationship Id="rId4" Target="../media/image6.svg" Type="http://schemas.openxmlformats.org/officeDocument/2006/relationships/image"/><Relationship Id="rId5" Target="../media/image9.png" Type="http://schemas.openxmlformats.org/officeDocument/2006/relationships/image"/><Relationship Id="rId6" Target="../media/image10.svg" Type="http://schemas.openxmlformats.org/officeDocument/2006/relationships/image"/><Relationship Id="rId7" Target="../media/image41.jpeg" Type="http://schemas.openxmlformats.org/officeDocument/2006/relationships/image"/><Relationship Id="rId8" Target="../media/image12.png" Type="http://schemas.openxmlformats.org/officeDocument/2006/relationships/image"/><Relationship Id="rId9" Target="../media/image13.svg" Type="http://schemas.openxmlformats.org/officeDocument/2006/relationships/image"/></Relationships>
</file>

<file path=ppt/slides/_rels/slide5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2.png" Type="http://schemas.openxmlformats.org/officeDocument/2006/relationships/image"/><Relationship Id="rId11" Target="../media/image13.svg" Type="http://schemas.openxmlformats.org/officeDocument/2006/relationships/image"/><Relationship Id="rId2" Target="../notesSlides/notesSlide52.xml" Type="http://schemas.openxmlformats.org/officeDocument/2006/relationships/notesSlide"/><Relationship Id="rId3" Target="../media/image5.png" Type="http://schemas.openxmlformats.org/officeDocument/2006/relationships/image"/><Relationship Id="rId4" Target="../media/image6.svg" Type="http://schemas.openxmlformats.org/officeDocument/2006/relationships/image"/><Relationship Id="rId5" Target="../media/image7.png" Type="http://schemas.openxmlformats.org/officeDocument/2006/relationships/image"/><Relationship Id="rId6" Target="../media/image8.svg" Type="http://schemas.openxmlformats.org/officeDocument/2006/relationships/image"/><Relationship Id="rId7" Target="../media/image9.png" Type="http://schemas.openxmlformats.org/officeDocument/2006/relationships/image"/><Relationship Id="rId8" Target="../media/image10.svg" Type="http://schemas.openxmlformats.org/officeDocument/2006/relationships/image"/><Relationship Id="rId9" Target="../media/image42.jpeg" Type="http://schemas.openxmlformats.org/officeDocument/2006/relationships/image"/></Relationships>
</file>

<file path=ppt/slides/_rels/slide5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3.xml" Type="http://schemas.openxmlformats.org/officeDocument/2006/relationships/notesSlide"/><Relationship Id="rId3" Target="../media/image43.jpeg" Type="http://schemas.openxmlformats.org/officeDocument/2006/relationships/image"/><Relationship Id="rId4" Target="../media/image16.png" Type="http://schemas.openxmlformats.org/officeDocument/2006/relationships/image"/><Relationship Id="rId5" Target="../media/image12.png" Type="http://schemas.openxmlformats.org/officeDocument/2006/relationships/image"/><Relationship Id="rId6" Target="../media/image13.svg" Type="http://schemas.openxmlformats.org/officeDocument/2006/relationships/image"/></Relationships>
</file>

<file path=ppt/slides/_rels/slide54.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youtube.com/watch?v=CStm71p8g_I" TargetMode="External" Type="http://schemas.openxmlformats.org/officeDocument/2006/relationships/video"/><Relationship Id="rId11" Target="https://www.youtube.com/watch?v=CStm71p8g_I" TargetMode="External" Type="http://schemas.openxmlformats.org/officeDocument/2006/relationships/hyperlink"/><Relationship Id="rId12" Target="../media/image12.png" Type="http://schemas.openxmlformats.org/officeDocument/2006/relationships/image"/><Relationship Id="rId13" Target="../media/image13.svg" Type="http://schemas.openxmlformats.org/officeDocument/2006/relationships/image"/><Relationship Id="rId2" Target="../notesSlides/notesSlide54.xml" Type="http://schemas.openxmlformats.org/officeDocument/2006/relationships/notesSlide"/><Relationship Id="rId3" Target="../media/image5.png" Type="http://schemas.openxmlformats.org/officeDocument/2006/relationships/image"/><Relationship Id="rId4" Target="../media/image6.svg" Type="http://schemas.openxmlformats.org/officeDocument/2006/relationships/image"/><Relationship Id="rId5" Target="../media/image9.png" Type="http://schemas.openxmlformats.org/officeDocument/2006/relationships/image"/><Relationship Id="rId6" Target="../media/image10.svg" Type="http://schemas.openxmlformats.org/officeDocument/2006/relationships/image"/><Relationship Id="rId7" Target="../media/image27.jpeg" Type="http://schemas.openxmlformats.org/officeDocument/2006/relationships/image"/><Relationship Id="rId8" Target="https://www.youtube.com/watch?v=CStm71p8g_I" TargetMode="External" Type="http://schemas.openxmlformats.org/officeDocument/2006/relationships/hyperlink"/><Relationship Id="rId9" Target="https://www.youtube.com/watch?v=I6S3cRVLMFQ" TargetMode="External" Type="http://schemas.openxmlformats.org/officeDocument/2006/relationships/video"/></Relationships>
</file>

<file path=ppt/slides/_rels/slide5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5.xml" Type="http://schemas.openxmlformats.org/officeDocument/2006/relationships/notesSlide"/><Relationship Id="rId3" Target="../media/image2.png" Type="http://schemas.openxmlformats.org/officeDocument/2006/relationships/image"/><Relationship Id="rId4" Target="https://byu.box.com/s/t8zpzhmkj3a56jdc1sqfy4ikkpad146e" TargetMode="External" Type="http://schemas.openxmlformats.org/officeDocument/2006/relationships/hyperlink"/><Relationship Id="rId5" Target="../media/image3.png" Type="http://schemas.openxmlformats.org/officeDocument/2006/relationships/image"/><Relationship Id="rId6" Target="../media/image4.svg" Type="http://schemas.openxmlformats.org/officeDocument/2006/relationships/image"/></Relationships>
</file>

<file path=ppt/slides/_rels/slide5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6.xml" Type="http://schemas.openxmlformats.org/officeDocument/2006/relationships/notesSlide"/><Relationship Id="rId3" Target="../media/image44.jpeg" Type="http://schemas.openxmlformats.org/officeDocument/2006/relationships/image"/><Relationship Id="rId4" Target="../media/image16.png" Type="http://schemas.openxmlformats.org/officeDocument/2006/relationships/image"/><Relationship Id="rId5" Target="../media/image12.png" Type="http://schemas.openxmlformats.org/officeDocument/2006/relationships/image"/><Relationship Id="rId6" Target="../media/image13.svg" Type="http://schemas.openxmlformats.org/officeDocument/2006/relationships/image"/></Relationships>
</file>

<file path=ppt/slides/_rels/slide5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2.jpeg" Type="http://schemas.openxmlformats.org/officeDocument/2006/relationships/image"/><Relationship Id="rId11" Target="../media/image23.jpeg" Type="http://schemas.openxmlformats.org/officeDocument/2006/relationships/image"/><Relationship Id="rId12" Target="../media/image12.png" Type="http://schemas.openxmlformats.org/officeDocument/2006/relationships/image"/><Relationship Id="rId13" Target="../media/image13.svg" Type="http://schemas.openxmlformats.org/officeDocument/2006/relationships/image"/><Relationship Id="rId2" Target="../notesSlides/notesSlide57.xml" Type="http://schemas.openxmlformats.org/officeDocument/2006/relationships/notesSlide"/><Relationship Id="rId3" Target="../media/image5.png" Type="http://schemas.openxmlformats.org/officeDocument/2006/relationships/image"/><Relationship Id="rId4" Target="../media/image6.svg" Type="http://schemas.openxmlformats.org/officeDocument/2006/relationships/image"/><Relationship Id="rId5" Target="../media/image7.png" Type="http://schemas.openxmlformats.org/officeDocument/2006/relationships/image"/><Relationship Id="rId6" Target="../media/image8.svg" Type="http://schemas.openxmlformats.org/officeDocument/2006/relationships/image"/><Relationship Id="rId7" Target="../media/image9.png" Type="http://schemas.openxmlformats.org/officeDocument/2006/relationships/image"/><Relationship Id="rId8" Target="../media/image10.svg" Type="http://schemas.openxmlformats.org/officeDocument/2006/relationships/image"/><Relationship Id="rId9" Target="../media/image21.png" Type="http://schemas.openxmlformats.org/officeDocument/2006/relationships/image"/></Relationships>
</file>

<file path=ppt/slides/_rels/slide5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8.xml" Type="http://schemas.openxmlformats.org/officeDocument/2006/relationships/notesSlide"/><Relationship Id="rId3" Target="../media/image1.png" Type="http://schemas.openxmlformats.org/officeDocument/2006/relationships/image"/></Relationships>
</file>

<file path=ppt/slides/_rels/slide59.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2.png" Type="http://schemas.openxmlformats.org/officeDocument/2006/relationships/image"/><Relationship Id="rId11" Target="../media/image13.svg" Type="http://schemas.openxmlformats.org/officeDocument/2006/relationships/image"/><Relationship Id="rId2" Target="../notesSlides/notesSlide59.xml" Type="http://schemas.openxmlformats.org/officeDocument/2006/relationships/notesSlide"/><Relationship Id="rId3" Target="../media/image5.png" Type="http://schemas.openxmlformats.org/officeDocument/2006/relationships/image"/><Relationship Id="rId4" Target="../media/image6.svg" Type="http://schemas.openxmlformats.org/officeDocument/2006/relationships/image"/><Relationship Id="rId5" Target="../media/image7.png" Type="http://schemas.openxmlformats.org/officeDocument/2006/relationships/image"/><Relationship Id="rId6" Target="../media/image8.svg" Type="http://schemas.openxmlformats.org/officeDocument/2006/relationships/image"/><Relationship Id="rId7" Target="../media/image9.png" Type="http://schemas.openxmlformats.org/officeDocument/2006/relationships/image"/><Relationship Id="rId8" Target="../media/image10.svg" Type="http://schemas.openxmlformats.org/officeDocument/2006/relationships/image"/><Relationship Id="rId9" Target="../media/image21.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3.svg" Type="http://schemas.openxmlformats.org/officeDocument/2006/relationships/image"/><Relationship Id="rId11" Target="../media/image14.jpeg" Type="http://schemas.openxmlformats.org/officeDocument/2006/relationships/image"/><Relationship Id="rId2" Target="../notesSlides/notesSlide6.xml" Type="http://schemas.openxmlformats.org/officeDocument/2006/relationships/notesSlide"/><Relationship Id="rId3" Target="../media/image5.png" Type="http://schemas.openxmlformats.org/officeDocument/2006/relationships/image"/><Relationship Id="rId4" Target="../media/image6.svg" Type="http://schemas.openxmlformats.org/officeDocument/2006/relationships/image"/><Relationship Id="rId5" Target="../media/image7.png" Type="http://schemas.openxmlformats.org/officeDocument/2006/relationships/image"/><Relationship Id="rId6" Target="../media/image8.svg" Type="http://schemas.openxmlformats.org/officeDocument/2006/relationships/image"/><Relationship Id="rId7" Target="../media/image9.png" Type="http://schemas.openxmlformats.org/officeDocument/2006/relationships/image"/><Relationship Id="rId8" Target="../media/image10.svg" Type="http://schemas.openxmlformats.org/officeDocument/2006/relationships/image"/><Relationship Id="rId9" Target="../media/image12.png" Type="http://schemas.openxmlformats.org/officeDocument/2006/relationships/image"/></Relationships>
</file>

<file path=ppt/slides/_rels/slide6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60.xml" Type="http://schemas.openxmlformats.org/officeDocument/2006/relationships/notesSlide"/><Relationship Id="rId3" Target="../media/image5.png" Type="http://schemas.openxmlformats.org/officeDocument/2006/relationships/image"/><Relationship Id="rId4" Target="../media/image6.svg" Type="http://schemas.openxmlformats.org/officeDocument/2006/relationships/image"/><Relationship Id="rId5" Target="../media/image9.png" Type="http://schemas.openxmlformats.org/officeDocument/2006/relationships/image"/><Relationship Id="rId6" Target="../media/image10.svg" Type="http://schemas.openxmlformats.org/officeDocument/2006/relationships/image"/><Relationship Id="rId7" Target="../media/image45.jpeg" Type="http://schemas.openxmlformats.org/officeDocument/2006/relationships/image"/><Relationship Id="rId8" Target="../media/image12.png" Type="http://schemas.openxmlformats.org/officeDocument/2006/relationships/image"/><Relationship Id="rId9" Target="../media/image13.svg" Type="http://schemas.openxmlformats.org/officeDocument/2006/relationships/image"/></Relationships>
</file>

<file path=ppt/slides/_rels/slide6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2.png" Type="http://schemas.openxmlformats.org/officeDocument/2006/relationships/image"/><Relationship Id="rId11" Target="../media/image13.svg" Type="http://schemas.openxmlformats.org/officeDocument/2006/relationships/image"/><Relationship Id="rId2" Target="../notesSlides/notesSlide61.xml" Type="http://schemas.openxmlformats.org/officeDocument/2006/relationships/notesSlide"/><Relationship Id="rId3" Target="../media/image5.png" Type="http://schemas.openxmlformats.org/officeDocument/2006/relationships/image"/><Relationship Id="rId4" Target="../media/image6.svg" Type="http://schemas.openxmlformats.org/officeDocument/2006/relationships/image"/><Relationship Id="rId5" Target="../media/image7.png" Type="http://schemas.openxmlformats.org/officeDocument/2006/relationships/image"/><Relationship Id="rId6" Target="../media/image8.svg" Type="http://schemas.openxmlformats.org/officeDocument/2006/relationships/image"/><Relationship Id="rId7" Target="../media/image9.png" Type="http://schemas.openxmlformats.org/officeDocument/2006/relationships/image"/><Relationship Id="rId8" Target="../media/image10.svg" Type="http://schemas.openxmlformats.org/officeDocument/2006/relationships/image"/><Relationship Id="rId9" Target="../media/image46.jpeg" Type="http://schemas.openxmlformats.org/officeDocument/2006/relationships/image"/></Relationships>
</file>

<file path=ppt/slides/_rels/slide6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62.xml" Type="http://schemas.openxmlformats.org/officeDocument/2006/relationships/notesSlide"/><Relationship Id="rId3" Target="../media/image47.jpeg" Type="http://schemas.openxmlformats.org/officeDocument/2006/relationships/image"/><Relationship Id="rId4" Target="../media/image16.png" Type="http://schemas.openxmlformats.org/officeDocument/2006/relationships/image"/><Relationship Id="rId5" Target="../media/image12.png" Type="http://schemas.openxmlformats.org/officeDocument/2006/relationships/image"/><Relationship Id="rId6" Target="../media/image13.svg" Type="http://schemas.openxmlformats.org/officeDocument/2006/relationships/image"/></Relationships>
</file>

<file path=ppt/slides/_rels/slide6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3.svg" Type="http://schemas.openxmlformats.org/officeDocument/2006/relationships/image"/><Relationship Id="rId2" Target="../notesSlides/notesSlide63.xml" Type="http://schemas.openxmlformats.org/officeDocument/2006/relationships/notesSlide"/><Relationship Id="rId3" Target="../media/image5.png" Type="http://schemas.openxmlformats.org/officeDocument/2006/relationships/image"/><Relationship Id="rId4" Target="../media/image6.svg" Type="http://schemas.openxmlformats.org/officeDocument/2006/relationships/image"/><Relationship Id="rId5" Target="../media/image9.png" Type="http://schemas.openxmlformats.org/officeDocument/2006/relationships/image"/><Relationship Id="rId6" Target="../media/image10.svg" Type="http://schemas.openxmlformats.org/officeDocument/2006/relationships/image"/><Relationship Id="rId7" Target="../media/image27.jpeg" Type="http://schemas.openxmlformats.org/officeDocument/2006/relationships/image"/><Relationship Id="rId8" Target="https://www.youtube.com/watch?v=osfQg4yKtq8" TargetMode="External" Type="http://schemas.openxmlformats.org/officeDocument/2006/relationships/video"/><Relationship Id="rId9" Target="../media/image12.png" Type="http://schemas.openxmlformats.org/officeDocument/2006/relationships/image"/></Relationships>
</file>

<file path=ppt/slides/_rels/slide6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64.xml" Type="http://schemas.openxmlformats.org/officeDocument/2006/relationships/notesSlide"/><Relationship Id="rId3" Target="../media/image2.png" Type="http://schemas.openxmlformats.org/officeDocument/2006/relationships/image"/><Relationship Id="rId4" Target="https://byu.box.com/s/edwziaop25rdqhbovsno8cxqsyourfm8" TargetMode="External" Type="http://schemas.openxmlformats.org/officeDocument/2006/relationships/hyperlink"/><Relationship Id="rId5" Target="../media/image3.png" Type="http://schemas.openxmlformats.org/officeDocument/2006/relationships/image"/><Relationship Id="rId6" Target="../media/image4.svg" Type="http://schemas.openxmlformats.org/officeDocument/2006/relationships/image"/></Relationships>
</file>

<file path=ppt/slides/_rels/slide6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3.svg" Type="http://schemas.openxmlformats.org/officeDocument/2006/relationships/image"/><Relationship Id="rId2" Target="../notesSlides/notesSlide65.xml" Type="http://schemas.openxmlformats.org/officeDocument/2006/relationships/notesSlide"/><Relationship Id="rId3" Target="../media/image5.png" Type="http://schemas.openxmlformats.org/officeDocument/2006/relationships/image"/><Relationship Id="rId4" Target="../media/image6.svg" Type="http://schemas.openxmlformats.org/officeDocument/2006/relationships/image"/><Relationship Id="rId5" Target="../media/image7.png" Type="http://schemas.openxmlformats.org/officeDocument/2006/relationships/image"/><Relationship Id="rId6" Target="../media/image8.svg" Type="http://schemas.openxmlformats.org/officeDocument/2006/relationships/image"/><Relationship Id="rId7" Target="../media/image9.png" Type="http://schemas.openxmlformats.org/officeDocument/2006/relationships/image"/><Relationship Id="rId8" Target="../media/image10.svg" Type="http://schemas.openxmlformats.org/officeDocument/2006/relationships/image"/><Relationship Id="rId9" Target="../media/image12.png" Type="http://schemas.openxmlformats.org/officeDocument/2006/relationships/image"/></Relationships>
</file>

<file path=ppt/slides/_rels/slide6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66.xml" Type="http://schemas.openxmlformats.org/officeDocument/2006/relationships/notesSlide"/><Relationship Id="rId3" Target="../media/image48.png" Type="http://schemas.openxmlformats.org/officeDocument/2006/relationships/image"/><Relationship Id="rId4" Target="../media/image12.png" Type="http://schemas.openxmlformats.org/officeDocument/2006/relationships/image"/><Relationship Id="rId5" Target="../media/image13.svg" Type="http://schemas.openxmlformats.org/officeDocument/2006/relationships/image"/></Relationships>
</file>

<file path=ppt/slides/_rels/slide6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67.xml" Type="http://schemas.openxmlformats.org/officeDocument/2006/relationships/notesSlide"/><Relationship Id="rId3" Target="../media/image9.png" Type="http://schemas.openxmlformats.org/officeDocument/2006/relationships/image"/><Relationship Id="rId4" Target="../media/image10.svg" Type="http://schemas.openxmlformats.org/officeDocument/2006/relationships/image"/><Relationship Id="rId5" Target="../media/image5.png" Type="http://schemas.openxmlformats.org/officeDocument/2006/relationships/image"/><Relationship Id="rId6" Target="../media/image6.svg" Type="http://schemas.openxmlformats.org/officeDocument/2006/relationships/image"/><Relationship Id="rId7" Target="../media/image11.jpeg" Type="http://schemas.openxmlformats.org/officeDocument/2006/relationships/image"/><Relationship Id="rId8" Target="../media/image12.png" Type="http://schemas.openxmlformats.org/officeDocument/2006/relationships/image"/><Relationship Id="rId9" Target="../media/image13.svg" Type="http://schemas.openxmlformats.org/officeDocument/2006/relationships/image"/></Relationships>
</file>

<file path=ppt/slides/_rels/slide68.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2.png" Type="http://schemas.openxmlformats.org/officeDocument/2006/relationships/image"/><Relationship Id="rId11" Target="../media/image13.svg" Type="http://schemas.openxmlformats.org/officeDocument/2006/relationships/image"/><Relationship Id="rId2" Target="../notesSlides/notesSlide68.xml" Type="http://schemas.openxmlformats.org/officeDocument/2006/relationships/notesSlide"/><Relationship Id="rId3" Target="../media/image5.png" Type="http://schemas.openxmlformats.org/officeDocument/2006/relationships/image"/><Relationship Id="rId4" Target="../media/image6.svg" Type="http://schemas.openxmlformats.org/officeDocument/2006/relationships/image"/><Relationship Id="rId5" Target="../media/image7.png" Type="http://schemas.openxmlformats.org/officeDocument/2006/relationships/image"/><Relationship Id="rId6" Target="../media/image8.svg" Type="http://schemas.openxmlformats.org/officeDocument/2006/relationships/image"/><Relationship Id="rId7" Target="../media/image9.png" Type="http://schemas.openxmlformats.org/officeDocument/2006/relationships/image"/><Relationship Id="rId8" Target="../media/image10.svg" Type="http://schemas.openxmlformats.org/officeDocument/2006/relationships/image"/><Relationship Id="rId9" Target="../media/image22.jpe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7.xml" Type="http://schemas.openxmlformats.org/officeDocument/2006/relationships/notesSlide"/><Relationship Id="rId3" Target="../media/image15.jpeg" Type="http://schemas.openxmlformats.org/officeDocument/2006/relationships/image"/><Relationship Id="rId4" Target="../media/image16.png" Type="http://schemas.openxmlformats.org/officeDocument/2006/relationships/image"/><Relationship Id="rId5" Target="../media/image12.png" Type="http://schemas.openxmlformats.org/officeDocument/2006/relationships/image"/><Relationship Id="rId6" Target="../media/image13.sv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3.svg" Type="http://schemas.openxmlformats.org/officeDocument/2006/relationships/image"/><Relationship Id="rId11" Target="../media/image17.jpeg" Type="http://schemas.openxmlformats.org/officeDocument/2006/relationships/image"/><Relationship Id="rId2" Target="../notesSlides/notesSlide8.xml" Type="http://schemas.openxmlformats.org/officeDocument/2006/relationships/notesSlide"/><Relationship Id="rId3" Target="../media/image5.png" Type="http://schemas.openxmlformats.org/officeDocument/2006/relationships/image"/><Relationship Id="rId4" Target="../media/image6.svg" Type="http://schemas.openxmlformats.org/officeDocument/2006/relationships/image"/><Relationship Id="rId5" Target="../media/image7.png" Type="http://schemas.openxmlformats.org/officeDocument/2006/relationships/image"/><Relationship Id="rId6" Target="../media/image8.svg" Type="http://schemas.openxmlformats.org/officeDocument/2006/relationships/image"/><Relationship Id="rId7" Target="../media/image9.png" Type="http://schemas.openxmlformats.org/officeDocument/2006/relationships/image"/><Relationship Id="rId8" Target="../media/image10.svg" Type="http://schemas.openxmlformats.org/officeDocument/2006/relationships/image"/><Relationship Id="rId9" Target="../media/image12.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9.xml" Type="http://schemas.openxmlformats.org/officeDocument/2006/relationships/notesSlide"/><Relationship Id="rId3" Target="../media/image2.png" Type="http://schemas.openxmlformats.org/officeDocument/2006/relationships/image"/><Relationship Id="rId4" Target="../media/image18.png" Type="http://schemas.openxmlformats.org/officeDocument/2006/relationships/image"/><Relationship Id="rId5" Target="../media/image3.png" Type="http://schemas.openxmlformats.org/officeDocument/2006/relationships/image"/><Relationship Id="rId6" Target="../media/image4.sv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E4F4FF"/>
        </a:solidFill>
      </p:bgPr>
    </p:bg>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0" r="0" b="0"/>
            </a:stretch>
          </a:blipFill>
        </p:spPr>
      </p:sp>
      <p:sp>
        <p:nvSpPr>
          <p:cNvPr name="TextBox 3" id="3"/>
          <p:cNvSpPr txBox="true"/>
          <p:nvPr/>
        </p:nvSpPr>
        <p:spPr>
          <a:xfrm rot="0">
            <a:off x="4758467" y="4706384"/>
            <a:ext cx="8771066" cy="2243517"/>
          </a:xfrm>
          <a:prstGeom prst="rect">
            <a:avLst/>
          </a:prstGeom>
        </p:spPr>
        <p:txBody>
          <a:bodyPr anchor="t" rtlCol="false" tIns="0" lIns="0" bIns="0" rIns="0">
            <a:spAutoFit/>
          </a:bodyPr>
          <a:lstStyle/>
          <a:p>
            <a:pPr algn="ctr">
              <a:lnSpc>
                <a:spcPts val="6533"/>
              </a:lnSpc>
            </a:pPr>
            <a:r>
              <a:rPr lang="en-US" sz="6599" b="true">
                <a:solidFill>
                  <a:srgbClr val="FFC927"/>
                </a:solidFill>
                <a:latin typeface="Proxima Nova Bold"/>
                <a:ea typeface="Proxima Nova Bold"/>
                <a:cs typeface="Proxima Nova Bold"/>
                <a:sym typeface="Proxima Nova Bold"/>
              </a:rPr>
              <a:t>Introduction</a:t>
            </a:r>
          </a:p>
          <a:p>
            <a:pPr algn="ctr">
              <a:lnSpc>
                <a:spcPts val="6533"/>
              </a:lnSpc>
            </a:pPr>
          </a:p>
          <a:p>
            <a:pPr algn="ctr">
              <a:lnSpc>
                <a:spcPts val="4454"/>
              </a:lnSpc>
            </a:pPr>
            <a:r>
              <a:rPr lang="en-US" sz="4499" b="true">
                <a:solidFill>
                  <a:srgbClr val="FFFFFF"/>
                </a:solidFill>
                <a:latin typeface="Proxima Nova Bold"/>
                <a:ea typeface="Proxima Nova Bold"/>
                <a:cs typeface="Proxima Nova Bold"/>
                <a:sym typeface="Proxima Nova Bold"/>
              </a:rPr>
              <a:t>3rd-5th Grade Students</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0398D8"/>
        </a:solidFill>
      </p:bgPr>
    </p:bg>
    <p:spTree>
      <p:nvGrpSpPr>
        <p:cNvPr id="1" name=""/>
        <p:cNvGrpSpPr/>
        <p:nvPr/>
      </p:nvGrpSpPr>
      <p:grpSpPr>
        <a:xfrm>
          <a:off x="0" y="0"/>
          <a:ext cx="0" cy="0"/>
          <a:chOff x="0" y="0"/>
          <a:chExt cx="0" cy="0"/>
        </a:xfrm>
      </p:grpSpPr>
      <p:sp>
        <p:nvSpPr>
          <p:cNvPr name="TextBox 2" id="2"/>
          <p:cNvSpPr txBox="true"/>
          <p:nvPr/>
        </p:nvSpPr>
        <p:spPr>
          <a:xfrm rot="0">
            <a:off x="1028700" y="933450"/>
            <a:ext cx="14545645" cy="910591"/>
          </a:xfrm>
          <a:prstGeom prst="rect">
            <a:avLst/>
          </a:prstGeom>
        </p:spPr>
        <p:txBody>
          <a:bodyPr anchor="t" rtlCol="false" tIns="0" lIns="0" bIns="0" rIns="0">
            <a:spAutoFit/>
          </a:bodyPr>
          <a:lstStyle/>
          <a:p>
            <a:pPr algn="l">
              <a:lnSpc>
                <a:spcPts val="7559"/>
              </a:lnSpc>
            </a:pPr>
            <a:r>
              <a:rPr lang="en-US" sz="5399" b="true">
                <a:solidFill>
                  <a:srgbClr val="FFFFFF"/>
                </a:solidFill>
                <a:latin typeface="Proxima Nova Heavy"/>
                <a:ea typeface="Proxima Nova Heavy"/>
                <a:cs typeface="Proxima Nova Heavy"/>
                <a:sym typeface="Proxima Nova Heavy"/>
              </a:rPr>
              <a:t>Little Acts of Love can change people’s lives.</a:t>
            </a:r>
          </a:p>
        </p:txBody>
      </p:sp>
      <p:sp>
        <p:nvSpPr>
          <p:cNvPr name="Freeform 3" id="3"/>
          <p:cNvSpPr/>
          <p:nvPr/>
        </p:nvSpPr>
        <p:spPr>
          <a:xfrm flipH="false" flipV="false" rot="0">
            <a:off x="16127083" y="352708"/>
            <a:ext cx="1485238" cy="1704692"/>
          </a:xfrm>
          <a:custGeom>
            <a:avLst/>
            <a:gdLst/>
            <a:ahLst/>
            <a:cxnLst/>
            <a:rect r="r" b="b" t="t" l="l"/>
            <a:pathLst>
              <a:path h="1704692" w="1485238">
                <a:moveTo>
                  <a:pt x="0" y="0"/>
                </a:moveTo>
                <a:lnTo>
                  <a:pt x="1485237" y="0"/>
                </a:lnTo>
                <a:lnTo>
                  <a:pt x="1485237" y="1704692"/>
                </a:lnTo>
                <a:lnTo>
                  <a:pt x="0" y="1704692"/>
                </a:lnTo>
                <a:lnTo>
                  <a:pt x="0" y="0"/>
                </a:lnTo>
                <a:close/>
              </a:path>
            </a:pathLst>
          </a:custGeom>
          <a:blipFill>
            <a:blip r:embed="rId3"/>
            <a:stretch>
              <a:fillRect l="0" t="0" r="0" b="0"/>
            </a:stretch>
          </a:blipFill>
          <a:ln w="38100" cap="sq">
            <a:solidFill>
              <a:srgbClr val="FFFFFF"/>
            </a:solidFill>
            <a:prstDash val="solid"/>
            <a:miter/>
          </a:ln>
        </p:spPr>
      </p:sp>
      <p:sp>
        <p:nvSpPr>
          <p:cNvPr name="TextBox 4" id="4"/>
          <p:cNvSpPr txBox="true"/>
          <p:nvPr/>
        </p:nvSpPr>
        <p:spPr>
          <a:xfrm rot="0">
            <a:off x="7199635" y="4803457"/>
            <a:ext cx="3907780" cy="613410"/>
          </a:xfrm>
          <a:prstGeom prst="rect">
            <a:avLst/>
          </a:prstGeom>
        </p:spPr>
        <p:txBody>
          <a:bodyPr anchor="t" rtlCol="false" tIns="0" lIns="0" bIns="0" rIns="0">
            <a:spAutoFit/>
          </a:bodyPr>
          <a:lstStyle/>
          <a:p>
            <a:pPr algn="ctr">
              <a:lnSpc>
                <a:spcPts val="5039"/>
              </a:lnSpc>
              <a:spcBef>
                <a:spcPct val="0"/>
              </a:spcBef>
            </a:pPr>
            <a:r>
              <a:rPr lang="en-US" sz="3599" u="sng">
                <a:solidFill>
                  <a:srgbClr val="FFFFFF"/>
                </a:solidFill>
                <a:latin typeface="Proxima Nova"/>
                <a:ea typeface="Proxima Nova"/>
                <a:cs typeface="Proxima Nova"/>
                <a:sym typeface="Proxima Nova"/>
                <a:hlinkClick r:id="rId4" tooltip="https://byu.box.com/s/394sb2h0ls5dnvfeg4yejarleabhhrh9"/>
              </a:rPr>
              <a:t>Click to View Video</a:t>
            </a:r>
          </a:p>
        </p:txBody>
      </p:sp>
      <p:grpSp>
        <p:nvGrpSpPr>
          <p:cNvPr name="Group 5" id="5"/>
          <p:cNvGrpSpPr/>
          <p:nvPr/>
        </p:nvGrpSpPr>
        <p:grpSpPr>
          <a:xfrm rot="0">
            <a:off x="1349356" y="9522354"/>
            <a:ext cx="3244139" cy="529640"/>
            <a:chOff x="0" y="0"/>
            <a:chExt cx="4325519" cy="706187"/>
          </a:xfrm>
        </p:grpSpPr>
        <p:sp>
          <p:nvSpPr>
            <p:cNvPr name="TextBox 6" id="6"/>
            <p:cNvSpPr txBox="true"/>
            <p:nvPr/>
          </p:nvSpPr>
          <p:spPr>
            <a:xfrm rot="0">
              <a:off x="0" y="239462"/>
              <a:ext cx="4012605" cy="466725"/>
            </a:xfrm>
            <a:prstGeom prst="rect">
              <a:avLst/>
            </a:prstGeom>
          </p:spPr>
          <p:txBody>
            <a:bodyPr anchor="t" rtlCol="false" tIns="0" lIns="0" bIns="0" rIns="0">
              <a:spAutoFit/>
            </a:bodyPr>
            <a:lstStyle/>
            <a:p>
              <a:pPr algn="ctr">
                <a:lnSpc>
                  <a:spcPts val="2520"/>
                </a:lnSpc>
                <a:spcBef>
                  <a:spcPct val="0"/>
                </a:spcBef>
              </a:pPr>
              <a:r>
                <a:rPr lang="en-US" sz="2100">
                  <a:solidFill>
                    <a:srgbClr val="FFFFFF"/>
                  </a:solidFill>
                  <a:latin typeface="Arial MT Pro"/>
                  <a:ea typeface="Arial MT Pro"/>
                  <a:cs typeface="Arial MT Pro"/>
                  <a:sym typeface="Arial MT Pro"/>
                </a:rPr>
                <a:t>Little Acts of Love for Len</a:t>
              </a:r>
            </a:p>
          </p:txBody>
        </p:sp>
        <p:sp>
          <p:nvSpPr>
            <p:cNvPr name="Freeform 7" id="7"/>
            <p:cNvSpPr/>
            <p:nvPr/>
          </p:nvSpPr>
          <p:spPr>
            <a:xfrm flipH="false" flipV="false" rot="0">
              <a:off x="3855022" y="0"/>
              <a:ext cx="470497" cy="706187"/>
            </a:xfrm>
            <a:custGeom>
              <a:avLst/>
              <a:gdLst/>
              <a:ahLst/>
              <a:cxnLst/>
              <a:rect r="r" b="b" t="t" l="l"/>
              <a:pathLst>
                <a:path h="706187" w="470497">
                  <a:moveTo>
                    <a:pt x="0" y="0"/>
                  </a:moveTo>
                  <a:lnTo>
                    <a:pt x="470497" y="0"/>
                  </a:lnTo>
                  <a:lnTo>
                    <a:pt x="470497" y="706187"/>
                  </a:lnTo>
                  <a:lnTo>
                    <a:pt x="0" y="706187"/>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E4F4FF"/>
        </a:solidFill>
      </p:bgPr>
    </p:bg>
    <p:spTree>
      <p:nvGrpSpPr>
        <p:cNvPr id="1" name=""/>
        <p:cNvGrpSpPr/>
        <p:nvPr/>
      </p:nvGrpSpPr>
      <p:grpSpPr>
        <a:xfrm>
          <a:off x="0" y="0"/>
          <a:ext cx="0" cy="0"/>
          <a:chOff x="0" y="0"/>
          <a:chExt cx="0" cy="0"/>
        </a:xfrm>
      </p:grpSpPr>
      <p:sp>
        <p:nvSpPr>
          <p:cNvPr name="Freeform 2" id="2"/>
          <p:cNvSpPr/>
          <p:nvPr/>
        </p:nvSpPr>
        <p:spPr>
          <a:xfrm flipH="false" flipV="false" rot="0">
            <a:off x="-5088305" y="-3251322"/>
            <a:ext cx="26071936" cy="17370427"/>
          </a:xfrm>
          <a:custGeom>
            <a:avLst/>
            <a:gdLst/>
            <a:ahLst/>
            <a:cxnLst/>
            <a:rect r="r" b="b" t="t" l="l"/>
            <a:pathLst>
              <a:path h="17370427" w="26071936">
                <a:moveTo>
                  <a:pt x="0" y="0"/>
                </a:moveTo>
                <a:lnTo>
                  <a:pt x="26071935" y="0"/>
                </a:lnTo>
                <a:lnTo>
                  <a:pt x="26071935" y="17370428"/>
                </a:lnTo>
                <a:lnTo>
                  <a:pt x="0" y="17370428"/>
                </a:lnTo>
                <a:lnTo>
                  <a:pt x="0" y="0"/>
                </a:lnTo>
                <a:close/>
              </a:path>
            </a:pathLst>
          </a:custGeom>
          <a:blipFill>
            <a:blip r:embed="rId3">
              <a:alphaModFix amt="57000"/>
            </a:blip>
            <a:stretch>
              <a:fillRect l="0" t="0" r="0" b="0"/>
            </a:stretch>
          </a:blipFill>
        </p:spPr>
      </p:sp>
      <p:sp>
        <p:nvSpPr>
          <p:cNvPr name="Freeform 3" id="3"/>
          <p:cNvSpPr/>
          <p:nvPr/>
        </p:nvSpPr>
        <p:spPr>
          <a:xfrm flipH="false" flipV="false" rot="0">
            <a:off x="9572625" y="1201517"/>
            <a:ext cx="6449534" cy="8321979"/>
          </a:xfrm>
          <a:custGeom>
            <a:avLst/>
            <a:gdLst/>
            <a:ahLst/>
            <a:cxnLst/>
            <a:rect r="r" b="b" t="t" l="l"/>
            <a:pathLst>
              <a:path h="8321979" w="6449534">
                <a:moveTo>
                  <a:pt x="0" y="0"/>
                </a:moveTo>
                <a:lnTo>
                  <a:pt x="6449534" y="0"/>
                </a:lnTo>
                <a:lnTo>
                  <a:pt x="6449534" y="8321979"/>
                </a:lnTo>
                <a:lnTo>
                  <a:pt x="0" y="8321979"/>
                </a:lnTo>
                <a:lnTo>
                  <a:pt x="0" y="0"/>
                </a:lnTo>
                <a:close/>
              </a:path>
            </a:pathLst>
          </a:custGeom>
          <a:blipFill>
            <a:blip r:embed="rId4"/>
            <a:stretch>
              <a:fillRect l="0" t="0" r="0" b="0"/>
            </a:stretch>
          </a:blipFill>
        </p:spPr>
      </p:sp>
      <p:sp>
        <p:nvSpPr>
          <p:cNvPr name="TextBox 4" id="4"/>
          <p:cNvSpPr txBox="true"/>
          <p:nvPr/>
        </p:nvSpPr>
        <p:spPr>
          <a:xfrm rot="0">
            <a:off x="1457325" y="1560780"/>
            <a:ext cx="7841352" cy="910591"/>
          </a:xfrm>
          <a:prstGeom prst="rect">
            <a:avLst/>
          </a:prstGeom>
        </p:spPr>
        <p:txBody>
          <a:bodyPr anchor="t" rtlCol="false" tIns="0" lIns="0" bIns="0" rIns="0">
            <a:spAutoFit/>
          </a:bodyPr>
          <a:lstStyle/>
          <a:p>
            <a:pPr algn="l">
              <a:lnSpc>
                <a:spcPts val="7559"/>
              </a:lnSpc>
            </a:pPr>
            <a:r>
              <a:rPr lang="en-US" sz="5399" b="true">
                <a:solidFill>
                  <a:srgbClr val="000000"/>
                </a:solidFill>
                <a:latin typeface="Proxima Nova Heavy"/>
                <a:ea typeface="Proxima Nova Heavy"/>
                <a:cs typeface="Proxima Nova Heavy"/>
                <a:sym typeface="Proxima Nova Heavy"/>
              </a:rPr>
              <a:t>Virtue Bingo</a:t>
            </a:r>
          </a:p>
        </p:txBody>
      </p:sp>
      <p:sp>
        <p:nvSpPr>
          <p:cNvPr name="TextBox 5" id="5"/>
          <p:cNvSpPr txBox="true"/>
          <p:nvPr/>
        </p:nvSpPr>
        <p:spPr>
          <a:xfrm rot="0">
            <a:off x="1457325" y="2611102"/>
            <a:ext cx="6130677" cy="7281545"/>
          </a:xfrm>
          <a:prstGeom prst="rect">
            <a:avLst/>
          </a:prstGeom>
        </p:spPr>
        <p:txBody>
          <a:bodyPr anchor="t" rtlCol="false" tIns="0" lIns="0" bIns="0" rIns="0">
            <a:spAutoFit/>
          </a:bodyPr>
          <a:lstStyle/>
          <a:p>
            <a:pPr algn="l">
              <a:lnSpc>
                <a:spcPts val="4480"/>
              </a:lnSpc>
            </a:pPr>
            <a:r>
              <a:rPr lang="en-US" sz="3200">
                <a:solidFill>
                  <a:srgbClr val="000000"/>
                </a:solidFill>
                <a:latin typeface="Proxima Nova"/>
                <a:ea typeface="Proxima Nova"/>
                <a:cs typeface="Proxima Nova"/>
                <a:sym typeface="Proxima Nova"/>
              </a:rPr>
              <a:t>Instructions:</a:t>
            </a:r>
          </a:p>
          <a:p>
            <a:pPr algn="l">
              <a:lnSpc>
                <a:spcPts val="4480"/>
              </a:lnSpc>
            </a:pPr>
          </a:p>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Find a classmate that has done something on this bingo card</a:t>
            </a:r>
          </a:p>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Have them sign their name on that square </a:t>
            </a:r>
          </a:p>
          <a:p>
            <a:pPr algn="l">
              <a:lnSpc>
                <a:spcPts val="4480"/>
              </a:lnSpc>
            </a:pPr>
          </a:p>
          <a:p>
            <a:pPr algn="l">
              <a:lnSpc>
                <a:spcPts val="4480"/>
              </a:lnSpc>
            </a:pPr>
            <a:r>
              <a:rPr lang="en-US" sz="3200">
                <a:solidFill>
                  <a:srgbClr val="000000"/>
                </a:solidFill>
                <a:latin typeface="Proxima Nova"/>
                <a:ea typeface="Proxima Nova"/>
                <a:cs typeface="Proxima Nova"/>
                <a:sym typeface="Proxima Nova"/>
              </a:rPr>
              <a:t>*You can’t have someone sign two squares until you have asked everyone in the class if they could sign a square.</a:t>
            </a:r>
          </a:p>
          <a:p>
            <a:pPr algn="l">
              <a:lnSpc>
                <a:spcPts val="4480"/>
              </a:lnSpc>
            </a:pPr>
          </a:p>
        </p:txBody>
      </p:sp>
      <p:sp>
        <p:nvSpPr>
          <p:cNvPr name="TextBox 6" id="6"/>
          <p:cNvSpPr txBox="true"/>
          <p:nvPr/>
        </p:nvSpPr>
        <p:spPr>
          <a:xfrm rot="0">
            <a:off x="1444517" y="9661022"/>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009DDE"/>
                </a:solidFill>
                <a:latin typeface="Arial MT Pro"/>
                <a:ea typeface="Arial MT Pro"/>
                <a:cs typeface="Arial MT Pro"/>
                <a:sym typeface="Arial MT Pro"/>
              </a:rPr>
              <a:t>Little Acts of Love for Len</a:t>
            </a:r>
          </a:p>
        </p:txBody>
      </p:sp>
      <p:sp>
        <p:nvSpPr>
          <p:cNvPr name="Freeform 7" id="7"/>
          <p:cNvSpPr/>
          <p:nvPr/>
        </p:nvSpPr>
        <p:spPr>
          <a:xfrm flipH="false" flipV="false" rot="0">
            <a:off x="4335783" y="9493332"/>
            <a:ext cx="352873" cy="529640"/>
          </a:xfrm>
          <a:custGeom>
            <a:avLst/>
            <a:gdLst/>
            <a:ahLst/>
            <a:cxnLst/>
            <a:rect r="r" b="b" t="t" l="l"/>
            <a:pathLst>
              <a:path h="529640" w="352873">
                <a:moveTo>
                  <a:pt x="0" y="0"/>
                </a:moveTo>
                <a:lnTo>
                  <a:pt x="352873" y="0"/>
                </a:lnTo>
                <a:lnTo>
                  <a:pt x="352873" y="529640"/>
                </a:lnTo>
                <a:lnTo>
                  <a:pt x="0" y="52964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E4F4FF"/>
        </a:solidFill>
      </p:bgPr>
    </p:bg>
    <p:spTree>
      <p:nvGrpSpPr>
        <p:cNvPr id="1" name=""/>
        <p:cNvGrpSpPr/>
        <p:nvPr/>
      </p:nvGrpSpPr>
      <p:grpSpPr>
        <a:xfrm>
          <a:off x="0" y="0"/>
          <a:ext cx="0" cy="0"/>
          <a:chOff x="0" y="0"/>
          <a:chExt cx="0" cy="0"/>
        </a:xfrm>
      </p:grpSpPr>
      <p:grpSp>
        <p:nvGrpSpPr>
          <p:cNvPr name="Group 2" id="2"/>
          <p:cNvGrpSpPr/>
          <p:nvPr/>
        </p:nvGrpSpPr>
        <p:grpSpPr>
          <a:xfrm rot="0">
            <a:off x="-4418087" y="-3606684"/>
            <a:ext cx="26803680" cy="17056535"/>
            <a:chOff x="0" y="0"/>
            <a:chExt cx="35738239" cy="22742046"/>
          </a:xfrm>
        </p:grpSpPr>
        <p:sp>
          <p:nvSpPr>
            <p:cNvPr name="Freeform 3" id="3"/>
            <p:cNvSpPr/>
            <p:nvPr/>
          </p:nvSpPr>
          <p:spPr>
            <a:xfrm flipH="false" flipV="false" rot="-3186826">
              <a:off x="26600071" y="1680289"/>
              <a:ext cx="7329130" cy="6257245"/>
            </a:xfrm>
            <a:custGeom>
              <a:avLst/>
              <a:gdLst/>
              <a:ahLst/>
              <a:cxnLst/>
              <a:rect r="r" b="b" t="t" l="l"/>
              <a:pathLst>
                <a:path h="6257245" w="7329130">
                  <a:moveTo>
                    <a:pt x="0" y="0"/>
                  </a:moveTo>
                  <a:lnTo>
                    <a:pt x="7329130" y="0"/>
                  </a:lnTo>
                  <a:lnTo>
                    <a:pt x="7329130" y="6257245"/>
                  </a:lnTo>
                  <a:lnTo>
                    <a:pt x="0" y="625724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1646292">
              <a:off x="23714623" y="14835723"/>
              <a:ext cx="11372817" cy="5601112"/>
            </a:xfrm>
            <a:custGeom>
              <a:avLst/>
              <a:gdLst/>
              <a:ahLst/>
              <a:cxnLst/>
              <a:rect r="r" b="b" t="t" l="l"/>
              <a:pathLst>
                <a:path h="5601112" w="11372817">
                  <a:moveTo>
                    <a:pt x="0" y="0"/>
                  </a:moveTo>
                  <a:lnTo>
                    <a:pt x="11372817" y="0"/>
                  </a:lnTo>
                  <a:lnTo>
                    <a:pt x="11372817" y="5601112"/>
                  </a:lnTo>
                  <a:lnTo>
                    <a:pt x="0" y="5601112"/>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1646292">
              <a:off x="1168742" y="4311710"/>
              <a:ext cx="11372817" cy="5601112"/>
            </a:xfrm>
            <a:custGeom>
              <a:avLst/>
              <a:gdLst/>
              <a:ahLst/>
              <a:cxnLst/>
              <a:rect r="r" b="b" t="t" l="l"/>
              <a:pathLst>
                <a:path h="5601112" w="11372817">
                  <a:moveTo>
                    <a:pt x="0" y="0"/>
                  </a:moveTo>
                  <a:lnTo>
                    <a:pt x="11372816" y="0"/>
                  </a:lnTo>
                  <a:lnTo>
                    <a:pt x="11372816" y="5601113"/>
                  </a:lnTo>
                  <a:lnTo>
                    <a:pt x="0" y="5601113"/>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6" id="6"/>
            <p:cNvSpPr/>
            <p:nvPr/>
          </p:nvSpPr>
          <p:spPr>
            <a:xfrm flipH="false" flipV="false" rot="-1957193">
              <a:off x="1108496" y="15002862"/>
              <a:ext cx="7329130" cy="6257245"/>
            </a:xfrm>
            <a:custGeom>
              <a:avLst/>
              <a:gdLst/>
              <a:ahLst/>
              <a:cxnLst/>
              <a:rect r="r" b="b" t="t" l="l"/>
              <a:pathLst>
                <a:path h="6257245" w="7329130">
                  <a:moveTo>
                    <a:pt x="0" y="0"/>
                  </a:moveTo>
                  <a:lnTo>
                    <a:pt x="7329130" y="0"/>
                  </a:lnTo>
                  <a:lnTo>
                    <a:pt x="7329130" y="6257244"/>
                  </a:lnTo>
                  <a:lnTo>
                    <a:pt x="0" y="625724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grpSp>
        <p:nvGrpSpPr>
          <p:cNvPr name="Group 7" id="7"/>
          <p:cNvGrpSpPr/>
          <p:nvPr/>
        </p:nvGrpSpPr>
        <p:grpSpPr>
          <a:xfrm rot="0">
            <a:off x="1028700" y="5143979"/>
            <a:ext cx="4845130" cy="3884715"/>
            <a:chOff x="0" y="0"/>
            <a:chExt cx="572705" cy="459182"/>
          </a:xfrm>
        </p:grpSpPr>
        <p:sp>
          <p:nvSpPr>
            <p:cNvPr name="Freeform 8" id="8"/>
            <p:cNvSpPr/>
            <p:nvPr/>
          </p:nvSpPr>
          <p:spPr>
            <a:xfrm flipH="false" flipV="false" rot="0">
              <a:off x="0" y="0"/>
              <a:ext cx="572705" cy="459182"/>
            </a:xfrm>
            <a:custGeom>
              <a:avLst/>
              <a:gdLst/>
              <a:ahLst/>
              <a:cxnLst/>
              <a:rect r="r" b="b" t="t" l="l"/>
              <a:pathLst>
                <a:path h="459182" w="572705">
                  <a:moveTo>
                    <a:pt x="0" y="0"/>
                  </a:moveTo>
                  <a:lnTo>
                    <a:pt x="572705" y="0"/>
                  </a:lnTo>
                  <a:lnTo>
                    <a:pt x="572705" y="459182"/>
                  </a:lnTo>
                  <a:lnTo>
                    <a:pt x="0" y="459182"/>
                  </a:lnTo>
                  <a:close/>
                </a:path>
              </a:pathLst>
            </a:custGeom>
            <a:blipFill>
              <a:blip r:embed="rId9"/>
              <a:stretch>
                <a:fillRect l="0" t="-21336" r="0" b="-10774"/>
              </a:stretch>
            </a:blipFill>
          </p:spPr>
        </p:sp>
      </p:grpSp>
      <p:grpSp>
        <p:nvGrpSpPr>
          <p:cNvPr name="Group 9" id="9"/>
          <p:cNvGrpSpPr/>
          <p:nvPr/>
        </p:nvGrpSpPr>
        <p:grpSpPr>
          <a:xfrm rot="0">
            <a:off x="6721435" y="5143500"/>
            <a:ext cx="4845130" cy="3884715"/>
            <a:chOff x="0" y="0"/>
            <a:chExt cx="572705" cy="459182"/>
          </a:xfrm>
        </p:grpSpPr>
        <p:sp>
          <p:nvSpPr>
            <p:cNvPr name="Freeform 10" id="10"/>
            <p:cNvSpPr/>
            <p:nvPr/>
          </p:nvSpPr>
          <p:spPr>
            <a:xfrm flipH="false" flipV="false" rot="0">
              <a:off x="0" y="0"/>
              <a:ext cx="572705" cy="459182"/>
            </a:xfrm>
            <a:custGeom>
              <a:avLst/>
              <a:gdLst/>
              <a:ahLst/>
              <a:cxnLst/>
              <a:rect r="r" b="b" t="t" l="l"/>
              <a:pathLst>
                <a:path h="459182" w="572705">
                  <a:moveTo>
                    <a:pt x="0" y="0"/>
                  </a:moveTo>
                  <a:lnTo>
                    <a:pt x="572705" y="0"/>
                  </a:lnTo>
                  <a:lnTo>
                    <a:pt x="572705" y="459182"/>
                  </a:lnTo>
                  <a:lnTo>
                    <a:pt x="0" y="459182"/>
                  </a:lnTo>
                  <a:close/>
                </a:path>
              </a:pathLst>
            </a:custGeom>
            <a:blipFill>
              <a:blip r:embed="rId10"/>
              <a:stretch>
                <a:fillRect l="0" t="-12361" r="0" b="-12361"/>
              </a:stretch>
            </a:blipFill>
          </p:spPr>
        </p:sp>
      </p:grpSp>
      <p:grpSp>
        <p:nvGrpSpPr>
          <p:cNvPr name="Group 11" id="11"/>
          <p:cNvGrpSpPr/>
          <p:nvPr/>
        </p:nvGrpSpPr>
        <p:grpSpPr>
          <a:xfrm rot="0">
            <a:off x="12297632" y="5143979"/>
            <a:ext cx="4845130" cy="3884715"/>
            <a:chOff x="0" y="0"/>
            <a:chExt cx="572705" cy="459182"/>
          </a:xfrm>
        </p:grpSpPr>
        <p:sp>
          <p:nvSpPr>
            <p:cNvPr name="Freeform 12" id="12"/>
            <p:cNvSpPr/>
            <p:nvPr/>
          </p:nvSpPr>
          <p:spPr>
            <a:xfrm flipH="false" flipV="false" rot="-59999">
              <a:off x="-3963" y="-4963"/>
              <a:ext cx="580631" cy="469107"/>
            </a:xfrm>
            <a:custGeom>
              <a:avLst/>
              <a:gdLst/>
              <a:ahLst/>
              <a:cxnLst/>
              <a:rect r="r" b="b" t="t" l="l"/>
              <a:pathLst>
                <a:path h="469107" w="580631">
                  <a:moveTo>
                    <a:pt x="8014" y="0"/>
                  </a:moveTo>
                  <a:lnTo>
                    <a:pt x="580631" y="9996"/>
                  </a:lnTo>
                  <a:lnTo>
                    <a:pt x="572617" y="469107"/>
                  </a:lnTo>
                  <a:lnTo>
                    <a:pt x="0" y="459112"/>
                  </a:lnTo>
                  <a:close/>
                </a:path>
              </a:pathLst>
            </a:custGeom>
            <a:blipFill>
              <a:blip r:embed="rId11"/>
              <a:stretch>
                <a:fillRect l="-424524" t="0" r="-20932" b="-14772"/>
              </a:stretch>
            </a:blipFill>
          </p:spPr>
        </p:sp>
      </p:grpSp>
      <p:sp>
        <p:nvSpPr>
          <p:cNvPr name="TextBox 13" id="13"/>
          <p:cNvSpPr txBox="true"/>
          <p:nvPr/>
        </p:nvSpPr>
        <p:spPr>
          <a:xfrm rot="0">
            <a:off x="5223324" y="933450"/>
            <a:ext cx="7841352" cy="910591"/>
          </a:xfrm>
          <a:prstGeom prst="rect">
            <a:avLst/>
          </a:prstGeom>
        </p:spPr>
        <p:txBody>
          <a:bodyPr anchor="t" rtlCol="false" tIns="0" lIns="0" bIns="0" rIns="0">
            <a:spAutoFit/>
          </a:bodyPr>
          <a:lstStyle/>
          <a:p>
            <a:pPr algn="ctr">
              <a:lnSpc>
                <a:spcPts val="7559"/>
              </a:lnSpc>
            </a:pPr>
            <a:r>
              <a:rPr lang="en-US" sz="5399" b="true">
                <a:solidFill>
                  <a:srgbClr val="00528A"/>
                </a:solidFill>
                <a:latin typeface="Proxima Nova Heavy"/>
                <a:ea typeface="Proxima Nova Heavy"/>
                <a:cs typeface="Proxima Nova Heavy"/>
                <a:sym typeface="Proxima Nova Heavy"/>
              </a:rPr>
              <a:t>Lent Calendar</a:t>
            </a:r>
          </a:p>
        </p:txBody>
      </p:sp>
      <p:sp>
        <p:nvSpPr>
          <p:cNvPr name="TextBox 14" id="14"/>
          <p:cNvSpPr txBox="true"/>
          <p:nvPr/>
        </p:nvSpPr>
        <p:spPr>
          <a:xfrm rot="0">
            <a:off x="1028700" y="3005153"/>
            <a:ext cx="4904638" cy="1144905"/>
          </a:xfrm>
          <a:prstGeom prst="rect">
            <a:avLst/>
          </a:prstGeom>
        </p:spPr>
        <p:txBody>
          <a:bodyPr anchor="t" rtlCol="false" tIns="0" lIns="0" bIns="0" rIns="0">
            <a:spAutoFit/>
          </a:bodyPr>
          <a:lstStyle/>
          <a:p>
            <a:pPr algn="ctr">
              <a:lnSpc>
                <a:spcPts val="4620"/>
              </a:lnSpc>
              <a:spcBef>
                <a:spcPct val="0"/>
              </a:spcBef>
            </a:pPr>
            <a:r>
              <a:rPr lang="en-US" sz="3300">
                <a:solidFill>
                  <a:srgbClr val="000000"/>
                </a:solidFill>
                <a:latin typeface="Proxima Nova"/>
                <a:ea typeface="Proxima Nova"/>
                <a:cs typeface="Proxima Nova"/>
                <a:sym typeface="Proxima Nova"/>
              </a:rPr>
              <a:t>Complete your Lent Calendar</a:t>
            </a:r>
          </a:p>
        </p:txBody>
      </p:sp>
      <p:sp>
        <p:nvSpPr>
          <p:cNvPr name="TextBox 15" id="15"/>
          <p:cNvSpPr txBox="true"/>
          <p:nvPr/>
        </p:nvSpPr>
        <p:spPr>
          <a:xfrm rot="0">
            <a:off x="6721435" y="3005153"/>
            <a:ext cx="4845130" cy="1144905"/>
          </a:xfrm>
          <a:prstGeom prst="rect">
            <a:avLst/>
          </a:prstGeom>
        </p:spPr>
        <p:txBody>
          <a:bodyPr anchor="t" rtlCol="false" tIns="0" lIns="0" bIns="0" rIns="0">
            <a:spAutoFit/>
          </a:bodyPr>
          <a:lstStyle/>
          <a:p>
            <a:pPr algn="ctr">
              <a:lnSpc>
                <a:spcPts val="4620"/>
              </a:lnSpc>
              <a:spcBef>
                <a:spcPct val="0"/>
              </a:spcBef>
            </a:pPr>
            <a:r>
              <a:rPr lang="en-US" sz="3300">
                <a:solidFill>
                  <a:srgbClr val="000000"/>
                </a:solidFill>
                <a:latin typeface="Proxima Nova"/>
                <a:ea typeface="Proxima Nova"/>
                <a:cs typeface="Proxima Nova"/>
                <a:sym typeface="Proxima Nova"/>
              </a:rPr>
              <a:t>Perform Little Acts of Love for people this week</a:t>
            </a:r>
          </a:p>
        </p:txBody>
      </p:sp>
      <p:sp>
        <p:nvSpPr>
          <p:cNvPr name="TextBox 16" id="16"/>
          <p:cNvSpPr txBox="true"/>
          <p:nvPr/>
        </p:nvSpPr>
        <p:spPr>
          <a:xfrm rot="0">
            <a:off x="12297632" y="2424128"/>
            <a:ext cx="4845130" cy="1725930"/>
          </a:xfrm>
          <a:prstGeom prst="rect">
            <a:avLst/>
          </a:prstGeom>
        </p:spPr>
        <p:txBody>
          <a:bodyPr anchor="t" rtlCol="false" tIns="0" lIns="0" bIns="0" rIns="0">
            <a:spAutoFit/>
          </a:bodyPr>
          <a:lstStyle/>
          <a:p>
            <a:pPr algn="ctr">
              <a:lnSpc>
                <a:spcPts val="4620"/>
              </a:lnSpc>
              <a:spcBef>
                <a:spcPct val="0"/>
              </a:spcBef>
            </a:pPr>
            <a:r>
              <a:rPr lang="en-US" sz="3300">
                <a:solidFill>
                  <a:srgbClr val="000000"/>
                </a:solidFill>
                <a:latin typeface="Proxima Nova"/>
                <a:ea typeface="Proxima Nova"/>
                <a:cs typeface="Proxima Nova"/>
                <a:sym typeface="Proxima Nova"/>
              </a:rPr>
              <a:t>When your name is chosen, b</a:t>
            </a:r>
            <a:r>
              <a:rPr lang="en-US" sz="3300">
                <a:solidFill>
                  <a:srgbClr val="000000"/>
                </a:solidFill>
                <a:latin typeface="Proxima Nova"/>
                <a:ea typeface="Proxima Nova"/>
                <a:cs typeface="Proxima Nova"/>
                <a:sym typeface="Proxima Nova"/>
              </a:rPr>
              <a:t>e ready to share your Little Acts of Love</a:t>
            </a:r>
          </a:p>
        </p:txBody>
      </p:sp>
      <p:sp>
        <p:nvSpPr>
          <p:cNvPr name="TextBox 17" id="17"/>
          <p:cNvSpPr txBox="true"/>
          <p:nvPr/>
        </p:nvSpPr>
        <p:spPr>
          <a:xfrm rot="0">
            <a:off x="1349356" y="969004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009DDE"/>
                </a:solidFill>
                <a:latin typeface="Arial MT Pro"/>
                <a:ea typeface="Arial MT Pro"/>
                <a:cs typeface="Arial MT Pro"/>
                <a:sym typeface="Arial MT Pro"/>
              </a:rPr>
              <a:t>Little Acts of Love for Len</a:t>
            </a:r>
          </a:p>
        </p:txBody>
      </p:sp>
      <p:sp>
        <p:nvSpPr>
          <p:cNvPr name="Freeform 18" id="18"/>
          <p:cNvSpPr/>
          <p:nvPr/>
        </p:nvSpPr>
        <p:spPr>
          <a:xfrm flipH="false" flipV="false" rot="0">
            <a:off x="4240623" y="9522354"/>
            <a:ext cx="352873" cy="529640"/>
          </a:xfrm>
          <a:custGeom>
            <a:avLst/>
            <a:gdLst/>
            <a:ahLst/>
            <a:cxnLst/>
            <a:rect r="r" b="b" t="t" l="l"/>
            <a:pathLst>
              <a:path h="529640" w="352873">
                <a:moveTo>
                  <a:pt x="0" y="0"/>
                </a:moveTo>
                <a:lnTo>
                  <a:pt x="352872" y="0"/>
                </a:lnTo>
                <a:lnTo>
                  <a:pt x="352872" y="529641"/>
                </a:lnTo>
                <a:lnTo>
                  <a:pt x="0" y="529641"/>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bg>
      <p:bgPr>
        <a:solidFill>
          <a:srgbClr val="E4F4FF"/>
        </a:solidFill>
      </p:bgPr>
    </p:bg>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0" r="0" b="0"/>
            </a:stretch>
          </a:blipFill>
        </p:spPr>
      </p:sp>
      <p:sp>
        <p:nvSpPr>
          <p:cNvPr name="TextBox 3" id="3"/>
          <p:cNvSpPr txBox="true"/>
          <p:nvPr/>
        </p:nvSpPr>
        <p:spPr>
          <a:xfrm rot="0">
            <a:off x="4758467" y="4636898"/>
            <a:ext cx="8771066" cy="1052197"/>
          </a:xfrm>
          <a:prstGeom prst="rect">
            <a:avLst/>
          </a:prstGeom>
        </p:spPr>
        <p:txBody>
          <a:bodyPr anchor="t" rtlCol="false" tIns="0" lIns="0" bIns="0" rIns="0">
            <a:spAutoFit/>
          </a:bodyPr>
          <a:lstStyle/>
          <a:p>
            <a:pPr algn="ctr">
              <a:lnSpc>
                <a:spcPts val="8679"/>
              </a:lnSpc>
            </a:pPr>
            <a:r>
              <a:rPr lang="en-US" sz="6199" b="true">
                <a:solidFill>
                  <a:srgbClr val="FFC927"/>
                </a:solidFill>
                <a:latin typeface="Proxima Nova Heavy"/>
                <a:ea typeface="Proxima Nova Heavy"/>
                <a:cs typeface="Proxima Nova Heavy"/>
                <a:sym typeface="Proxima Nova Heavy"/>
              </a:rPr>
              <a:t>Faith</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bg>
      <p:bgPr>
        <a:solidFill>
          <a:srgbClr val="E4F4FF"/>
        </a:solidFill>
      </p:bgPr>
    </p:bg>
    <p:spTree>
      <p:nvGrpSpPr>
        <p:cNvPr id="1" name=""/>
        <p:cNvGrpSpPr/>
        <p:nvPr/>
      </p:nvGrpSpPr>
      <p:grpSpPr>
        <a:xfrm>
          <a:off x="0" y="0"/>
          <a:ext cx="0" cy="0"/>
          <a:chOff x="0" y="0"/>
          <a:chExt cx="0" cy="0"/>
        </a:xfrm>
      </p:grpSpPr>
      <p:grpSp>
        <p:nvGrpSpPr>
          <p:cNvPr name="Group 2" id="2"/>
          <p:cNvGrpSpPr/>
          <p:nvPr/>
        </p:nvGrpSpPr>
        <p:grpSpPr>
          <a:xfrm rot="0">
            <a:off x="-4418087" y="-3606684"/>
            <a:ext cx="26803680" cy="17056535"/>
            <a:chOff x="0" y="0"/>
            <a:chExt cx="35738239" cy="22742046"/>
          </a:xfrm>
        </p:grpSpPr>
        <p:sp>
          <p:nvSpPr>
            <p:cNvPr name="Freeform 3" id="3"/>
            <p:cNvSpPr/>
            <p:nvPr/>
          </p:nvSpPr>
          <p:spPr>
            <a:xfrm flipH="false" flipV="false" rot="-3186826">
              <a:off x="26600071" y="1680289"/>
              <a:ext cx="7329130" cy="6257245"/>
            </a:xfrm>
            <a:custGeom>
              <a:avLst/>
              <a:gdLst/>
              <a:ahLst/>
              <a:cxnLst/>
              <a:rect r="r" b="b" t="t" l="l"/>
              <a:pathLst>
                <a:path h="6257245" w="7329130">
                  <a:moveTo>
                    <a:pt x="0" y="0"/>
                  </a:moveTo>
                  <a:lnTo>
                    <a:pt x="7329130" y="0"/>
                  </a:lnTo>
                  <a:lnTo>
                    <a:pt x="7329130" y="6257245"/>
                  </a:lnTo>
                  <a:lnTo>
                    <a:pt x="0" y="625724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1646292">
              <a:off x="23714623" y="14835723"/>
              <a:ext cx="11372817" cy="5601112"/>
            </a:xfrm>
            <a:custGeom>
              <a:avLst/>
              <a:gdLst/>
              <a:ahLst/>
              <a:cxnLst/>
              <a:rect r="r" b="b" t="t" l="l"/>
              <a:pathLst>
                <a:path h="5601112" w="11372817">
                  <a:moveTo>
                    <a:pt x="0" y="0"/>
                  </a:moveTo>
                  <a:lnTo>
                    <a:pt x="11372817" y="0"/>
                  </a:lnTo>
                  <a:lnTo>
                    <a:pt x="11372817" y="5601112"/>
                  </a:lnTo>
                  <a:lnTo>
                    <a:pt x="0" y="5601112"/>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1646292">
              <a:off x="1168742" y="4311710"/>
              <a:ext cx="11372817" cy="5601112"/>
            </a:xfrm>
            <a:custGeom>
              <a:avLst/>
              <a:gdLst/>
              <a:ahLst/>
              <a:cxnLst/>
              <a:rect r="r" b="b" t="t" l="l"/>
              <a:pathLst>
                <a:path h="5601112" w="11372817">
                  <a:moveTo>
                    <a:pt x="0" y="0"/>
                  </a:moveTo>
                  <a:lnTo>
                    <a:pt x="11372816" y="0"/>
                  </a:lnTo>
                  <a:lnTo>
                    <a:pt x="11372816" y="5601113"/>
                  </a:lnTo>
                  <a:lnTo>
                    <a:pt x="0" y="5601113"/>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6" id="6"/>
            <p:cNvSpPr/>
            <p:nvPr/>
          </p:nvSpPr>
          <p:spPr>
            <a:xfrm flipH="false" flipV="false" rot="-1957193">
              <a:off x="1108496" y="15002862"/>
              <a:ext cx="7329130" cy="6257245"/>
            </a:xfrm>
            <a:custGeom>
              <a:avLst/>
              <a:gdLst/>
              <a:ahLst/>
              <a:cxnLst/>
              <a:rect r="r" b="b" t="t" l="l"/>
              <a:pathLst>
                <a:path h="6257245" w="7329130">
                  <a:moveTo>
                    <a:pt x="0" y="0"/>
                  </a:moveTo>
                  <a:lnTo>
                    <a:pt x="7329130" y="0"/>
                  </a:lnTo>
                  <a:lnTo>
                    <a:pt x="7329130" y="6257244"/>
                  </a:lnTo>
                  <a:lnTo>
                    <a:pt x="0" y="625724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sp>
        <p:nvSpPr>
          <p:cNvPr name="Freeform 7" id="7"/>
          <p:cNvSpPr/>
          <p:nvPr/>
        </p:nvSpPr>
        <p:spPr>
          <a:xfrm flipH="false" flipV="false" rot="0">
            <a:off x="9220200" y="767405"/>
            <a:ext cx="8262720" cy="8752190"/>
          </a:xfrm>
          <a:custGeom>
            <a:avLst/>
            <a:gdLst/>
            <a:ahLst/>
            <a:cxnLst/>
            <a:rect r="r" b="b" t="t" l="l"/>
            <a:pathLst>
              <a:path h="8752190" w="8262720">
                <a:moveTo>
                  <a:pt x="0" y="0"/>
                </a:moveTo>
                <a:lnTo>
                  <a:pt x="8262720" y="0"/>
                </a:lnTo>
                <a:lnTo>
                  <a:pt x="8262720" y="8752190"/>
                </a:lnTo>
                <a:lnTo>
                  <a:pt x="0" y="8752190"/>
                </a:lnTo>
                <a:lnTo>
                  <a:pt x="0" y="0"/>
                </a:lnTo>
                <a:close/>
              </a:path>
            </a:pathLst>
          </a:custGeom>
          <a:blipFill>
            <a:blip r:embed="rId9"/>
            <a:stretch>
              <a:fillRect l="0" t="0" r="0" b="0"/>
            </a:stretch>
          </a:blipFill>
        </p:spPr>
      </p:sp>
      <p:sp>
        <p:nvSpPr>
          <p:cNvPr name="TextBox 8" id="8"/>
          <p:cNvSpPr txBox="true"/>
          <p:nvPr/>
        </p:nvSpPr>
        <p:spPr>
          <a:xfrm rot="0">
            <a:off x="1028700" y="4010992"/>
            <a:ext cx="7841352" cy="910591"/>
          </a:xfrm>
          <a:prstGeom prst="rect">
            <a:avLst/>
          </a:prstGeom>
        </p:spPr>
        <p:txBody>
          <a:bodyPr anchor="t" rtlCol="false" tIns="0" lIns="0" bIns="0" rIns="0">
            <a:spAutoFit/>
          </a:bodyPr>
          <a:lstStyle/>
          <a:p>
            <a:pPr algn="l">
              <a:lnSpc>
                <a:spcPts val="7559"/>
              </a:lnSpc>
            </a:pPr>
            <a:r>
              <a:rPr lang="en-US" sz="5399" b="true">
                <a:solidFill>
                  <a:srgbClr val="00528A"/>
                </a:solidFill>
                <a:latin typeface="Proxima Nova Heavy"/>
                <a:ea typeface="Proxima Nova Heavy"/>
                <a:cs typeface="Proxima Nova Heavy"/>
                <a:sym typeface="Proxima Nova Heavy"/>
              </a:rPr>
              <a:t>Acts of Love</a:t>
            </a:r>
          </a:p>
        </p:txBody>
      </p:sp>
      <p:sp>
        <p:nvSpPr>
          <p:cNvPr name="TextBox 9" id="9"/>
          <p:cNvSpPr txBox="true"/>
          <p:nvPr/>
        </p:nvSpPr>
        <p:spPr>
          <a:xfrm rot="0">
            <a:off x="1028700" y="5086350"/>
            <a:ext cx="6130677" cy="2785745"/>
          </a:xfrm>
          <a:prstGeom prst="rect">
            <a:avLst/>
          </a:prstGeom>
        </p:spPr>
        <p:txBody>
          <a:bodyPr anchor="t" rtlCol="false" tIns="0" lIns="0" bIns="0" rIns="0">
            <a:spAutoFit/>
          </a:bodyPr>
          <a:lstStyle/>
          <a:p>
            <a:pPr algn="l">
              <a:lnSpc>
                <a:spcPts val="4480"/>
              </a:lnSpc>
            </a:pPr>
            <a:r>
              <a:rPr lang="en-US" sz="3200">
                <a:solidFill>
                  <a:srgbClr val="000000"/>
                </a:solidFill>
                <a:latin typeface="Proxima Nova"/>
                <a:ea typeface="Proxima Nova"/>
                <a:cs typeface="Proxima Nova"/>
                <a:sym typeface="Proxima Nova"/>
              </a:rPr>
              <a:t>Instructions:</a:t>
            </a:r>
          </a:p>
          <a:p>
            <a:pPr algn="l">
              <a:lnSpc>
                <a:spcPts val="4480"/>
              </a:lnSpc>
            </a:pPr>
          </a:p>
          <a:p>
            <a:pPr algn="l">
              <a:lnSpc>
                <a:spcPts val="4480"/>
              </a:lnSpc>
            </a:pPr>
            <a:r>
              <a:rPr lang="en-US" sz="3200">
                <a:solidFill>
                  <a:srgbClr val="000000"/>
                </a:solidFill>
                <a:latin typeface="Proxima Nova"/>
                <a:ea typeface="Proxima Nova"/>
                <a:cs typeface="Proxima Nova"/>
                <a:sym typeface="Proxima Nova"/>
              </a:rPr>
              <a:t>Share what you did to show love and kindness during the week.</a:t>
            </a:r>
          </a:p>
          <a:p>
            <a:pPr algn="l">
              <a:lnSpc>
                <a:spcPts val="4480"/>
              </a:lnSpc>
            </a:pPr>
          </a:p>
        </p:txBody>
      </p:sp>
      <p:sp>
        <p:nvSpPr>
          <p:cNvPr name="TextBox 10" id="10"/>
          <p:cNvSpPr txBox="true"/>
          <p:nvPr/>
        </p:nvSpPr>
        <p:spPr>
          <a:xfrm rot="0">
            <a:off x="1349356" y="969004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009DDE"/>
                </a:solidFill>
                <a:latin typeface="Arial MT Pro"/>
                <a:ea typeface="Arial MT Pro"/>
                <a:cs typeface="Arial MT Pro"/>
                <a:sym typeface="Arial MT Pro"/>
              </a:rPr>
              <a:t>Little Acts of Love for Len</a:t>
            </a:r>
          </a:p>
        </p:txBody>
      </p:sp>
      <p:sp>
        <p:nvSpPr>
          <p:cNvPr name="Freeform 11" id="11"/>
          <p:cNvSpPr/>
          <p:nvPr/>
        </p:nvSpPr>
        <p:spPr>
          <a:xfrm flipH="false" flipV="false" rot="0">
            <a:off x="4240623" y="9522354"/>
            <a:ext cx="352873" cy="529640"/>
          </a:xfrm>
          <a:custGeom>
            <a:avLst/>
            <a:gdLst/>
            <a:ahLst/>
            <a:cxnLst/>
            <a:rect r="r" b="b" t="t" l="l"/>
            <a:pathLst>
              <a:path h="529640" w="352873">
                <a:moveTo>
                  <a:pt x="0" y="0"/>
                </a:moveTo>
                <a:lnTo>
                  <a:pt x="352872" y="0"/>
                </a:lnTo>
                <a:lnTo>
                  <a:pt x="352872" y="529641"/>
                </a:lnTo>
                <a:lnTo>
                  <a:pt x="0" y="529641"/>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bg>
      <p:bgPr>
        <a:solidFill>
          <a:srgbClr val="E4F4FF"/>
        </a:solidFill>
      </p:bgPr>
    </p:bg>
    <p:spTree>
      <p:nvGrpSpPr>
        <p:cNvPr id="1" name=""/>
        <p:cNvGrpSpPr/>
        <p:nvPr/>
      </p:nvGrpSpPr>
      <p:grpSpPr>
        <a:xfrm>
          <a:off x="0" y="0"/>
          <a:ext cx="0" cy="0"/>
          <a:chOff x="0" y="0"/>
          <a:chExt cx="0" cy="0"/>
        </a:xfrm>
      </p:grpSpPr>
      <p:sp>
        <p:nvSpPr>
          <p:cNvPr name="Freeform 2" id="2"/>
          <p:cNvSpPr/>
          <p:nvPr/>
        </p:nvSpPr>
        <p:spPr>
          <a:xfrm flipH="false" flipV="false" rot="-3186826">
            <a:off x="15531966" y="-2346467"/>
            <a:ext cx="5496847" cy="4692933"/>
          </a:xfrm>
          <a:custGeom>
            <a:avLst/>
            <a:gdLst/>
            <a:ahLst/>
            <a:cxnLst/>
            <a:rect r="r" b="b" t="t" l="l"/>
            <a:pathLst>
              <a:path h="4692933" w="5496847">
                <a:moveTo>
                  <a:pt x="0" y="0"/>
                </a:moveTo>
                <a:lnTo>
                  <a:pt x="5496847" y="0"/>
                </a:lnTo>
                <a:lnTo>
                  <a:pt x="5496847" y="4692934"/>
                </a:lnTo>
                <a:lnTo>
                  <a:pt x="0" y="469293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3" id="3"/>
          <p:cNvSpPr/>
          <p:nvPr/>
        </p:nvSpPr>
        <p:spPr>
          <a:xfrm flipH="false" flipV="false" rot="-1646292">
            <a:off x="13367880" y="7520108"/>
            <a:ext cx="8529613" cy="4200834"/>
          </a:xfrm>
          <a:custGeom>
            <a:avLst/>
            <a:gdLst/>
            <a:ahLst/>
            <a:cxnLst/>
            <a:rect r="r" b="b" t="t" l="l"/>
            <a:pathLst>
              <a:path h="4200834" w="8529613">
                <a:moveTo>
                  <a:pt x="0" y="0"/>
                </a:moveTo>
                <a:lnTo>
                  <a:pt x="8529613" y="0"/>
                </a:lnTo>
                <a:lnTo>
                  <a:pt x="8529613" y="4200834"/>
                </a:lnTo>
                <a:lnTo>
                  <a:pt x="0" y="4200834"/>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4" id="4"/>
          <p:cNvSpPr/>
          <p:nvPr/>
        </p:nvSpPr>
        <p:spPr>
          <a:xfrm flipH="false" flipV="false" rot="-1646292">
            <a:off x="-3541531" y="-372901"/>
            <a:ext cx="8529613" cy="4200834"/>
          </a:xfrm>
          <a:custGeom>
            <a:avLst/>
            <a:gdLst/>
            <a:ahLst/>
            <a:cxnLst/>
            <a:rect r="r" b="b" t="t" l="l"/>
            <a:pathLst>
              <a:path h="4200834" w="8529613">
                <a:moveTo>
                  <a:pt x="0" y="0"/>
                </a:moveTo>
                <a:lnTo>
                  <a:pt x="8529612" y="0"/>
                </a:lnTo>
                <a:lnTo>
                  <a:pt x="8529612" y="4200834"/>
                </a:lnTo>
                <a:lnTo>
                  <a:pt x="0" y="4200834"/>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1957193">
            <a:off x="-3586715" y="7645462"/>
            <a:ext cx="5496847" cy="4692933"/>
          </a:xfrm>
          <a:custGeom>
            <a:avLst/>
            <a:gdLst/>
            <a:ahLst/>
            <a:cxnLst/>
            <a:rect r="r" b="b" t="t" l="l"/>
            <a:pathLst>
              <a:path h="4692933" w="5496847">
                <a:moveTo>
                  <a:pt x="0" y="0"/>
                </a:moveTo>
                <a:lnTo>
                  <a:pt x="5496847" y="0"/>
                </a:lnTo>
                <a:lnTo>
                  <a:pt x="5496847" y="4692934"/>
                </a:lnTo>
                <a:lnTo>
                  <a:pt x="0" y="469293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6" id="6"/>
          <p:cNvGrpSpPr/>
          <p:nvPr/>
        </p:nvGrpSpPr>
        <p:grpSpPr>
          <a:xfrm rot="0">
            <a:off x="1221874" y="3606684"/>
            <a:ext cx="15844252" cy="5424682"/>
            <a:chOff x="0" y="0"/>
            <a:chExt cx="1576916" cy="539897"/>
          </a:xfrm>
        </p:grpSpPr>
        <p:sp>
          <p:nvSpPr>
            <p:cNvPr name="Freeform 7" id="7"/>
            <p:cNvSpPr/>
            <p:nvPr/>
          </p:nvSpPr>
          <p:spPr>
            <a:xfrm flipH="false" flipV="false" rot="0">
              <a:off x="0" y="0"/>
              <a:ext cx="1576916" cy="539897"/>
            </a:xfrm>
            <a:custGeom>
              <a:avLst/>
              <a:gdLst/>
              <a:ahLst/>
              <a:cxnLst/>
              <a:rect r="r" b="b" t="t" l="l"/>
              <a:pathLst>
                <a:path h="539897" w="1576916">
                  <a:moveTo>
                    <a:pt x="0" y="0"/>
                  </a:moveTo>
                  <a:lnTo>
                    <a:pt x="1576916" y="0"/>
                  </a:lnTo>
                  <a:lnTo>
                    <a:pt x="1576916" y="539897"/>
                  </a:lnTo>
                  <a:lnTo>
                    <a:pt x="0" y="539897"/>
                  </a:lnTo>
                  <a:close/>
                </a:path>
              </a:pathLst>
            </a:custGeom>
            <a:blipFill>
              <a:blip r:embed="rId7"/>
              <a:stretch>
                <a:fillRect l="0" t="0" r="0" b="-94352"/>
              </a:stretch>
            </a:blipFill>
          </p:spPr>
        </p:sp>
      </p:grpSp>
      <p:sp>
        <p:nvSpPr>
          <p:cNvPr name="TextBox 8" id="8"/>
          <p:cNvSpPr txBox="true"/>
          <p:nvPr/>
        </p:nvSpPr>
        <p:spPr>
          <a:xfrm rot="0">
            <a:off x="1870553" y="2203170"/>
            <a:ext cx="7841352" cy="910591"/>
          </a:xfrm>
          <a:prstGeom prst="rect">
            <a:avLst/>
          </a:prstGeom>
        </p:spPr>
        <p:txBody>
          <a:bodyPr anchor="t" rtlCol="false" tIns="0" lIns="0" bIns="0" rIns="0">
            <a:spAutoFit/>
          </a:bodyPr>
          <a:lstStyle/>
          <a:p>
            <a:pPr algn="l">
              <a:lnSpc>
                <a:spcPts val="7559"/>
              </a:lnSpc>
            </a:pPr>
            <a:r>
              <a:rPr lang="en-US" sz="5399" b="true">
                <a:solidFill>
                  <a:srgbClr val="00528A"/>
                </a:solidFill>
                <a:latin typeface="Proxima Nova Heavy"/>
                <a:ea typeface="Proxima Nova Heavy"/>
                <a:cs typeface="Proxima Nova Heavy"/>
                <a:sym typeface="Proxima Nova Heavy"/>
              </a:rPr>
              <a:t>What should I do?</a:t>
            </a:r>
          </a:p>
        </p:txBody>
      </p:sp>
      <p:sp>
        <p:nvSpPr>
          <p:cNvPr name="TextBox 9" id="9"/>
          <p:cNvSpPr txBox="true"/>
          <p:nvPr/>
        </p:nvSpPr>
        <p:spPr>
          <a:xfrm rot="0">
            <a:off x="1349356" y="969004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009DDE"/>
                </a:solidFill>
                <a:latin typeface="Arial MT Pro"/>
                <a:ea typeface="Arial MT Pro"/>
                <a:cs typeface="Arial MT Pro"/>
                <a:sym typeface="Arial MT Pro"/>
              </a:rPr>
              <a:t>Little Acts of Love for Len</a:t>
            </a:r>
          </a:p>
        </p:txBody>
      </p:sp>
      <p:sp>
        <p:nvSpPr>
          <p:cNvPr name="Freeform 10" id="10"/>
          <p:cNvSpPr/>
          <p:nvPr/>
        </p:nvSpPr>
        <p:spPr>
          <a:xfrm flipH="false" flipV="false" rot="0">
            <a:off x="4240623" y="9522354"/>
            <a:ext cx="352873" cy="529640"/>
          </a:xfrm>
          <a:custGeom>
            <a:avLst/>
            <a:gdLst/>
            <a:ahLst/>
            <a:cxnLst/>
            <a:rect r="r" b="b" t="t" l="l"/>
            <a:pathLst>
              <a:path h="529640" w="352873">
                <a:moveTo>
                  <a:pt x="0" y="0"/>
                </a:moveTo>
                <a:lnTo>
                  <a:pt x="352872" y="0"/>
                </a:lnTo>
                <a:lnTo>
                  <a:pt x="352872" y="529641"/>
                </a:lnTo>
                <a:lnTo>
                  <a:pt x="0" y="529641"/>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bg>
      <p:bgPr>
        <a:solidFill>
          <a:srgbClr val="E4F4FF"/>
        </a:solidFill>
      </p:bgPr>
    </p:bg>
    <p:spTree>
      <p:nvGrpSpPr>
        <p:cNvPr id="1" name=""/>
        <p:cNvGrpSpPr/>
        <p:nvPr/>
      </p:nvGrpSpPr>
      <p:grpSpPr>
        <a:xfrm>
          <a:off x="0" y="0"/>
          <a:ext cx="0" cy="0"/>
          <a:chOff x="0" y="0"/>
          <a:chExt cx="0" cy="0"/>
        </a:xfrm>
      </p:grpSpPr>
      <p:grpSp>
        <p:nvGrpSpPr>
          <p:cNvPr name="Group 2" id="2"/>
          <p:cNvGrpSpPr/>
          <p:nvPr/>
        </p:nvGrpSpPr>
        <p:grpSpPr>
          <a:xfrm rot="0">
            <a:off x="-4418087" y="-3606684"/>
            <a:ext cx="26803680" cy="17056535"/>
            <a:chOff x="0" y="0"/>
            <a:chExt cx="35738239" cy="22742046"/>
          </a:xfrm>
        </p:grpSpPr>
        <p:sp>
          <p:nvSpPr>
            <p:cNvPr name="Freeform 3" id="3"/>
            <p:cNvSpPr/>
            <p:nvPr/>
          </p:nvSpPr>
          <p:spPr>
            <a:xfrm flipH="false" flipV="false" rot="-3186826">
              <a:off x="26600071" y="1680289"/>
              <a:ext cx="7329130" cy="6257245"/>
            </a:xfrm>
            <a:custGeom>
              <a:avLst/>
              <a:gdLst/>
              <a:ahLst/>
              <a:cxnLst/>
              <a:rect r="r" b="b" t="t" l="l"/>
              <a:pathLst>
                <a:path h="6257245" w="7329130">
                  <a:moveTo>
                    <a:pt x="0" y="0"/>
                  </a:moveTo>
                  <a:lnTo>
                    <a:pt x="7329130" y="0"/>
                  </a:lnTo>
                  <a:lnTo>
                    <a:pt x="7329130" y="6257245"/>
                  </a:lnTo>
                  <a:lnTo>
                    <a:pt x="0" y="625724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1646292">
              <a:off x="23714623" y="14835723"/>
              <a:ext cx="11372817" cy="5601112"/>
            </a:xfrm>
            <a:custGeom>
              <a:avLst/>
              <a:gdLst/>
              <a:ahLst/>
              <a:cxnLst/>
              <a:rect r="r" b="b" t="t" l="l"/>
              <a:pathLst>
                <a:path h="5601112" w="11372817">
                  <a:moveTo>
                    <a:pt x="0" y="0"/>
                  </a:moveTo>
                  <a:lnTo>
                    <a:pt x="11372817" y="0"/>
                  </a:lnTo>
                  <a:lnTo>
                    <a:pt x="11372817" y="5601112"/>
                  </a:lnTo>
                  <a:lnTo>
                    <a:pt x="0" y="5601112"/>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1646292">
              <a:off x="1168742" y="4311710"/>
              <a:ext cx="11372817" cy="5601112"/>
            </a:xfrm>
            <a:custGeom>
              <a:avLst/>
              <a:gdLst/>
              <a:ahLst/>
              <a:cxnLst/>
              <a:rect r="r" b="b" t="t" l="l"/>
              <a:pathLst>
                <a:path h="5601112" w="11372817">
                  <a:moveTo>
                    <a:pt x="0" y="0"/>
                  </a:moveTo>
                  <a:lnTo>
                    <a:pt x="11372816" y="0"/>
                  </a:lnTo>
                  <a:lnTo>
                    <a:pt x="11372816" y="5601113"/>
                  </a:lnTo>
                  <a:lnTo>
                    <a:pt x="0" y="5601113"/>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6" id="6"/>
            <p:cNvSpPr/>
            <p:nvPr/>
          </p:nvSpPr>
          <p:spPr>
            <a:xfrm flipH="false" flipV="false" rot="-1957193">
              <a:off x="1108496" y="15002862"/>
              <a:ext cx="7329130" cy="6257245"/>
            </a:xfrm>
            <a:custGeom>
              <a:avLst/>
              <a:gdLst/>
              <a:ahLst/>
              <a:cxnLst/>
              <a:rect r="r" b="b" t="t" l="l"/>
              <a:pathLst>
                <a:path h="6257245" w="7329130">
                  <a:moveTo>
                    <a:pt x="0" y="0"/>
                  </a:moveTo>
                  <a:lnTo>
                    <a:pt x="7329130" y="0"/>
                  </a:lnTo>
                  <a:lnTo>
                    <a:pt x="7329130" y="6257244"/>
                  </a:lnTo>
                  <a:lnTo>
                    <a:pt x="0" y="625724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grpSp>
        <p:nvGrpSpPr>
          <p:cNvPr name="Group 7" id="7"/>
          <p:cNvGrpSpPr/>
          <p:nvPr/>
        </p:nvGrpSpPr>
        <p:grpSpPr>
          <a:xfrm rot="0">
            <a:off x="8767859" y="2961313"/>
            <a:ext cx="8147253" cy="5033881"/>
            <a:chOff x="0" y="0"/>
            <a:chExt cx="740632" cy="457608"/>
          </a:xfrm>
        </p:grpSpPr>
        <p:sp>
          <p:nvSpPr>
            <p:cNvPr name="Freeform 8" id="8"/>
            <p:cNvSpPr/>
            <p:nvPr/>
          </p:nvSpPr>
          <p:spPr>
            <a:xfrm flipH="false" flipV="false" rot="0">
              <a:off x="0" y="0"/>
              <a:ext cx="740631" cy="457608"/>
            </a:xfrm>
            <a:custGeom>
              <a:avLst/>
              <a:gdLst/>
              <a:ahLst/>
              <a:cxnLst/>
              <a:rect r="r" b="b" t="t" l="l"/>
              <a:pathLst>
                <a:path h="457608" w="740631">
                  <a:moveTo>
                    <a:pt x="0" y="0"/>
                  </a:moveTo>
                  <a:lnTo>
                    <a:pt x="740631" y="0"/>
                  </a:lnTo>
                  <a:lnTo>
                    <a:pt x="740631" y="457608"/>
                  </a:lnTo>
                  <a:lnTo>
                    <a:pt x="0" y="457608"/>
                  </a:lnTo>
                  <a:close/>
                </a:path>
              </a:pathLst>
            </a:custGeom>
            <a:blipFill>
              <a:blip r:embed="rId9"/>
              <a:stretch>
                <a:fillRect l="0" t="-3915" r="0" b="-3915"/>
              </a:stretch>
            </a:blipFill>
          </p:spPr>
        </p:sp>
      </p:grpSp>
      <p:sp>
        <p:nvSpPr>
          <p:cNvPr name="TextBox 9" id="9"/>
          <p:cNvSpPr txBox="true"/>
          <p:nvPr/>
        </p:nvSpPr>
        <p:spPr>
          <a:xfrm rot="0">
            <a:off x="1682178" y="3282679"/>
            <a:ext cx="12033072" cy="910591"/>
          </a:xfrm>
          <a:prstGeom prst="rect">
            <a:avLst/>
          </a:prstGeom>
        </p:spPr>
        <p:txBody>
          <a:bodyPr anchor="t" rtlCol="false" tIns="0" lIns="0" bIns="0" rIns="0">
            <a:spAutoFit/>
          </a:bodyPr>
          <a:lstStyle/>
          <a:p>
            <a:pPr algn="l">
              <a:lnSpc>
                <a:spcPts val="7559"/>
              </a:lnSpc>
            </a:pPr>
            <a:r>
              <a:rPr lang="en-US" sz="5399" b="true">
                <a:solidFill>
                  <a:srgbClr val="00528A"/>
                </a:solidFill>
                <a:latin typeface="Proxima Nova Heavy"/>
                <a:ea typeface="Proxima Nova Heavy"/>
                <a:cs typeface="Proxima Nova Heavy"/>
                <a:sym typeface="Proxima Nova Heavy"/>
              </a:rPr>
              <a:t>What is Faith?</a:t>
            </a:r>
          </a:p>
        </p:txBody>
      </p:sp>
      <p:sp>
        <p:nvSpPr>
          <p:cNvPr name="TextBox 10" id="10"/>
          <p:cNvSpPr txBox="true"/>
          <p:nvPr/>
        </p:nvSpPr>
        <p:spPr>
          <a:xfrm rot="0">
            <a:off x="1682178" y="4485181"/>
            <a:ext cx="6380862" cy="2785745"/>
          </a:xfrm>
          <a:prstGeom prst="rect">
            <a:avLst/>
          </a:prstGeom>
        </p:spPr>
        <p:txBody>
          <a:bodyPr anchor="t" rtlCol="false" tIns="0" lIns="0" bIns="0" rIns="0">
            <a:spAutoFit/>
          </a:bodyPr>
          <a:lstStyle/>
          <a:p>
            <a:pPr algn="l">
              <a:lnSpc>
                <a:spcPts val="4480"/>
              </a:lnSpc>
            </a:pPr>
            <a:r>
              <a:rPr lang="en-US" sz="3200">
                <a:solidFill>
                  <a:srgbClr val="000000"/>
                </a:solidFill>
                <a:latin typeface="Proxima Nova"/>
                <a:ea typeface="Proxima Nova"/>
                <a:cs typeface="Proxima Nova"/>
                <a:sym typeface="Proxima Nova"/>
              </a:rPr>
              <a:t>Faith means trusting that God loves us and has a plan, believing what He teaches, and showing it by how we pray, act, and make good choices.</a:t>
            </a:r>
          </a:p>
        </p:txBody>
      </p:sp>
      <p:sp>
        <p:nvSpPr>
          <p:cNvPr name="TextBox 11" id="11"/>
          <p:cNvSpPr txBox="true"/>
          <p:nvPr/>
        </p:nvSpPr>
        <p:spPr>
          <a:xfrm rot="0">
            <a:off x="1349356" y="969004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009DDE"/>
                </a:solidFill>
                <a:latin typeface="Arial MT Pro"/>
                <a:ea typeface="Arial MT Pro"/>
                <a:cs typeface="Arial MT Pro"/>
                <a:sym typeface="Arial MT Pro"/>
              </a:rPr>
              <a:t>Little Acts of Love for Len</a:t>
            </a:r>
          </a:p>
        </p:txBody>
      </p:sp>
      <p:sp>
        <p:nvSpPr>
          <p:cNvPr name="Freeform 12" id="12"/>
          <p:cNvSpPr/>
          <p:nvPr/>
        </p:nvSpPr>
        <p:spPr>
          <a:xfrm flipH="false" flipV="false" rot="0">
            <a:off x="4240623" y="9522354"/>
            <a:ext cx="352873" cy="529640"/>
          </a:xfrm>
          <a:custGeom>
            <a:avLst/>
            <a:gdLst/>
            <a:ahLst/>
            <a:cxnLst/>
            <a:rect r="r" b="b" t="t" l="l"/>
            <a:pathLst>
              <a:path h="529640" w="352873">
                <a:moveTo>
                  <a:pt x="0" y="0"/>
                </a:moveTo>
                <a:lnTo>
                  <a:pt x="352872" y="0"/>
                </a:lnTo>
                <a:lnTo>
                  <a:pt x="352872" y="529641"/>
                </a:lnTo>
                <a:lnTo>
                  <a:pt x="0" y="529641"/>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bg>
      <p:bgPr>
        <a:solidFill>
          <a:srgbClr val="E4F4FF"/>
        </a:solidFill>
      </p:bgPr>
    </p:bg>
    <p:spTree>
      <p:nvGrpSpPr>
        <p:cNvPr id="1" name=""/>
        <p:cNvGrpSpPr/>
        <p:nvPr/>
      </p:nvGrpSpPr>
      <p:grpSpPr>
        <a:xfrm>
          <a:off x="0" y="0"/>
          <a:ext cx="0" cy="0"/>
          <a:chOff x="0" y="0"/>
          <a:chExt cx="0" cy="0"/>
        </a:xfrm>
      </p:grpSpPr>
      <p:grpSp>
        <p:nvGrpSpPr>
          <p:cNvPr name="Group 2" id="2"/>
          <p:cNvGrpSpPr/>
          <p:nvPr/>
        </p:nvGrpSpPr>
        <p:grpSpPr>
          <a:xfrm rot="0">
            <a:off x="0" y="0"/>
            <a:ext cx="19949488" cy="11221587"/>
            <a:chOff x="0" y="0"/>
            <a:chExt cx="959817" cy="539897"/>
          </a:xfrm>
        </p:grpSpPr>
        <p:sp>
          <p:nvSpPr>
            <p:cNvPr name="Freeform 3" id="3"/>
            <p:cNvSpPr/>
            <p:nvPr/>
          </p:nvSpPr>
          <p:spPr>
            <a:xfrm flipH="true" flipV="false" rot="0">
              <a:off x="0" y="0"/>
              <a:ext cx="959817" cy="539897"/>
            </a:xfrm>
            <a:custGeom>
              <a:avLst/>
              <a:gdLst/>
              <a:ahLst/>
              <a:cxnLst/>
              <a:rect r="r" b="b" t="t" l="l"/>
              <a:pathLst>
                <a:path h="539897" w="959817">
                  <a:moveTo>
                    <a:pt x="959817" y="0"/>
                  </a:moveTo>
                  <a:lnTo>
                    <a:pt x="0" y="0"/>
                  </a:lnTo>
                  <a:lnTo>
                    <a:pt x="0" y="539897"/>
                  </a:lnTo>
                  <a:lnTo>
                    <a:pt x="959817" y="539897"/>
                  </a:lnTo>
                  <a:close/>
                </a:path>
              </a:pathLst>
            </a:custGeom>
            <a:blipFill>
              <a:blip r:embed="rId3">
                <a:alphaModFix amt="65000"/>
              </a:blip>
              <a:stretch>
                <a:fillRect l="0" t="-9313" r="0" b="-9313"/>
              </a:stretch>
            </a:blipFill>
          </p:spPr>
        </p:sp>
      </p:grpSp>
      <p:sp>
        <p:nvSpPr>
          <p:cNvPr name="Freeform 4" id="4"/>
          <p:cNvSpPr/>
          <p:nvPr/>
        </p:nvSpPr>
        <p:spPr>
          <a:xfrm flipH="false" flipV="false" rot="5400000">
            <a:off x="11920337" y="-12247824"/>
            <a:ext cx="11223982" cy="35375423"/>
          </a:xfrm>
          <a:custGeom>
            <a:avLst/>
            <a:gdLst/>
            <a:ahLst/>
            <a:cxnLst/>
            <a:rect r="r" b="b" t="t" l="l"/>
            <a:pathLst>
              <a:path h="35375423" w="11223982">
                <a:moveTo>
                  <a:pt x="0" y="0"/>
                </a:moveTo>
                <a:lnTo>
                  <a:pt x="11223982" y="0"/>
                </a:lnTo>
                <a:lnTo>
                  <a:pt x="11223982" y="35375423"/>
                </a:lnTo>
                <a:lnTo>
                  <a:pt x="0" y="35375423"/>
                </a:lnTo>
                <a:lnTo>
                  <a:pt x="0" y="0"/>
                </a:lnTo>
                <a:close/>
              </a:path>
            </a:pathLst>
          </a:custGeom>
          <a:blipFill>
            <a:blip r:embed="rId4"/>
            <a:stretch>
              <a:fillRect l="-176446" t="0" r="-378466" b="0"/>
            </a:stretch>
          </a:blipFill>
        </p:spPr>
      </p:sp>
      <p:sp>
        <p:nvSpPr>
          <p:cNvPr name="TextBox 5" id="5"/>
          <p:cNvSpPr txBox="true"/>
          <p:nvPr/>
        </p:nvSpPr>
        <p:spPr>
          <a:xfrm rot="0">
            <a:off x="797963" y="663145"/>
            <a:ext cx="7841352" cy="910591"/>
          </a:xfrm>
          <a:prstGeom prst="rect">
            <a:avLst/>
          </a:prstGeom>
        </p:spPr>
        <p:txBody>
          <a:bodyPr anchor="t" rtlCol="false" tIns="0" lIns="0" bIns="0" rIns="0">
            <a:spAutoFit/>
          </a:bodyPr>
          <a:lstStyle/>
          <a:p>
            <a:pPr algn="l">
              <a:lnSpc>
                <a:spcPts val="7559"/>
              </a:lnSpc>
            </a:pPr>
            <a:r>
              <a:rPr lang="en-US" sz="5399" b="true">
                <a:solidFill>
                  <a:srgbClr val="00528A"/>
                </a:solidFill>
                <a:latin typeface="Proxima Nova Heavy"/>
                <a:ea typeface="Proxima Nova Heavy"/>
                <a:cs typeface="Proxima Nova Heavy"/>
                <a:sym typeface="Proxima Nova Heavy"/>
              </a:rPr>
              <a:t>Listening to God activity</a:t>
            </a:r>
          </a:p>
        </p:txBody>
      </p:sp>
      <p:sp>
        <p:nvSpPr>
          <p:cNvPr name="TextBox 6" id="6"/>
          <p:cNvSpPr txBox="true"/>
          <p:nvPr/>
        </p:nvSpPr>
        <p:spPr>
          <a:xfrm rot="0">
            <a:off x="1028700" y="2038135"/>
            <a:ext cx="6923160" cy="5265420"/>
          </a:xfrm>
          <a:prstGeom prst="rect">
            <a:avLst/>
          </a:prstGeom>
        </p:spPr>
        <p:txBody>
          <a:bodyPr anchor="t" rtlCol="false" tIns="0" lIns="0" bIns="0" rIns="0">
            <a:spAutoFit/>
          </a:bodyPr>
          <a:lstStyle/>
          <a:p>
            <a:pPr algn="l">
              <a:lnSpc>
                <a:spcPts val="5039"/>
              </a:lnSpc>
            </a:pPr>
            <a:r>
              <a:rPr lang="en-US" sz="3599">
                <a:solidFill>
                  <a:srgbClr val="000000"/>
                </a:solidFill>
                <a:latin typeface="Proxima Nova"/>
                <a:ea typeface="Proxima Nova"/>
                <a:cs typeface="Proxima Nova"/>
                <a:sym typeface="Proxima Nova"/>
              </a:rPr>
              <a:t>Blind person</a:t>
            </a:r>
          </a:p>
          <a:p>
            <a:pPr algn="l" marL="712470" indent="-356235" lvl="1">
              <a:lnSpc>
                <a:spcPts val="4620"/>
              </a:lnSpc>
              <a:buFont typeface="Arial"/>
              <a:buChar char="•"/>
            </a:pPr>
            <a:r>
              <a:rPr lang="en-US" sz="3300">
                <a:solidFill>
                  <a:srgbClr val="000000"/>
                </a:solidFill>
                <a:latin typeface="Proxima Nova"/>
                <a:ea typeface="Proxima Nova"/>
                <a:cs typeface="Proxima Nova"/>
                <a:sym typeface="Proxima Nova"/>
              </a:rPr>
              <a:t>C</a:t>
            </a:r>
            <a:r>
              <a:rPr lang="en-US" sz="3300">
                <a:solidFill>
                  <a:srgbClr val="000000"/>
                </a:solidFill>
                <a:latin typeface="Proxima Nova"/>
                <a:ea typeface="Proxima Nova"/>
                <a:cs typeface="Proxima Nova"/>
                <a:sym typeface="Proxima Nova"/>
              </a:rPr>
              <a:t>lose your eyes and pretend to be blind.</a:t>
            </a:r>
          </a:p>
          <a:p>
            <a:pPr algn="l" marL="712470" indent="-356235" lvl="1">
              <a:lnSpc>
                <a:spcPts val="4620"/>
              </a:lnSpc>
              <a:buFont typeface="Arial"/>
              <a:buChar char="•"/>
            </a:pPr>
            <a:r>
              <a:rPr lang="en-US" sz="3300">
                <a:solidFill>
                  <a:srgbClr val="000000"/>
                </a:solidFill>
                <a:latin typeface="Proxima Nova"/>
                <a:ea typeface="Proxima Nova"/>
                <a:cs typeface="Proxima Nova"/>
                <a:sym typeface="Proxima Nova"/>
              </a:rPr>
              <a:t>You will be led to a different spot in the room.</a:t>
            </a:r>
          </a:p>
          <a:p>
            <a:pPr algn="l" marL="712470" indent="-356235" lvl="1">
              <a:lnSpc>
                <a:spcPts val="4620"/>
              </a:lnSpc>
              <a:buFont typeface="Arial"/>
              <a:buChar char="•"/>
            </a:pPr>
            <a:r>
              <a:rPr lang="en-US" sz="3300">
                <a:solidFill>
                  <a:srgbClr val="000000"/>
                </a:solidFill>
                <a:latin typeface="Proxima Nova"/>
                <a:ea typeface="Proxima Nova"/>
                <a:cs typeface="Proxima Nova"/>
                <a:sym typeface="Proxima Nova"/>
              </a:rPr>
              <a:t>Listen carefully and follow the directions of your partner to get back to your desk.</a:t>
            </a:r>
          </a:p>
          <a:p>
            <a:pPr algn="l">
              <a:lnSpc>
                <a:spcPts val="4620"/>
              </a:lnSpc>
            </a:pPr>
          </a:p>
        </p:txBody>
      </p:sp>
      <p:sp>
        <p:nvSpPr>
          <p:cNvPr name="TextBox 7" id="7"/>
          <p:cNvSpPr txBox="true"/>
          <p:nvPr/>
        </p:nvSpPr>
        <p:spPr>
          <a:xfrm rot="0">
            <a:off x="10149548" y="2038135"/>
            <a:ext cx="7109752" cy="5265420"/>
          </a:xfrm>
          <a:prstGeom prst="rect">
            <a:avLst/>
          </a:prstGeom>
        </p:spPr>
        <p:txBody>
          <a:bodyPr anchor="t" rtlCol="false" tIns="0" lIns="0" bIns="0" rIns="0">
            <a:spAutoFit/>
          </a:bodyPr>
          <a:lstStyle/>
          <a:p>
            <a:pPr algn="l">
              <a:lnSpc>
                <a:spcPts val="5039"/>
              </a:lnSpc>
            </a:pPr>
            <a:r>
              <a:rPr lang="en-US" sz="3599">
                <a:solidFill>
                  <a:srgbClr val="000000"/>
                </a:solidFill>
                <a:latin typeface="Proxima Nova"/>
                <a:ea typeface="Proxima Nova"/>
                <a:cs typeface="Proxima Nova"/>
                <a:sym typeface="Proxima Nova"/>
              </a:rPr>
              <a:t>Leader</a:t>
            </a:r>
          </a:p>
          <a:p>
            <a:pPr algn="l" marL="712470" indent="-356235" lvl="1">
              <a:lnSpc>
                <a:spcPts val="4620"/>
              </a:lnSpc>
              <a:buFont typeface="Arial"/>
              <a:buChar char="•"/>
            </a:pPr>
            <a:r>
              <a:rPr lang="en-US" sz="3300">
                <a:solidFill>
                  <a:srgbClr val="000000"/>
                </a:solidFill>
                <a:latin typeface="Proxima Nova"/>
                <a:ea typeface="Proxima Nova"/>
                <a:cs typeface="Proxima Nova"/>
                <a:sym typeface="Proxima Nova"/>
              </a:rPr>
              <a:t>Lead your</a:t>
            </a:r>
            <a:r>
              <a:rPr lang="en-US" sz="3300">
                <a:solidFill>
                  <a:srgbClr val="000000"/>
                </a:solidFill>
                <a:latin typeface="Proxima Nova"/>
                <a:ea typeface="Proxima Nova"/>
                <a:cs typeface="Proxima Nova"/>
                <a:sym typeface="Proxima Nova"/>
              </a:rPr>
              <a:t> blind partner to a different spot in the room. It can be any spot, don’t go straight there so they can’t retrace their steps easily.</a:t>
            </a:r>
          </a:p>
          <a:p>
            <a:pPr algn="l" marL="712470" indent="-356235" lvl="1">
              <a:lnSpc>
                <a:spcPts val="4620"/>
              </a:lnSpc>
              <a:buFont typeface="Arial"/>
              <a:buChar char="•"/>
            </a:pPr>
            <a:r>
              <a:rPr lang="en-US" sz="3300">
                <a:solidFill>
                  <a:srgbClr val="000000"/>
                </a:solidFill>
                <a:latin typeface="Proxima Nova"/>
                <a:ea typeface="Proxima Nova"/>
                <a:cs typeface="Proxima Nova"/>
                <a:sym typeface="Proxima Nova"/>
              </a:rPr>
              <a:t>H</a:t>
            </a:r>
            <a:r>
              <a:rPr lang="en-US" sz="3300">
                <a:solidFill>
                  <a:srgbClr val="000000"/>
                </a:solidFill>
                <a:latin typeface="Proxima Nova"/>
                <a:ea typeface="Proxima Nova"/>
                <a:cs typeface="Proxima Nova"/>
                <a:sym typeface="Proxima Nova"/>
              </a:rPr>
              <a:t>elp your partner get back to their desk using only words.</a:t>
            </a:r>
          </a:p>
          <a:p>
            <a:pPr algn="l">
              <a:lnSpc>
                <a:spcPts val="4620"/>
              </a:lnSpc>
            </a:pPr>
          </a:p>
        </p:txBody>
      </p:sp>
      <p:sp>
        <p:nvSpPr>
          <p:cNvPr name="TextBox 8" id="8"/>
          <p:cNvSpPr txBox="true"/>
          <p:nvPr/>
        </p:nvSpPr>
        <p:spPr>
          <a:xfrm rot="0">
            <a:off x="5415477" y="7770280"/>
            <a:ext cx="7457046" cy="563880"/>
          </a:xfrm>
          <a:prstGeom prst="rect">
            <a:avLst/>
          </a:prstGeom>
        </p:spPr>
        <p:txBody>
          <a:bodyPr anchor="t" rtlCol="false" tIns="0" lIns="0" bIns="0" rIns="0">
            <a:spAutoFit/>
          </a:bodyPr>
          <a:lstStyle/>
          <a:p>
            <a:pPr algn="l">
              <a:lnSpc>
                <a:spcPts val="4620"/>
              </a:lnSpc>
            </a:pPr>
            <a:r>
              <a:rPr lang="en-US" sz="3300">
                <a:solidFill>
                  <a:srgbClr val="000000"/>
                </a:solidFill>
                <a:latin typeface="Proxima Nova"/>
                <a:ea typeface="Proxima Nova"/>
                <a:cs typeface="Proxima Nova"/>
                <a:sym typeface="Proxima Nova"/>
              </a:rPr>
              <a:t>You have 90 seconds, then switch roles!</a:t>
            </a:r>
          </a:p>
        </p:txBody>
      </p:sp>
      <p:sp>
        <p:nvSpPr>
          <p:cNvPr name="TextBox 9" id="9"/>
          <p:cNvSpPr txBox="true"/>
          <p:nvPr/>
        </p:nvSpPr>
        <p:spPr>
          <a:xfrm rot="0">
            <a:off x="1349356" y="969004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009DDE"/>
                </a:solidFill>
                <a:latin typeface="Arial MT Pro"/>
                <a:ea typeface="Arial MT Pro"/>
                <a:cs typeface="Arial MT Pro"/>
                <a:sym typeface="Arial MT Pro"/>
              </a:rPr>
              <a:t>Little Acts of Love for Len</a:t>
            </a:r>
          </a:p>
        </p:txBody>
      </p:sp>
      <p:sp>
        <p:nvSpPr>
          <p:cNvPr name="Freeform 10" id="10"/>
          <p:cNvSpPr/>
          <p:nvPr/>
        </p:nvSpPr>
        <p:spPr>
          <a:xfrm flipH="false" flipV="false" rot="0">
            <a:off x="4240623" y="9522354"/>
            <a:ext cx="352873" cy="529640"/>
          </a:xfrm>
          <a:custGeom>
            <a:avLst/>
            <a:gdLst/>
            <a:ahLst/>
            <a:cxnLst/>
            <a:rect r="r" b="b" t="t" l="l"/>
            <a:pathLst>
              <a:path h="529640" w="352873">
                <a:moveTo>
                  <a:pt x="0" y="0"/>
                </a:moveTo>
                <a:lnTo>
                  <a:pt x="352872" y="0"/>
                </a:lnTo>
                <a:lnTo>
                  <a:pt x="352872" y="529641"/>
                </a:lnTo>
                <a:lnTo>
                  <a:pt x="0" y="529641"/>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bg>
      <p:bgPr>
        <a:solidFill>
          <a:srgbClr val="E4F4FF"/>
        </a:solidFill>
      </p:bgPr>
    </p:bg>
    <p:spTree>
      <p:nvGrpSpPr>
        <p:cNvPr id="1" name=""/>
        <p:cNvGrpSpPr/>
        <p:nvPr/>
      </p:nvGrpSpPr>
      <p:grpSpPr>
        <a:xfrm>
          <a:off x="0" y="0"/>
          <a:ext cx="0" cy="0"/>
          <a:chOff x="0" y="0"/>
          <a:chExt cx="0" cy="0"/>
        </a:xfrm>
      </p:grpSpPr>
      <p:grpSp>
        <p:nvGrpSpPr>
          <p:cNvPr name="Group 2" id="2"/>
          <p:cNvGrpSpPr/>
          <p:nvPr/>
        </p:nvGrpSpPr>
        <p:grpSpPr>
          <a:xfrm rot="0">
            <a:off x="-4418087" y="-3606684"/>
            <a:ext cx="26803680" cy="17056535"/>
            <a:chOff x="0" y="0"/>
            <a:chExt cx="35738239" cy="22742046"/>
          </a:xfrm>
        </p:grpSpPr>
        <p:sp>
          <p:nvSpPr>
            <p:cNvPr name="Freeform 3" id="3"/>
            <p:cNvSpPr/>
            <p:nvPr/>
          </p:nvSpPr>
          <p:spPr>
            <a:xfrm flipH="false" flipV="false" rot="-3186826">
              <a:off x="26600071" y="1680289"/>
              <a:ext cx="7329130" cy="6257245"/>
            </a:xfrm>
            <a:custGeom>
              <a:avLst/>
              <a:gdLst/>
              <a:ahLst/>
              <a:cxnLst/>
              <a:rect r="r" b="b" t="t" l="l"/>
              <a:pathLst>
                <a:path h="6257245" w="7329130">
                  <a:moveTo>
                    <a:pt x="0" y="0"/>
                  </a:moveTo>
                  <a:lnTo>
                    <a:pt x="7329130" y="0"/>
                  </a:lnTo>
                  <a:lnTo>
                    <a:pt x="7329130" y="6257245"/>
                  </a:lnTo>
                  <a:lnTo>
                    <a:pt x="0" y="625724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1646292">
              <a:off x="23714623" y="14835723"/>
              <a:ext cx="11372817" cy="5601112"/>
            </a:xfrm>
            <a:custGeom>
              <a:avLst/>
              <a:gdLst/>
              <a:ahLst/>
              <a:cxnLst/>
              <a:rect r="r" b="b" t="t" l="l"/>
              <a:pathLst>
                <a:path h="5601112" w="11372817">
                  <a:moveTo>
                    <a:pt x="0" y="0"/>
                  </a:moveTo>
                  <a:lnTo>
                    <a:pt x="11372817" y="0"/>
                  </a:lnTo>
                  <a:lnTo>
                    <a:pt x="11372817" y="5601112"/>
                  </a:lnTo>
                  <a:lnTo>
                    <a:pt x="0" y="5601112"/>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1646292">
              <a:off x="1168742" y="4311710"/>
              <a:ext cx="11372817" cy="5601112"/>
            </a:xfrm>
            <a:custGeom>
              <a:avLst/>
              <a:gdLst/>
              <a:ahLst/>
              <a:cxnLst/>
              <a:rect r="r" b="b" t="t" l="l"/>
              <a:pathLst>
                <a:path h="5601112" w="11372817">
                  <a:moveTo>
                    <a:pt x="0" y="0"/>
                  </a:moveTo>
                  <a:lnTo>
                    <a:pt x="11372816" y="0"/>
                  </a:lnTo>
                  <a:lnTo>
                    <a:pt x="11372816" y="5601113"/>
                  </a:lnTo>
                  <a:lnTo>
                    <a:pt x="0" y="5601113"/>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1957193">
              <a:off x="1108496" y="15002862"/>
              <a:ext cx="7329130" cy="6257245"/>
            </a:xfrm>
            <a:custGeom>
              <a:avLst/>
              <a:gdLst/>
              <a:ahLst/>
              <a:cxnLst/>
              <a:rect r="r" b="b" t="t" l="l"/>
              <a:pathLst>
                <a:path h="6257245" w="7329130">
                  <a:moveTo>
                    <a:pt x="0" y="0"/>
                  </a:moveTo>
                  <a:lnTo>
                    <a:pt x="7329130" y="0"/>
                  </a:lnTo>
                  <a:lnTo>
                    <a:pt x="7329130" y="6257244"/>
                  </a:lnTo>
                  <a:lnTo>
                    <a:pt x="0" y="625724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pic>
        <p:nvPicPr>
          <p:cNvPr name="Picture 7" id="7"/>
          <p:cNvPicPr>
            <a:picLocks noChangeAspect="true"/>
          </p:cNvPicPr>
          <p:nvPr>
            <a:videoFile r:link="rId8"/>
          </p:nvPr>
        </p:nvPicPr>
        <p:blipFill>
          <a:blip r:embed="rId7"/>
          <a:stretch>
            <a:fillRect/>
          </a:stretch>
        </p:blipFill>
        <p:spPr>
          <a:xfrm rot="0">
            <a:off x="9778093" y="4359424"/>
            <a:ext cx="6589345" cy="3703613"/>
          </a:xfrm>
          <a:prstGeom prst="rect">
            <a:avLst/>
          </a:prstGeom>
        </p:spPr>
      </p:pic>
      <p:sp>
        <p:nvSpPr>
          <p:cNvPr name="TextBox 8" id="8"/>
          <p:cNvSpPr txBox="true"/>
          <p:nvPr/>
        </p:nvSpPr>
        <p:spPr>
          <a:xfrm rot="0">
            <a:off x="2305889" y="1927683"/>
            <a:ext cx="17086823" cy="1863091"/>
          </a:xfrm>
          <a:prstGeom prst="rect">
            <a:avLst/>
          </a:prstGeom>
        </p:spPr>
        <p:txBody>
          <a:bodyPr anchor="t" rtlCol="false" tIns="0" lIns="0" bIns="0" rIns="0">
            <a:spAutoFit/>
          </a:bodyPr>
          <a:lstStyle/>
          <a:p>
            <a:pPr algn="l">
              <a:lnSpc>
                <a:spcPts val="7559"/>
              </a:lnSpc>
            </a:pPr>
            <a:r>
              <a:rPr lang="en-US" sz="5399" b="true">
                <a:solidFill>
                  <a:srgbClr val="00528A"/>
                </a:solidFill>
                <a:latin typeface="Proxima Nova Heavy"/>
                <a:ea typeface="Proxima Nova Heavy"/>
                <a:cs typeface="Proxima Nova Heavy"/>
                <a:sym typeface="Proxima Nova Heavy"/>
              </a:rPr>
              <a:t>Faith like a mustard seed</a:t>
            </a:r>
          </a:p>
          <a:p>
            <a:pPr algn="l">
              <a:lnSpc>
                <a:spcPts val="7559"/>
              </a:lnSpc>
            </a:pPr>
            <a:r>
              <a:rPr lang="en-US" sz="5399" b="true">
                <a:solidFill>
                  <a:srgbClr val="00528A"/>
                </a:solidFill>
                <a:latin typeface="Proxima Nova Heavy"/>
                <a:ea typeface="Proxima Nova Heavy"/>
                <a:cs typeface="Proxima Nova Heavy"/>
                <a:sym typeface="Proxima Nova Heavy"/>
              </a:rPr>
              <a:t>(Matthew 17:5-6)</a:t>
            </a:r>
          </a:p>
        </p:txBody>
      </p:sp>
      <p:sp>
        <p:nvSpPr>
          <p:cNvPr name="TextBox 9" id="9"/>
          <p:cNvSpPr txBox="true"/>
          <p:nvPr/>
        </p:nvSpPr>
        <p:spPr>
          <a:xfrm rot="0">
            <a:off x="2305889" y="4224655"/>
            <a:ext cx="6130677" cy="5033645"/>
          </a:xfrm>
          <a:prstGeom prst="rect">
            <a:avLst/>
          </a:prstGeom>
        </p:spPr>
        <p:txBody>
          <a:bodyPr anchor="t" rtlCol="false" tIns="0" lIns="0" bIns="0" rIns="0">
            <a:spAutoFit/>
          </a:bodyPr>
          <a:lstStyle/>
          <a:p>
            <a:pPr algn="l">
              <a:lnSpc>
                <a:spcPts val="4480"/>
              </a:lnSpc>
            </a:pPr>
            <a:r>
              <a:rPr lang="en-US" sz="3200">
                <a:solidFill>
                  <a:srgbClr val="000000"/>
                </a:solidFill>
                <a:latin typeface="Proxima Nova"/>
                <a:ea typeface="Proxima Nova"/>
                <a:cs typeface="Proxima Nova"/>
                <a:sym typeface="Proxima Nova"/>
              </a:rPr>
              <a:t>And the apostles said to the Lord, “Increase our faith.” </a:t>
            </a:r>
          </a:p>
          <a:p>
            <a:pPr algn="l">
              <a:lnSpc>
                <a:spcPts val="4480"/>
              </a:lnSpc>
            </a:pPr>
          </a:p>
          <a:p>
            <a:pPr algn="l">
              <a:lnSpc>
                <a:spcPts val="4480"/>
              </a:lnSpc>
            </a:pPr>
            <a:r>
              <a:rPr lang="en-US" sz="3200">
                <a:solidFill>
                  <a:srgbClr val="000000"/>
                </a:solidFill>
                <a:latin typeface="Proxima Nova"/>
                <a:ea typeface="Proxima Nova"/>
                <a:cs typeface="Proxima Nova"/>
                <a:sym typeface="Proxima Nova"/>
              </a:rPr>
              <a:t>The Lord replied, “If you have faith the size of a mustard seed, you would say to [this] mulberry tree, ‘Be uprooted and planted in the sea,’ and it would obey you.</a:t>
            </a:r>
          </a:p>
          <a:p>
            <a:pPr algn="l">
              <a:lnSpc>
                <a:spcPts val="4480"/>
              </a:lnSpc>
            </a:pPr>
          </a:p>
        </p:txBody>
      </p:sp>
      <p:sp>
        <p:nvSpPr>
          <p:cNvPr name="TextBox 10" id="10"/>
          <p:cNvSpPr txBox="true"/>
          <p:nvPr/>
        </p:nvSpPr>
        <p:spPr>
          <a:xfrm rot="0">
            <a:off x="9778093" y="8158093"/>
            <a:ext cx="6589345" cy="372744"/>
          </a:xfrm>
          <a:prstGeom prst="rect">
            <a:avLst/>
          </a:prstGeom>
        </p:spPr>
        <p:txBody>
          <a:bodyPr anchor="t" rtlCol="false" tIns="0" lIns="0" bIns="0" rIns="0">
            <a:spAutoFit/>
          </a:bodyPr>
          <a:lstStyle/>
          <a:p>
            <a:pPr algn="ctr">
              <a:lnSpc>
                <a:spcPts val="3080"/>
              </a:lnSpc>
            </a:pPr>
            <a:r>
              <a:rPr lang="en-US" sz="2200" u="sng">
                <a:solidFill>
                  <a:srgbClr val="000000"/>
                </a:solidFill>
                <a:latin typeface="Canva Sans"/>
                <a:ea typeface="Canva Sans"/>
                <a:cs typeface="Canva Sans"/>
                <a:sym typeface="Canva Sans"/>
                <a:hlinkClick r:id="rId9" tooltip="https://www.youtube.com/watch?v=8VF8lWZUJL4"/>
              </a:rPr>
              <a:t>Click to View Video</a:t>
            </a:r>
          </a:p>
        </p:txBody>
      </p:sp>
      <p:sp>
        <p:nvSpPr>
          <p:cNvPr name="TextBox 11" id="11"/>
          <p:cNvSpPr txBox="true"/>
          <p:nvPr/>
        </p:nvSpPr>
        <p:spPr>
          <a:xfrm rot="0">
            <a:off x="1349356" y="969004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009DDE"/>
                </a:solidFill>
                <a:latin typeface="Arial MT Pro"/>
                <a:ea typeface="Arial MT Pro"/>
                <a:cs typeface="Arial MT Pro"/>
                <a:sym typeface="Arial MT Pro"/>
              </a:rPr>
              <a:t>Little Acts of Love for Len</a:t>
            </a:r>
          </a:p>
        </p:txBody>
      </p:sp>
      <p:sp>
        <p:nvSpPr>
          <p:cNvPr name="Freeform 12" id="12"/>
          <p:cNvSpPr/>
          <p:nvPr/>
        </p:nvSpPr>
        <p:spPr>
          <a:xfrm flipH="false" flipV="false" rot="0">
            <a:off x="4240623" y="9522354"/>
            <a:ext cx="352873" cy="529640"/>
          </a:xfrm>
          <a:custGeom>
            <a:avLst/>
            <a:gdLst/>
            <a:ahLst/>
            <a:cxnLst/>
            <a:rect r="r" b="b" t="t" l="l"/>
            <a:pathLst>
              <a:path h="529640" w="352873">
                <a:moveTo>
                  <a:pt x="0" y="0"/>
                </a:moveTo>
                <a:lnTo>
                  <a:pt x="352872" y="0"/>
                </a:lnTo>
                <a:lnTo>
                  <a:pt x="352872" y="529641"/>
                </a:lnTo>
                <a:lnTo>
                  <a:pt x="0" y="529641"/>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bg>
      <p:bgPr>
        <a:solidFill>
          <a:srgbClr val="0098D9"/>
        </a:solidFill>
      </p:bgPr>
    </p:bg>
    <p:spTree>
      <p:nvGrpSpPr>
        <p:cNvPr id="1" name=""/>
        <p:cNvGrpSpPr/>
        <p:nvPr/>
      </p:nvGrpSpPr>
      <p:grpSpPr>
        <a:xfrm>
          <a:off x="0" y="0"/>
          <a:ext cx="0" cy="0"/>
          <a:chOff x="0" y="0"/>
          <a:chExt cx="0" cy="0"/>
        </a:xfrm>
      </p:grpSpPr>
      <p:sp>
        <p:nvSpPr>
          <p:cNvPr name="TextBox 2" id="2"/>
          <p:cNvSpPr txBox="true"/>
          <p:nvPr/>
        </p:nvSpPr>
        <p:spPr>
          <a:xfrm rot="0">
            <a:off x="1028700" y="933450"/>
            <a:ext cx="15830649" cy="910591"/>
          </a:xfrm>
          <a:prstGeom prst="rect">
            <a:avLst/>
          </a:prstGeom>
        </p:spPr>
        <p:txBody>
          <a:bodyPr anchor="t" rtlCol="false" tIns="0" lIns="0" bIns="0" rIns="0">
            <a:spAutoFit/>
          </a:bodyPr>
          <a:lstStyle/>
          <a:p>
            <a:pPr algn="l">
              <a:lnSpc>
                <a:spcPts val="7559"/>
              </a:lnSpc>
            </a:pPr>
            <a:r>
              <a:rPr lang="en-US" sz="5399" b="true">
                <a:solidFill>
                  <a:srgbClr val="FFFFFF"/>
                </a:solidFill>
                <a:latin typeface="Proxima Nova Heavy"/>
                <a:ea typeface="Proxima Nova Heavy"/>
                <a:cs typeface="Proxima Nova Heavy"/>
                <a:sym typeface="Proxima Nova Heavy"/>
              </a:rPr>
              <a:t>Zebron’s Story</a:t>
            </a:r>
          </a:p>
        </p:txBody>
      </p:sp>
      <p:sp>
        <p:nvSpPr>
          <p:cNvPr name="TextBox 3" id="3"/>
          <p:cNvSpPr txBox="true"/>
          <p:nvPr/>
        </p:nvSpPr>
        <p:spPr>
          <a:xfrm rot="0">
            <a:off x="1708908" y="7906573"/>
            <a:ext cx="14870185" cy="1180465"/>
          </a:xfrm>
          <a:prstGeom prst="rect">
            <a:avLst/>
          </a:prstGeom>
        </p:spPr>
        <p:txBody>
          <a:bodyPr anchor="t" rtlCol="false" tIns="0" lIns="0" bIns="0" rIns="0">
            <a:spAutoFit/>
          </a:bodyPr>
          <a:lstStyle/>
          <a:p>
            <a:pPr algn="ctr">
              <a:lnSpc>
                <a:spcPts val="4759"/>
              </a:lnSpc>
            </a:pPr>
            <a:r>
              <a:rPr lang="en-US" sz="3399">
                <a:solidFill>
                  <a:srgbClr val="FFFFFF"/>
                </a:solidFill>
                <a:latin typeface="Canva Sans"/>
                <a:ea typeface="Canva Sans"/>
                <a:cs typeface="Canva Sans"/>
                <a:sym typeface="Canva Sans"/>
              </a:rPr>
              <a:t>As we learn more about what others in the world are going through, </a:t>
            </a:r>
          </a:p>
          <a:p>
            <a:pPr algn="ctr">
              <a:lnSpc>
                <a:spcPts val="4759"/>
              </a:lnSpc>
            </a:pPr>
            <a:r>
              <a:rPr lang="en-US" sz="3399">
                <a:solidFill>
                  <a:srgbClr val="FFFFFF"/>
                </a:solidFill>
                <a:latin typeface="Canva Sans"/>
                <a:ea typeface="Canva Sans"/>
                <a:cs typeface="Canva Sans"/>
                <a:sym typeface="Canva Sans"/>
              </a:rPr>
              <a:t>how can we help?</a:t>
            </a:r>
          </a:p>
        </p:txBody>
      </p:sp>
      <p:sp>
        <p:nvSpPr>
          <p:cNvPr name="Freeform 4" id="4"/>
          <p:cNvSpPr/>
          <p:nvPr/>
        </p:nvSpPr>
        <p:spPr>
          <a:xfrm flipH="false" flipV="false" rot="0">
            <a:off x="16127083" y="352708"/>
            <a:ext cx="1485238" cy="1704692"/>
          </a:xfrm>
          <a:custGeom>
            <a:avLst/>
            <a:gdLst/>
            <a:ahLst/>
            <a:cxnLst/>
            <a:rect r="r" b="b" t="t" l="l"/>
            <a:pathLst>
              <a:path h="1704692" w="1485238">
                <a:moveTo>
                  <a:pt x="0" y="0"/>
                </a:moveTo>
                <a:lnTo>
                  <a:pt x="1485237" y="0"/>
                </a:lnTo>
                <a:lnTo>
                  <a:pt x="1485237" y="1704692"/>
                </a:lnTo>
                <a:lnTo>
                  <a:pt x="0" y="1704692"/>
                </a:lnTo>
                <a:lnTo>
                  <a:pt x="0" y="0"/>
                </a:lnTo>
                <a:close/>
              </a:path>
            </a:pathLst>
          </a:custGeom>
          <a:blipFill>
            <a:blip r:embed="rId3"/>
            <a:stretch>
              <a:fillRect l="0" t="0" r="0" b="0"/>
            </a:stretch>
          </a:blipFill>
          <a:ln w="38100" cap="sq">
            <a:solidFill>
              <a:srgbClr val="FFFFFF"/>
            </a:solidFill>
            <a:prstDash val="solid"/>
            <a:miter/>
          </a:ln>
        </p:spPr>
      </p:sp>
      <p:sp>
        <p:nvSpPr>
          <p:cNvPr name="TextBox 5" id="5"/>
          <p:cNvSpPr txBox="true"/>
          <p:nvPr/>
        </p:nvSpPr>
        <p:spPr>
          <a:xfrm rot="0">
            <a:off x="7190110" y="4803457"/>
            <a:ext cx="3907780" cy="613410"/>
          </a:xfrm>
          <a:prstGeom prst="rect">
            <a:avLst/>
          </a:prstGeom>
        </p:spPr>
        <p:txBody>
          <a:bodyPr anchor="t" rtlCol="false" tIns="0" lIns="0" bIns="0" rIns="0">
            <a:spAutoFit/>
          </a:bodyPr>
          <a:lstStyle/>
          <a:p>
            <a:pPr algn="ctr">
              <a:lnSpc>
                <a:spcPts val="5039"/>
              </a:lnSpc>
              <a:spcBef>
                <a:spcPct val="0"/>
              </a:spcBef>
            </a:pPr>
            <a:r>
              <a:rPr lang="en-US" sz="3599" u="sng">
                <a:solidFill>
                  <a:srgbClr val="FFFFFF"/>
                </a:solidFill>
                <a:latin typeface="Proxima Nova"/>
                <a:ea typeface="Proxima Nova"/>
                <a:cs typeface="Proxima Nova"/>
                <a:sym typeface="Proxima Nova"/>
                <a:hlinkClick r:id="rId4" tooltip="https://byu.box.com/s/vi9hsnr2mcobjb1dz4ti4zv9d2i8s1rx"/>
              </a:rPr>
              <a:t>Click to View Video</a:t>
            </a:r>
          </a:p>
        </p:txBody>
      </p:sp>
      <p:sp>
        <p:nvSpPr>
          <p:cNvPr name="TextBox 6" id="6"/>
          <p:cNvSpPr txBox="true"/>
          <p:nvPr/>
        </p:nvSpPr>
        <p:spPr>
          <a:xfrm rot="0">
            <a:off x="1349356" y="969004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FFFFFF"/>
                </a:solidFill>
                <a:latin typeface="Arial MT Pro"/>
                <a:ea typeface="Arial MT Pro"/>
                <a:cs typeface="Arial MT Pro"/>
                <a:sym typeface="Arial MT Pro"/>
              </a:rPr>
              <a:t>Little Acts of Love for Len</a:t>
            </a:r>
          </a:p>
        </p:txBody>
      </p:sp>
      <p:sp>
        <p:nvSpPr>
          <p:cNvPr name="Freeform 7" id="7"/>
          <p:cNvSpPr/>
          <p:nvPr/>
        </p:nvSpPr>
        <p:spPr>
          <a:xfrm flipH="false" flipV="false" rot="0">
            <a:off x="4240623" y="9522354"/>
            <a:ext cx="352873" cy="529640"/>
          </a:xfrm>
          <a:custGeom>
            <a:avLst/>
            <a:gdLst/>
            <a:ahLst/>
            <a:cxnLst/>
            <a:rect r="r" b="b" t="t" l="l"/>
            <a:pathLst>
              <a:path h="529640" w="352873">
                <a:moveTo>
                  <a:pt x="0" y="0"/>
                </a:moveTo>
                <a:lnTo>
                  <a:pt x="352872" y="0"/>
                </a:lnTo>
                <a:lnTo>
                  <a:pt x="352872" y="529641"/>
                </a:lnTo>
                <a:lnTo>
                  <a:pt x="0" y="529641"/>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398D8"/>
        </a:solidFill>
      </p:bgPr>
    </p:bg>
    <p:spTree>
      <p:nvGrpSpPr>
        <p:cNvPr id="1" name=""/>
        <p:cNvGrpSpPr/>
        <p:nvPr/>
      </p:nvGrpSpPr>
      <p:grpSpPr>
        <a:xfrm>
          <a:off x="0" y="0"/>
          <a:ext cx="0" cy="0"/>
          <a:chOff x="0" y="0"/>
          <a:chExt cx="0" cy="0"/>
        </a:xfrm>
      </p:grpSpPr>
      <p:sp>
        <p:nvSpPr>
          <p:cNvPr name="Freeform 2" id="2"/>
          <p:cNvSpPr/>
          <p:nvPr/>
        </p:nvSpPr>
        <p:spPr>
          <a:xfrm flipH="false" flipV="false" rot="0">
            <a:off x="16310416" y="474930"/>
            <a:ext cx="1485238" cy="1704692"/>
          </a:xfrm>
          <a:custGeom>
            <a:avLst/>
            <a:gdLst/>
            <a:ahLst/>
            <a:cxnLst/>
            <a:rect r="r" b="b" t="t" l="l"/>
            <a:pathLst>
              <a:path h="1704692" w="1485238">
                <a:moveTo>
                  <a:pt x="0" y="0"/>
                </a:moveTo>
                <a:lnTo>
                  <a:pt x="1485238" y="0"/>
                </a:lnTo>
                <a:lnTo>
                  <a:pt x="1485238" y="1704692"/>
                </a:lnTo>
                <a:lnTo>
                  <a:pt x="0" y="1704692"/>
                </a:lnTo>
                <a:lnTo>
                  <a:pt x="0" y="0"/>
                </a:lnTo>
                <a:close/>
              </a:path>
            </a:pathLst>
          </a:custGeom>
          <a:blipFill>
            <a:blip r:embed="rId3"/>
            <a:stretch>
              <a:fillRect l="0" t="0" r="0" b="0"/>
            </a:stretch>
          </a:blipFill>
          <a:ln w="38100" cap="sq">
            <a:solidFill>
              <a:srgbClr val="FFFFFF"/>
            </a:solidFill>
            <a:prstDash val="solid"/>
            <a:miter/>
          </a:ln>
        </p:spPr>
      </p:sp>
      <p:grpSp>
        <p:nvGrpSpPr>
          <p:cNvPr name="Group 3" id="3"/>
          <p:cNvGrpSpPr/>
          <p:nvPr/>
        </p:nvGrpSpPr>
        <p:grpSpPr>
          <a:xfrm rot="0">
            <a:off x="616022" y="9258300"/>
            <a:ext cx="3244139" cy="529640"/>
            <a:chOff x="0" y="0"/>
            <a:chExt cx="4325519" cy="706187"/>
          </a:xfrm>
        </p:grpSpPr>
        <p:sp>
          <p:nvSpPr>
            <p:cNvPr name="TextBox 4" id="4"/>
            <p:cNvSpPr txBox="true"/>
            <p:nvPr/>
          </p:nvSpPr>
          <p:spPr>
            <a:xfrm rot="0">
              <a:off x="0" y="239462"/>
              <a:ext cx="4012605" cy="466725"/>
            </a:xfrm>
            <a:prstGeom prst="rect">
              <a:avLst/>
            </a:prstGeom>
          </p:spPr>
          <p:txBody>
            <a:bodyPr anchor="t" rtlCol="false" tIns="0" lIns="0" bIns="0" rIns="0">
              <a:spAutoFit/>
            </a:bodyPr>
            <a:lstStyle/>
            <a:p>
              <a:pPr algn="ctr">
                <a:lnSpc>
                  <a:spcPts val="2520"/>
                </a:lnSpc>
                <a:spcBef>
                  <a:spcPct val="0"/>
                </a:spcBef>
              </a:pPr>
              <a:r>
                <a:rPr lang="en-US" sz="2100">
                  <a:solidFill>
                    <a:srgbClr val="FFFFFF"/>
                  </a:solidFill>
                  <a:latin typeface="Arial MT Pro"/>
                  <a:ea typeface="Arial MT Pro"/>
                  <a:cs typeface="Arial MT Pro"/>
                  <a:sym typeface="Arial MT Pro"/>
                </a:rPr>
                <a:t>Little Acts of Love for Len</a:t>
              </a:r>
            </a:p>
          </p:txBody>
        </p:sp>
        <p:sp>
          <p:nvSpPr>
            <p:cNvPr name="Freeform 5" id="5"/>
            <p:cNvSpPr/>
            <p:nvPr/>
          </p:nvSpPr>
          <p:spPr>
            <a:xfrm flipH="false" flipV="false" rot="0">
              <a:off x="3855022" y="0"/>
              <a:ext cx="470497" cy="706187"/>
            </a:xfrm>
            <a:custGeom>
              <a:avLst/>
              <a:gdLst/>
              <a:ahLst/>
              <a:cxnLst/>
              <a:rect r="r" b="b" t="t" l="l"/>
              <a:pathLst>
                <a:path h="706187" w="470497">
                  <a:moveTo>
                    <a:pt x="0" y="0"/>
                  </a:moveTo>
                  <a:lnTo>
                    <a:pt x="470497" y="0"/>
                  </a:lnTo>
                  <a:lnTo>
                    <a:pt x="470497" y="706187"/>
                  </a:lnTo>
                  <a:lnTo>
                    <a:pt x="0" y="70618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sp>
        <p:nvSpPr>
          <p:cNvPr name="TextBox 6" id="6"/>
          <p:cNvSpPr txBox="true"/>
          <p:nvPr/>
        </p:nvSpPr>
        <p:spPr>
          <a:xfrm rot="0">
            <a:off x="1028700" y="1554479"/>
            <a:ext cx="14545645" cy="910591"/>
          </a:xfrm>
          <a:prstGeom prst="rect">
            <a:avLst/>
          </a:prstGeom>
        </p:spPr>
        <p:txBody>
          <a:bodyPr anchor="t" rtlCol="false" tIns="0" lIns="0" bIns="0" rIns="0">
            <a:spAutoFit/>
          </a:bodyPr>
          <a:lstStyle/>
          <a:p>
            <a:pPr algn="l">
              <a:lnSpc>
                <a:spcPts val="7559"/>
              </a:lnSpc>
            </a:pPr>
            <a:r>
              <a:rPr lang="en-US" sz="5399" b="true">
                <a:solidFill>
                  <a:srgbClr val="FFFFFF"/>
                </a:solidFill>
                <a:latin typeface="Proxima Nova Heavy"/>
                <a:ea typeface="Proxima Nova Heavy"/>
                <a:cs typeface="Proxima Nova Heavy"/>
                <a:sym typeface="Proxima Nova Heavy"/>
              </a:rPr>
              <a:t>Teacher Notes</a:t>
            </a:r>
          </a:p>
        </p:txBody>
      </p:sp>
      <p:sp>
        <p:nvSpPr>
          <p:cNvPr name="TextBox 7" id="7"/>
          <p:cNvSpPr txBox="true"/>
          <p:nvPr/>
        </p:nvSpPr>
        <p:spPr>
          <a:xfrm rot="0">
            <a:off x="1028700" y="2465970"/>
            <a:ext cx="15417800" cy="6581140"/>
          </a:xfrm>
          <a:prstGeom prst="rect">
            <a:avLst/>
          </a:prstGeom>
        </p:spPr>
        <p:txBody>
          <a:bodyPr anchor="t" rtlCol="false" tIns="0" lIns="0" bIns="0" rIns="0">
            <a:spAutoFit/>
          </a:bodyPr>
          <a:lstStyle/>
          <a:p>
            <a:pPr algn="l">
              <a:lnSpc>
                <a:spcPts val="4759"/>
              </a:lnSpc>
            </a:pPr>
            <a:r>
              <a:rPr lang="en-US" sz="3399">
                <a:solidFill>
                  <a:srgbClr val="FFFFFF"/>
                </a:solidFill>
                <a:latin typeface="Canva Sans"/>
                <a:ea typeface="Canva Sans"/>
                <a:cs typeface="Canva Sans"/>
                <a:sym typeface="Canva Sans"/>
              </a:rPr>
              <a:t>This Little Acts of Love for Lent curriculum covers eight weeks: one introduction week six weekly lessons covering one of six Christian virtues, and short reflection after Lent to encourage students to reflect on the Little Acts of Love they did for Lent and Mary's Meals and invite them to continue performing acts of love. </a:t>
            </a:r>
          </a:p>
          <a:p>
            <a:pPr algn="l">
              <a:lnSpc>
                <a:spcPts val="4759"/>
              </a:lnSpc>
            </a:pPr>
          </a:p>
          <a:p>
            <a:pPr algn="l">
              <a:lnSpc>
                <a:spcPts val="4759"/>
              </a:lnSpc>
            </a:pPr>
            <a:r>
              <a:rPr lang="en-US" sz="3399">
                <a:solidFill>
                  <a:srgbClr val="FFFFFF"/>
                </a:solidFill>
                <a:latin typeface="Canva Sans"/>
                <a:ea typeface="Canva Sans"/>
                <a:cs typeface="Canva Sans"/>
                <a:sym typeface="Canva Sans"/>
              </a:rPr>
              <a:t>Each lesson takes 45-50 minutes. Y</a:t>
            </a:r>
            <a:r>
              <a:rPr lang="en-US" sz="3399">
                <a:solidFill>
                  <a:srgbClr val="FFFFFF"/>
                </a:solidFill>
                <a:latin typeface="Canva Sans"/>
                <a:ea typeface="Canva Sans"/>
                <a:cs typeface="Canva Sans"/>
                <a:sym typeface="Canva Sans"/>
              </a:rPr>
              <a:t>ou can choose to teach all the content for each weekly lesson in one class period or break it up over several days. Most activities within the lessons range from 5 to 12 minutes. The lesson instructions are found in the notes/comment section of each slide.</a:t>
            </a:r>
          </a:p>
          <a:p>
            <a:pPr algn="l">
              <a:lnSpc>
                <a:spcPts val="4759"/>
              </a:lnSpc>
            </a:pPr>
          </a:p>
        </p:txBody>
      </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bg>
      <p:bgPr>
        <a:solidFill>
          <a:srgbClr val="E4F4FF"/>
        </a:solidFill>
      </p:bgPr>
    </p:bg>
    <p:spTree>
      <p:nvGrpSpPr>
        <p:cNvPr id="1" name=""/>
        <p:cNvGrpSpPr/>
        <p:nvPr/>
      </p:nvGrpSpPr>
      <p:grpSpPr>
        <a:xfrm>
          <a:off x="0" y="0"/>
          <a:ext cx="0" cy="0"/>
          <a:chOff x="0" y="0"/>
          <a:chExt cx="0" cy="0"/>
        </a:xfrm>
      </p:grpSpPr>
      <p:sp>
        <p:nvSpPr>
          <p:cNvPr name="Freeform 2" id="2"/>
          <p:cNvSpPr/>
          <p:nvPr/>
        </p:nvSpPr>
        <p:spPr>
          <a:xfrm flipH="false" flipV="false" rot="0">
            <a:off x="-124243" y="-1690000"/>
            <a:ext cx="20340290" cy="12637246"/>
          </a:xfrm>
          <a:custGeom>
            <a:avLst/>
            <a:gdLst/>
            <a:ahLst/>
            <a:cxnLst/>
            <a:rect r="r" b="b" t="t" l="l"/>
            <a:pathLst>
              <a:path h="12637246" w="20340290">
                <a:moveTo>
                  <a:pt x="0" y="0"/>
                </a:moveTo>
                <a:lnTo>
                  <a:pt x="20340290" y="0"/>
                </a:lnTo>
                <a:lnTo>
                  <a:pt x="20340290" y="12637246"/>
                </a:lnTo>
                <a:lnTo>
                  <a:pt x="0" y="12637246"/>
                </a:lnTo>
                <a:lnTo>
                  <a:pt x="0" y="0"/>
                </a:lnTo>
                <a:close/>
              </a:path>
            </a:pathLst>
          </a:custGeom>
          <a:blipFill>
            <a:blip r:embed="rId3"/>
            <a:stretch>
              <a:fillRect l="0" t="-3651" r="0" b="-3651"/>
            </a:stretch>
          </a:blipFill>
        </p:spPr>
      </p:sp>
      <p:sp>
        <p:nvSpPr>
          <p:cNvPr name="Freeform 3" id="3"/>
          <p:cNvSpPr/>
          <p:nvPr/>
        </p:nvSpPr>
        <p:spPr>
          <a:xfrm flipH="false" flipV="false" rot="5400000">
            <a:off x="11920337" y="-12247824"/>
            <a:ext cx="11223982" cy="35375423"/>
          </a:xfrm>
          <a:custGeom>
            <a:avLst/>
            <a:gdLst/>
            <a:ahLst/>
            <a:cxnLst/>
            <a:rect r="r" b="b" t="t" l="l"/>
            <a:pathLst>
              <a:path h="35375423" w="11223982">
                <a:moveTo>
                  <a:pt x="0" y="0"/>
                </a:moveTo>
                <a:lnTo>
                  <a:pt x="11223982" y="0"/>
                </a:lnTo>
                <a:lnTo>
                  <a:pt x="11223982" y="35375423"/>
                </a:lnTo>
                <a:lnTo>
                  <a:pt x="0" y="35375423"/>
                </a:lnTo>
                <a:lnTo>
                  <a:pt x="0" y="0"/>
                </a:lnTo>
                <a:close/>
              </a:path>
            </a:pathLst>
          </a:custGeom>
          <a:blipFill>
            <a:blip r:embed="rId4"/>
            <a:stretch>
              <a:fillRect l="-176446" t="0" r="-378466" b="0"/>
            </a:stretch>
          </a:blipFill>
        </p:spPr>
      </p:sp>
      <p:sp>
        <p:nvSpPr>
          <p:cNvPr name="TextBox 4" id="4"/>
          <p:cNvSpPr txBox="true"/>
          <p:nvPr/>
        </p:nvSpPr>
        <p:spPr>
          <a:xfrm rot="0">
            <a:off x="1051763" y="1253381"/>
            <a:ext cx="16480565" cy="1863091"/>
          </a:xfrm>
          <a:prstGeom prst="rect">
            <a:avLst/>
          </a:prstGeom>
        </p:spPr>
        <p:txBody>
          <a:bodyPr anchor="t" rtlCol="false" tIns="0" lIns="0" bIns="0" rIns="0">
            <a:spAutoFit/>
          </a:bodyPr>
          <a:lstStyle/>
          <a:p>
            <a:pPr algn="l">
              <a:lnSpc>
                <a:spcPts val="7559"/>
              </a:lnSpc>
            </a:pPr>
            <a:r>
              <a:rPr lang="en-US" sz="5399" b="true">
                <a:solidFill>
                  <a:srgbClr val="00528A"/>
                </a:solidFill>
                <a:latin typeface="Proxima Nova Heavy"/>
                <a:ea typeface="Proxima Nova Heavy"/>
                <a:cs typeface="Proxima Nova Heavy"/>
                <a:sym typeface="Proxima Nova Heavy"/>
              </a:rPr>
              <a:t>Match the Bible character </a:t>
            </a:r>
          </a:p>
          <a:p>
            <a:pPr algn="l">
              <a:lnSpc>
                <a:spcPts val="7559"/>
              </a:lnSpc>
            </a:pPr>
            <a:r>
              <a:rPr lang="en-US" sz="5399" b="true">
                <a:solidFill>
                  <a:srgbClr val="00528A"/>
                </a:solidFill>
                <a:latin typeface="Proxima Nova Heavy"/>
                <a:ea typeface="Proxima Nova Heavy"/>
                <a:cs typeface="Proxima Nova Heavy"/>
                <a:sym typeface="Proxima Nova Heavy"/>
              </a:rPr>
              <a:t>with a story of faith!</a:t>
            </a:r>
          </a:p>
        </p:txBody>
      </p:sp>
      <p:sp>
        <p:nvSpPr>
          <p:cNvPr name="TextBox 5" id="5"/>
          <p:cNvSpPr txBox="true"/>
          <p:nvPr/>
        </p:nvSpPr>
        <p:spPr>
          <a:xfrm rot="0">
            <a:off x="1028700" y="3316604"/>
            <a:ext cx="9934022" cy="5793105"/>
          </a:xfrm>
          <a:prstGeom prst="rect">
            <a:avLst/>
          </a:prstGeom>
        </p:spPr>
        <p:txBody>
          <a:bodyPr anchor="t" rtlCol="false" tIns="0" lIns="0" bIns="0" rIns="0">
            <a:spAutoFit/>
          </a:bodyPr>
          <a:lstStyle/>
          <a:p>
            <a:pPr algn="l">
              <a:lnSpc>
                <a:spcPts val="4620"/>
              </a:lnSpc>
            </a:pPr>
            <a:r>
              <a:rPr lang="en-US" sz="3300">
                <a:solidFill>
                  <a:srgbClr val="000000"/>
                </a:solidFill>
                <a:latin typeface="Proxima Nova"/>
                <a:ea typeface="Proxima Nova"/>
                <a:cs typeface="Proxima Nova"/>
                <a:sym typeface="Proxima Nova"/>
              </a:rPr>
              <a:t>Instructions: </a:t>
            </a:r>
          </a:p>
          <a:p>
            <a:pPr algn="l" marL="712470" indent="-356235" lvl="1">
              <a:lnSpc>
                <a:spcPts val="4620"/>
              </a:lnSpc>
              <a:buFont typeface="Arial"/>
              <a:buChar char="•"/>
            </a:pPr>
            <a:r>
              <a:rPr lang="en-US" sz="3300">
                <a:solidFill>
                  <a:srgbClr val="000000"/>
                </a:solidFill>
                <a:latin typeface="Proxima Nova"/>
                <a:ea typeface="Proxima Nova"/>
                <a:cs typeface="Proxima Nova"/>
                <a:sym typeface="Proxima Nova"/>
              </a:rPr>
              <a:t>You will get either a Bible character or their story. Walk around and ask your classmates questions to find your match.</a:t>
            </a:r>
          </a:p>
          <a:p>
            <a:pPr algn="l" marL="712470" indent="-356235" lvl="1">
              <a:lnSpc>
                <a:spcPts val="4620"/>
              </a:lnSpc>
              <a:buFont typeface="Arial"/>
              <a:buChar char="•"/>
            </a:pPr>
            <a:r>
              <a:rPr lang="en-US" sz="3300">
                <a:solidFill>
                  <a:srgbClr val="000000"/>
                </a:solidFill>
                <a:latin typeface="Proxima Nova"/>
                <a:ea typeface="Proxima Nova"/>
                <a:cs typeface="Proxima Nova"/>
                <a:sym typeface="Proxima Nova"/>
              </a:rPr>
              <a:t>After you find your match, talk about how that character showed faith.</a:t>
            </a:r>
          </a:p>
          <a:p>
            <a:pPr algn="l" marL="712470" indent="-356235" lvl="1">
              <a:lnSpc>
                <a:spcPts val="4620"/>
              </a:lnSpc>
              <a:buFont typeface="Arial"/>
              <a:buChar char="•"/>
            </a:pPr>
            <a:r>
              <a:rPr lang="en-US" sz="3300">
                <a:solidFill>
                  <a:srgbClr val="000000"/>
                </a:solidFill>
                <a:latin typeface="Proxima Nova"/>
                <a:ea typeface="Proxima Nova"/>
                <a:cs typeface="Proxima Nova"/>
                <a:sym typeface="Proxima Nova"/>
              </a:rPr>
              <a:t>How you can show faith like your character?</a:t>
            </a:r>
          </a:p>
          <a:p>
            <a:pPr algn="l" marL="712470" indent="-356235" lvl="1">
              <a:lnSpc>
                <a:spcPts val="4620"/>
              </a:lnSpc>
              <a:buFont typeface="Arial"/>
              <a:buChar char="•"/>
            </a:pPr>
            <a:r>
              <a:rPr lang="en-US" sz="3300">
                <a:solidFill>
                  <a:srgbClr val="000000"/>
                </a:solidFill>
                <a:latin typeface="Proxima Nova"/>
                <a:ea typeface="Proxima Nova"/>
                <a:cs typeface="Proxima Nova"/>
                <a:sym typeface="Proxima Nova"/>
              </a:rPr>
              <a:t>Share your ideas with the class.</a:t>
            </a:r>
          </a:p>
          <a:p>
            <a:pPr algn="l">
              <a:lnSpc>
                <a:spcPts val="4620"/>
              </a:lnSpc>
            </a:pPr>
          </a:p>
          <a:p>
            <a:pPr algn="l">
              <a:lnSpc>
                <a:spcPts val="4620"/>
              </a:lnSpc>
            </a:pPr>
          </a:p>
        </p:txBody>
      </p:sp>
      <p:sp>
        <p:nvSpPr>
          <p:cNvPr name="TextBox 6" id="6"/>
          <p:cNvSpPr txBox="true"/>
          <p:nvPr/>
        </p:nvSpPr>
        <p:spPr>
          <a:xfrm rot="0">
            <a:off x="1349356" y="969004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009DDE"/>
                </a:solidFill>
                <a:latin typeface="Arial MT Pro"/>
                <a:ea typeface="Arial MT Pro"/>
                <a:cs typeface="Arial MT Pro"/>
                <a:sym typeface="Arial MT Pro"/>
              </a:rPr>
              <a:t>Little Acts of Love for Len</a:t>
            </a:r>
          </a:p>
        </p:txBody>
      </p:sp>
      <p:sp>
        <p:nvSpPr>
          <p:cNvPr name="Freeform 7" id="7"/>
          <p:cNvSpPr/>
          <p:nvPr/>
        </p:nvSpPr>
        <p:spPr>
          <a:xfrm flipH="false" flipV="false" rot="0">
            <a:off x="4240623" y="9522354"/>
            <a:ext cx="352873" cy="529640"/>
          </a:xfrm>
          <a:custGeom>
            <a:avLst/>
            <a:gdLst/>
            <a:ahLst/>
            <a:cxnLst/>
            <a:rect r="r" b="b" t="t" l="l"/>
            <a:pathLst>
              <a:path h="529640" w="352873">
                <a:moveTo>
                  <a:pt x="0" y="0"/>
                </a:moveTo>
                <a:lnTo>
                  <a:pt x="352872" y="0"/>
                </a:lnTo>
                <a:lnTo>
                  <a:pt x="352872" y="529641"/>
                </a:lnTo>
                <a:lnTo>
                  <a:pt x="0" y="529641"/>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bg>
      <p:bgPr>
        <a:solidFill>
          <a:srgbClr val="E4F4FF"/>
        </a:solidFill>
      </p:bgPr>
    </p:bg>
    <p:spTree>
      <p:nvGrpSpPr>
        <p:cNvPr id="1" name=""/>
        <p:cNvGrpSpPr/>
        <p:nvPr/>
      </p:nvGrpSpPr>
      <p:grpSpPr>
        <a:xfrm>
          <a:off x="0" y="0"/>
          <a:ext cx="0" cy="0"/>
          <a:chOff x="0" y="0"/>
          <a:chExt cx="0" cy="0"/>
        </a:xfrm>
      </p:grpSpPr>
      <p:grpSp>
        <p:nvGrpSpPr>
          <p:cNvPr name="Group 2" id="2"/>
          <p:cNvGrpSpPr/>
          <p:nvPr/>
        </p:nvGrpSpPr>
        <p:grpSpPr>
          <a:xfrm rot="0">
            <a:off x="-4418087" y="-3606684"/>
            <a:ext cx="26803680" cy="17056535"/>
            <a:chOff x="0" y="0"/>
            <a:chExt cx="35738239" cy="22742046"/>
          </a:xfrm>
        </p:grpSpPr>
        <p:sp>
          <p:nvSpPr>
            <p:cNvPr name="Freeform 3" id="3"/>
            <p:cNvSpPr/>
            <p:nvPr/>
          </p:nvSpPr>
          <p:spPr>
            <a:xfrm flipH="false" flipV="false" rot="-3186826">
              <a:off x="26600071" y="1680289"/>
              <a:ext cx="7329130" cy="6257245"/>
            </a:xfrm>
            <a:custGeom>
              <a:avLst/>
              <a:gdLst/>
              <a:ahLst/>
              <a:cxnLst/>
              <a:rect r="r" b="b" t="t" l="l"/>
              <a:pathLst>
                <a:path h="6257245" w="7329130">
                  <a:moveTo>
                    <a:pt x="0" y="0"/>
                  </a:moveTo>
                  <a:lnTo>
                    <a:pt x="7329130" y="0"/>
                  </a:lnTo>
                  <a:lnTo>
                    <a:pt x="7329130" y="6257245"/>
                  </a:lnTo>
                  <a:lnTo>
                    <a:pt x="0" y="625724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1646292">
              <a:off x="23714623" y="14835723"/>
              <a:ext cx="11372817" cy="5601112"/>
            </a:xfrm>
            <a:custGeom>
              <a:avLst/>
              <a:gdLst/>
              <a:ahLst/>
              <a:cxnLst/>
              <a:rect r="r" b="b" t="t" l="l"/>
              <a:pathLst>
                <a:path h="5601112" w="11372817">
                  <a:moveTo>
                    <a:pt x="0" y="0"/>
                  </a:moveTo>
                  <a:lnTo>
                    <a:pt x="11372817" y="0"/>
                  </a:lnTo>
                  <a:lnTo>
                    <a:pt x="11372817" y="5601112"/>
                  </a:lnTo>
                  <a:lnTo>
                    <a:pt x="0" y="5601112"/>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1646292">
              <a:off x="1168742" y="4311710"/>
              <a:ext cx="11372817" cy="5601112"/>
            </a:xfrm>
            <a:custGeom>
              <a:avLst/>
              <a:gdLst/>
              <a:ahLst/>
              <a:cxnLst/>
              <a:rect r="r" b="b" t="t" l="l"/>
              <a:pathLst>
                <a:path h="5601112" w="11372817">
                  <a:moveTo>
                    <a:pt x="0" y="0"/>
                  </a:moveTo>
                  <a:lnTo>
                    <a:pt x="11372816" y="0"/>
                  </a:lnTo>
                  <a:lnTo>
                    <a:pt x="11372816" y="5601113"/>
                  </a:lnTo>
                  <a:lnTo>
                    <a:pt x="0" y="5601113"/>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6" id="6"/>
            <p:cNvSpPr/>
            <p:nvPr/>
          </p:nvSpPr>
          <p:spPr>
            <a:xfrm flipH="false" flipV="false" rot="-1957193">
              <a:off x="1108496" y="15002862"/>
              <a:ext cx="7329130" cy="6257245"/>
            </a:xfrm>
            <a:custGeom>
              <a:avLst/>
              <a:gdLst/>
              <a:ahLst/>
              <a:cxnLst/>
              <a:rect r="r" b="b" t="t" l="l"/>
              <a:pathLst>
                <a:path h="6257245" w="7329130">
                  <a:moveTo>
                    <a:pt x="0" y="0"/>
                  </a:moveTo>
                  <a:lnTo>
                    <a:pt x="7329130" y="0"/>
                  </a:lnTo>
                  <a:lnTo>
                    <a:pt x="7329130" y="6257244"/>
                  </a:lnTo>
                  <a:lnTo>
                    <a:pt x="0" y="625724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grpSp>
        <p:nvGrpSpPr>
          <p:cNvPr name="Group 7" id="7"/>
          <p:cNvGrpSpPr/>
          <p:nvPr/>
        </p:nvGrpSpPr>
        <p:grpSpPr>
          <a:xfrm rot="0">
            <a:off x="1028700" y="5143979"/>
            <a:ext cx="4845130" cy="3884715"/>
            <a:chOff x="0" y="0"/>
            <a:chExt cx="572705" cy="459182"/>
          </a:xfrm>
        </p:grpSpPr>
        <p:sp>
          <p:nvSpPr>
            <p:cNvPr name="Freeform 8" id="8"/>
            <p:cNvSpPr/>
            <p:nvPr/>
          </p:nvSpPr>
          <p:spPr>
            <a:xfrm flipH="false" flipV="false" rot="0">
              <a:off x="0" y="0"/>
              <a:ext cx="572705" cy="459182"/>
            </a:xfrm>
            <a:custGeom>
              <a:avLst/>
              <a:gdLst/>
              <a:ahLst/>
              <a:cxnLst/>
              <a:rect r="r" b="b" t="t" l="l"/>
              <a:pathLst>
                <a:path h="459182" w="572705">
                  <a:moveTo>
                    <a:pt x="0" y="0"/>
                  </a:moveTo>
                  <a:lnTo>
                    <a:pt x="572705" y="0"/>
                  </a:lnTo>
                  <a:lnTo>
                    <a:pt x="572705" y="459182"/>
                  </a:lnTo>
                  <a:lnTo>
                    <a:pt x="0" y="459182"/>
                  </a:lnTo>
                  <a:close/>
                </a:path>
              </a:pathLst>
            </a:custGeom>
            <a:blipFill>
              <a:blip r:embed="rId9"/>
              <a:stretch>
                <a:fillRect l="0" t="-21336" r="0" b="-10774"/>
              </a:stretch>
            </a:blipFill>
          </p:spPr>
        </p:sp>
      </p:grpSp>
      <p:grpSp>
        <p:nvGrpSpPr>
          <p:cNvPr name="Group 9" id="9"/>
          <p:cNvGrpSpPr/>
          <p:nvPr/>
        </p:nvGrpSpPr>
        <p:grpSpPr>
          <a:xfrm rot="0">
            <a:off x="6721435" y="5143500"/>
            <a:ext cx="4845130" cy="3884715"/>
            <a:chOff x="0" y="0"/>
            <a:chExt cx="572705" cy="459182"/>
          </a:xfrm>
        </p:grpSpPr>
        <p:sp>
          <p:nvSpPr>
            <p:cNvPr name="Freeform 10" id="10"/>
            <p:cNvSpPr/>
            <p:nvPr/>
          </p:nvSpPr>
          <p:spPr>
            <a:xfrm flipH="false" flipV="false" rot="0">
              <a:off x="0" y="0"/>
              <a:ext cx="572705" cy="459182"/>
            </a:xfrm>
            <a:custGeom>
              <a:avLst/>
              <a:gdLst/>
              <a:ahLst/>
              <a:cxnLst/>
              <a:rect r="r" b="b" t="t" l="l"/>
              <a:pathLst>
                <a:path h="459182" w="572705">
                  <a:moveTo>
                    <a:pt x="0" y="0"/>
                  </a:moveTo>
                  <a:lnTo>
                    <a:pt x="572705" y="0"/>
                  </a:lnTo>
                  <a:lnTo>
                    <a:pt x="572705" y="459182"/>
                  </a:lnTo>
                  <a:lnTo>
                    <a:pt x="0" y="459182"/>
                  </a:lnTo>
                  <a:close/>
                </a:path>
              </a:pathLst>
            </a:custGeom>
            <a:blipFill>
              <a:blip r:embed="rId10"/>
              <a:stretch>
                <a:fillRect l="0" t="-12361" r="0" b="-12361"/>
              </a:stretch>
            </a:blipFill>
          </p:spPr>
        </p:sp>
      </p:grpSp>
      <p:grpSp>
        <p:nvGrpSpPr>
          <p:cNvPr name="Group 11" id="11"/>
          <p:cNvGrpSpPr/>
          <p:nvPr/>
        </p:nvGrpSpPr>
        <p:grpSpPr>
          <a:xfrm rot="0">
            <a:off x="12297632" y="5143979"/>
            <a:ext cx="4845130" cy="3884715"/>
            <a:chOff x="0" y="0"/>
            <a:chExt cx="572705" cy="459182"/>
          </a:xfrm>
        </p:grpSpPr>
        <p:sp>
          <p:nvSpPr>
            <p:cNvPr name="Freeform 12" id="12"/>
            <p:cNvSpPr/>
            <p:nvPr/>
          </p:nvSpPr>
          <p:spPr>
            <a:xfrm flipH="false" flipV="false" rot="-59999">
              <a:off x="-3963" y="-4963"/>
              <a:ext cx="580631" cy="469107"/>
            </a:xfrm>
            <a:custGeom>
              <a:avLst/>
              <a:gdLst/>
              <a:ahLst/>
              <a:cxnLst/>
              <a:rect r="r" b="b" t="t" l="l"/>
              <a:pathLst>
                <a:path h="469107" w="580631">
                  <a:moveTo>
                    <a:pt x="8014" y="0"/>
                  </a:moveTo>
                  <a:lnTo>
                    <a:pt x="580631" y="9996"/>
                  </a:lnTo>
                  <a:lnTo>
                    <a:pt x="572617" y="469107"/>
                  </a:lnTo>
                  <a:lnTo>
                    <a:pt x="0" y="459112"/>
                  </a:lnTo>
                  <a:close/>
                </a:path>
              </a:pathLst>
            </a:custGeom>
            <a:blipFill>
              <a:blip r:embed="rId11"/>
              <a:stretch>
                <a:fillRect l="-424524" t="0" r="-20932" b="-14772"/>
              </a:stretch>
            </a:blipFill>
          </p:spPr>
        </p:sp>
      </p:grpSp>
      <p:sp>
        <p:nvSpPr>
          <p:cNvPr name="TextBox 13" id="13"/>
          <p:cNvSpPr txBox="true"/>
          <p:nvPr/>
        </p:nvSpPr>
        <p:spPr>
          <a:xfrm rot="0">
            <a:off x="5223324" y="933450"/>
            <a:ext cx="7841352" cy="910591"/>
          </a:xfrm>
          <a:prstGeom prst="rect">
            <a:avLst/>
          </a:prstGeom>
        </p:spPr>
        <p:txBody>
          <a:bodyPr anchor="t" rtlCol="false" tIns="0" lIns="0" bIns="0" rIns="0">
            <a:spAutoFit/>
          </a:bodyPr>
          <a:lstStyle/>
          <a:p>
            <a:pPr algn="ctr">
              <a:lnSpc>
                <a:spcPts val="7559"/>
              </a:lnSpc>
            </a:pPr>
            <a:r>
              <a:rPr lang="en-US" sz="5399" b="true">
                <a:solidFill>
                  <a:srgbClr val="00528A"/>
                </a:solidFill>
                <a:latin typeface="Proxima Nova Heavy"/>
                <a:ea typeface="Proxima Nova Heavy"/>
                <a:cs typeface="Proxima Nova Heavy"/>
                <a:sym typeface="Proxima Nova Heavy"/>
              </a:rPr>
              <a:t>Lent Calendar</a:t>
            </a:r>
          </a:p>
        </p:txBody>
      </p:sp>
      <p:sp>
        <p:nvSpPr>
          <p:cNvPr name="TextBox 14" id="14"/>
          <p:cNvSpPr txBox="true"/>
          <p:nvPr/>
        </p:nvSpPr>
        <p:spPr>
          <a:xfrm rot="0">
            <a:off x="1028700" y="3005153"/>
            <a:ext cx="4904638" cy="1144905"/>
          </a:xfrm>
          <a:prstGeom prst="rect">
            <a:avLst/>
          </a:prstGeom>
        </p:spPr>
        <p:txBody>
          <a:bodyPr anchor="t" rtlCol="false" tIns="0" lIns="0" bIns="0" rIns="0">
            <a:spAutoFit/>
          </a:bodyPr>
          <a:lstStyle/>
          <a:p>
            <a:pPr algn="ctr">
              <a:lnSpc>
                <a:spcPts val="4620"/>
              </a:lnSpc>
              <a:spcBef>
                <a:spcPct val="0"/>
              </a:spcBef>
            </a:pPr>
            <a:r>
              <a:rPr lang="en-US" sz="3300">
                <a:solidFill>
                  <a:srgbClr val="000000"/>
                </a:solidFill>
                <a:latin typeface="Proxima Nova"/>
                <a:ea typeface="Proxima Nova"/>
                <a:cs typeface="Proxima Nova"/>
                <a:sym typeface="Proxima Nova"/>
              </a:rPr>
              <a:t>Complete your Lent Calendar</a:t>
            </a:r>
          </a:p>
        </p:txBody>
      </p:sp>
      <p:sp>
        <p:nvSpPr>
          <p:cNvPr name="TextBox 15" id="15"/>
          <p:cNvSpPr txBox="true"/>
          <p:nvPr/>
        </p:nvSpPr>
        <p:spPr>
          <a:xfrm rot="0">
            <a:off x="6721435" y="3005153"/>
            <a:ext cx="4845130" cy="1144905"/>
          </a:xfrm>
          <a:prstGeom prst="rect">
            <a:avLst/>
          </a:prstGeom>
        </p:spPr>
        <p:txBody>
          <a:bodyPr anchor="t" rtlCol="false" tIns="0" lIns="0" bIns="0" rIns="0">
            <a:spAutoFit/>
          </a:bodyPr>
          <a:lstStyle/>
          <a:p>
            <a:pPr algn="ctr">
              <a:lnSpc>
                <a:spcPts val="4620"/>
              </a:lnSpc>
              <a:spcBef>
                <a:spcPct val="0"/>
              </a:spcBef>
            </a:pPr>
            <a:r>
              <a:rPr lang="en-US" sz="3300">
                <a:solidFill>
                  <a:srgbClr val="000000"/>
                </a:solidFill>
                <a:latin typeface="Proxima Nova"/>
                <a:ea typeface="Proxima Nova"/>
                <a:cs typeface="Proxima Nova"/>
                <a:sym typeface="Proxima Nova"/>
              </a:rPr>
              <a:t>Perform Little Acts of Love for people this week</a:t>
            </a:r>
          </a:p>
        </p:txBody>
      </p:sp>
      <p:sp>
        <p:nvSpPr>
          <p:cNvPr name="TextBox 16" id="16"/>
          <p:cNvSpPr txBox="true"/>
          <p:nvPr/>
        </p:nvSpPr>
        <p:spPr>
          <a:xfrm rot="0">
            <a:off x="12297632" y="2424128"/>
            <a:ext cx="4845130" cy="1725930"/>
          </a:xfrm>
          <a:prstGeom prst="rect">
            <a:avLst/>
          </a:prstGeom>
        </p:spPr>
        <p:txBody>
          <a:bodyPr anchor="t" rtlCol="false" tIns="0" lIns="0" bIns="0" rIns="0">
            <a:spAutoFit/>
          </a:bodyPr>
          <a:lstStyle/>
          <a:p>
            <a:pPr algn="ctr">
              <a:lnSpc>
                <a:spcPts val="4620"/>
              </a:lnSpc>
              <a:spcBef>
                <a:spcPct val="0"/>
              </a:spcBef>
            </a:pPr>
            <a:r>
              <a:rPr lang="en-US" sz="3300">
                <a:solidFill>
                  <a:srgbClr val="000000"/>
                </a:solidFill>
                <a:latin typeface="Proxima Nova"/>
                <a:ea typeface="Proxima Nova"/>
                <a:cs typeface="Proxima Nova"/>
                <a:sym typeface="Proxima Nova"/>
              </a:rPr>
              <a:t>When your name is chosen, be ready to share your Little Acts of Love</a:t>
            </a:r>
          </a:p>
        </p:txBody>
      </p:sp>
      <p:sp>
        <p:nvSpPr>
          <p:cNvPr name="TextBox 17" id="17"/>
          <p:cNvSpPr txBox="true"/>
          <p:nvPr/>
        </p:nvSpPr>
        <p:spPr>
          <a:xfrm rot="0">
            <a:off x="1349356" y="969004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009DDE"/>
                </a:solidFill>
                <a:latin typeface="Arial MT Pro"/>
                <a:ea typeface="Arial MT Pro"/>
                <a:cs typeface="Arial MT Pro"/>
                <a:sym typeface="Arial MT Pro"/>
              </a:rPr>
              <a:t>Little Acts of Love for Len</a:t>
            </a:r>
          </a:p>
        </p:txBody>
      </p:sp>
      <p:sp>
        <p:nvSpPr>
          <p:cNvPr name="Freeform 18" id="18"/>
          <p:cNvSpPr/>
          <p:nvPr/>
        </p:nvSpPr>
        <p:spPr>
          <a:xfrm flipH="false" flipV="false" rot="0">
            <a:off x="4240623" y="9522354"/>
            <a:ext cx="352873" cy="529640"/>
          </a:xfrm>
          <a:custGeom>
            <a:avLst/>
            <a:gdLst/>
            <a:ahLst/>
            <a:cxnLst/>
            <a:rect r="r" b="b" t="t" l="l"/>
            <a:pathLst>
              <a:path h="529640" w="352873">
                <a:moveTo>
                  <a:pt x="0" y="0"/>
                </a:moveTo>
                <a:lnTo>
                  <a:pt x="352872" y="0"/>
                </a:lnTo>
                <a:lnTo>
                  <a:pt x="352872" y="529641"/>
                </a:lnTo>
                <a:lnTo>
                  <a:pt x="0" y="529641"/>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bg>
      <p:bgPr>
        <a:solidFill>
          <a:srgbClr val="E4F4FF"/>
        </a:solidFill>
      </p:bgPr>
    </p:bg>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0" r="0" b="0"/>
            </a:stretch>
          </a:blipFill>
        </p:spPr>
      </p:sp>
      <p:sp>
        <p:nvSpPr>
          <p:cNvPr name="TextBox 3" id="3"/>
          <p:cNvSpPr txBox="true"/>
          <p:nvPr/>
        </p:nvSpPr>
        <p:spPr>
          <a:xfrm rot="0">
            <a:off x="4758467" y="4636898"/>
            <a:ext cx="8771066" cy="1052197"/>
          </a:xfrm>
          <a:prstGeom prst="rect">
            <a:avLst/>
          </a:prstGeom>
        </p:spPr>
        <p:txBody>
          <a:bodyPr anchor="t" rtlCol="false" tIns="0" lIns="0" bIns="0" rIns="0">
            <a:spAutoFit/>
          </a:bodyPr>
          <a:lstStyle/>
          <a:p>
            <a:pPr algn="ctr">
              <a:lnSpc>
                <a:spcPts val="8679"/>
              </a:lnSpc>
            </a:pPr>
            <a:r>
              <a:rPr lang="en-US" sz="6199" b="true">
                <a:solidFill>
                  <a:srgbClr val="FFC927"/>
                </a:solidFill>
                <a:latin typeface="Proxima Nova Heavy"/>
                <a:ea typeface="Proxima Nova Heavy"/>
                <a:cs typeface="Proxima Nova Heavy"/>
                <a:sym typeface="Proxima Nova Heavy"/>
              </a:rPr>
              <a:t>Hope</a:t>
            </a:r>
          </a:p>
        </p:txBody>
      </p:sp>
    </p:spTree>
  </p:cSld>
  <p:clrMapOvr>
    <a:masterClrMapping/>
  </p:clrMapOvr>
</p:sld>
</file>

<file path=ppt/slides/slide23.xml><?xml version="1.0" encoding="utf-8"?>
<p:sld xmlns:p="http://schemas.openxmlformats.org/presentationml/2006/main" xmlns:a="http://schemas.openxmlformats.org/drawingml/2006/main" xmlns:r="http://schemas.openxmlformats.org/officeDocument/2006/relationships">
  <p:cSld>
    <p:bg>
      <p:bgPr>
        <a:solidFill>
          <a:srgbClr val="E4F4FF"/>
        </a:solidFill>
      </p:bgPr>
    </p:bg>
    <p:spTree>
      <p:nvGrpSpPr>
        <p:cNvPr id="1" name=""/>
        <p:cNvGrpSpPr/>
        <p:nvPr/>
      </p:nvGrpSpPr>
      <p:grpSpPr>
        <a:xfrm>
          <a:off x="0" y="0"/>
          <a:ext cx="0" cy="0"/>
          <a:chOff x="0" y="0"/>
          <a:chExt cx="0" cy="0"/>
        </a:xfrm>
      </p:grpSpPr>
      <p:grpSp>
        <p:nvGrpSpPr>
          <p:cNvPr name="Group 2" id="2"/>
          <p:cNvGrpSpPr/>
          <p:nvPr/>
        </p:nvGrpSpPr>
        <p:grpSpPr>
          <a:xfrm rot="0">
            <a:off x="-4418087" y="-3606684"/>
            <a:ext cx="26803680" cy="17056535"/>
            <a:chOff x="0" y="0"/>
            <a:chExt cx="35738239" cy="22742046"/>
          </a:xfrm>
        </p:grpSpPr>
        <p:sp>
          <p:nvSpPr>
            <p:cNvPr name="Freeform 3" id="3"/>
            <p:cNvSpPr/>
            <p:nvPr/>
          </p:nvSpPr>
          <p:spPr>
            <a:xfrm flipH="false" flipV="false" rot="-3186826">
              <a:off x="26600071" y="1680289"/>
              <a:ext cx="7329130" cy="6257245"/>
            </a:xfrm>
            <a:custGeom>
              <a:avLst/>
              <a:gdLst/>
              <a:ahLst/>
              <a:cxnLst/>
              <a:rect r="r" b="b" t="t" l="l"/>
              <a:pathLst>
                <a:path h="6257245" w="7329130">
                  <a:moveTo>
                    <a:pt x="0" y="0"/>
                  </a:moveTo>
                  <a:lnTo>
                    <a:pt x="7329130" y="0"/>
                  </a:lnTo>
                  <a:lnTo>
                    <a:pt x="7329130" y="6257245"/>
                  </a:lnTo>
                  <a:lnTo>
                    <a:pt x="0" y="625724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1646292">
              <a:off x="23714623" y="14835723"/>
              <a:ext cx="11372817" cy="5601112"/>
            </a:xfrm>
            <a:custGeom>
              <a:avLst/>
              <a:gdLst/>
              <a:ahLst/>
              <a:cxnLst/>
              <a:rect r="r" b="b" t="t" l="l"/>
              <a:pathLst>
                <a:path h="5601112" w="11372817">
                  <a:moveTo>
                    <a:pt x="0" y="0"/>
                  </a:moveTo>
                  <a:lnTo>
                    <a:pt x="11372817" y="0"/>
                  </a:lnTo>
                  <a:lnTo>
                    <a:pt x="11372817" y="5601112"/>
                  </a:lnTo>
                  <a:lnTo>
                    <a:pt x="0" y="5601112"/>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1646292">
              <a:off x="1168742" y="4311710"/>
              <a:ext cx="11372817" cy="5601112"/>
            </a:xfrm>
            <a:custGeom>
              <a:avLst/>
              <a:gdLst/>
              <a:ahLst/>
              <a:cxnLst/>
              <a:rect r="r" b="b" t="t" l="l"/>
              <a:pathLst>
                <a:path h="5601112" w="11372817">
                  <a:moveTo>
                    <a:pt x="0" y="0"/>
                  </a:moveTo>
                  <a:lnTo>
                    <a:pt x="11372816" y="0"/>
                  </a:lnTo>
                  <a:lnTo>
                    <a:pt x="11372816" y="5601113"/>
                  </a:lnTo>
                  <a:lnTo>
                    <a:pt x="0" y="5601113"/>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6" id="6"/>
            <p:cNvSpPr/>
            <p:nvPr/>
          </p:nvSpPr>
          <p:spPr>
            <a:xfrm flipH="false" flipV="false" rot="-1957193">
              <a:off x="1108496" y="15002862"/>
              <a:ext cx="7329130" cy="6257245"/>
            </a:xfrm>
            <a:custGeom>
              <a:avLst/>
              <a:gdLst/>
              <a:ahLst/>
              <a:cxnLst/>
              <a:rect r="r" b="b" t="t" l="l"/>
              <a:pathLst>
                <a:path h="6257245" w="7329130">
                  <a:moveTo>
                    <a:pt x="0" y="0"/>
                  </a:moveTo>
                  <a:lnTo>
                    <a:pt x="7329130" y="0"/>
                  </a:lnTo>
                  <a:lnTo>
                    <a:pt x="7329130" y="6257244"/>
                  </a:lnTo>
                  <a:lnTo>
                    <a:pt x="0" y="625724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sp>
        <p:nvSpPr>
          <p:cNvPr name="Freeform 7" id="7"/>
          <p:cNvSpPr/>
          <p:nvPr/>
        </p:nvSpPr>
        <p:spPr>
          <a:xfrm flipH="false" flipV="false" rot="0">
            <a:off x="9220200" y="767405"/>
            <a:ext cx="8262720" cy="8752190"/>
          </a:xfrm>
          <a:custGeom>
            <a:avLst/>
            <a:gdLst/>
            <a:ahLst/>
            <a:cxnLst/>
            <a:rect r="r" b="b" t="t" l="l"/>
            <a:pathLst>
              <a:path h="8752190" w="8262720">
                <a:moveTo>
                  <a:pt x="0" y="0"/>
                </a:moveTo>
                <a:lnTo>
                  <a:pt x="8262720" y="0"/>
                </a:lnTo>
                <a:lnTo>
                  <a:pt x="8262720" y="8752190"/>
                </a:lnTo>
                <a:lnTo>
                  <a:pt x="0" y="8752190"/>
                </a:lnTo>
                <a:lnTo>
                  <a:pt x="0" y="0"/>
                </a:lnTo>
                <a:close/>
              </a:path>
            </a:pathLst>
          </a:custGeom>
          <a:blipFill>
            <a:blip r:embed="rId9"/>
            <a:stretch>
              <a:fillRect l="0" t="0" r="0" b="0"/>
            </a:stretch>
          </a:blipFill>
        </p:spPr>
      </p:sp>
      <p:sp>
        <p:nvSpPr>
          <p:cNvPr name="TextBox 8" id="8"/>
          <p:cNvSpPr txBox="true"/>
          <p:nvPr/>
        </p:nvSpPr>
        <p:spPr>
          <a:xfrm rot="0">
            <a:off x="1028700" y="4010992"/>
            <a:ext cx="7841352" cy="910591"/>
          </a:xfrm>
          <a:prstGeom prst="rect">
            <a:avLst/>
          </a:prstGeom>
        </p:spPr>
        <p:txBody>
          <a:bodyPr anchor="t" rtlCol="false" tIns="0" lIns="0" bIns="0" rIns="0">
            <a:spAutoFit/>
          </a:bodyPr>
          <a:lstStyle/>
          <a:p>
            <a:pPr algn="l">
              <a:lnSpc>
                <a:spcPts val="7559"/>
              </a:lnSpc>
            </a:pPr>
            <a:r>
              <a:rPr lang="en-US" sz="5399" b="true">
                <a:solidFill>
                  <a:srgbClr val="00528A"/>
                </a:solidFill>
                <a:latin typeface="Proxima Nova Heavy"/>
                <a:ea typeface="Proxima Nova Heavy"/>
                <a:cs typeface="Proxima Nova Heavy"/>
                <a:sym typeface="Proxima Nova Heavy"/>
              </a:rPr>
              <a:t>Acts of Love</a:t>
            </a:r>
          </a:p>
        </p:txBody>
      </p:sp>
      <p:sp>
        <p:nvSpPr>
          <p:cNvPr name="TextBox 9" id="9"/>
          <p:cNvSpPr txBox="true"/>
          <p:nvPr/>
        </p:nvSpPr>
        <p:spPr>
          <a:xfrm rot="0">
            <a:off x="1028700" y="5250650"/>
            <a:ext cx="6130677" cy="2785745"/>
          </a:xfrm>
          <a:prstGeom prst="rect">
            <a:avLst/>
          </a:prstGeom>
        </p:spPr>
        <p:txBody>
          <a:bodyPr anchor="t" rtlCol="false" tIns="0" lIns="0" bIns="0" rIns="0">
            <a:spAutoFit/>
          </a:bodyPr>
          <a:lstStyle/>
          <a:p>
            <a:pPr algn="l">
              <a:lnSpc>
                <a:spcPts val="4480"/>
              </a:lnSpc>
            </a:pPr>
            <a:r>
              <a:rPr lang="en-US" sz="3200">
                <a:solidFill>
                  <a:srgbClr val="000000"/>
                </a:solidFill>
                <a:latin typeface="Proxima Nova"/>
                <a:ea typeface="Proxima Nova"/>
                <a:cs typeface="Proxima Nova"/>
                <a:sym typeface="Proxima Nova"/>
              </a:rPr>
              <a:t>Instructions:</a:t>
            </a:r>
          </a:p>
          <a:p>
            <a:pPr algn="l">
              <a:lnSpc>
                <a:spcPts val="4480"/>
              </a:lnSpc>
            </a:pPr>
          </a:p>
          <a:p>
            <a:pPr algn="l">
              <a:lnSpc>
                <a:spcPts val="4480"/>
              </a:lnSpc>
            </a:pPr>
            <a:r>
              <a:rPr lang="en-US" sz="3200">
                <a:solidFill>
                  <a:srgbClr val="000000"/>
                </a:solidFill>
                <a:latin typeface="Proxima Nova"/>
                <a:ea typeface="Proxima Nova"/>
                <a:cs typeface="Proxima Nova"/>
                <a:sym typeface="Proxima Nova"/>
              </a:rPr>
              <a:t>Share what you did to show love and kindness during the week.</a:t>
            </a:r>
          </a:p>
          <a:p>
            <a:pPr algn="l">
              <a:lnSpc>
                <a:spcPts val="4480"/>
              </a:lnSpc>
            </a:pPr>
          </a:p>
        </p:txBody>
      </p:sp>
      <p:sp>
        <p:nvSpPr>
          <p:cNvPr name="TextBox 10" id="10"/>
          <p:cNvSpPr txBox="true"/>
          <p:nvPr/>
        </p:nvSpPr>
        <p:spPr>
          <a:xfrm rot="0">
            <a:off x="1349356" y="969004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009DDE"/>
                </a:solidFill>
                <a:latin typeface="Arial MT Pro"/>
                <a:ea typeface="Arial MT Pro"/>
                <a:cs typeface="Arial MT Pro"/>
                <a:sym typeface="Arial MT Pro"/>
              </a:rPr>
              <a:t>Little Acts of Love for Len</a:t>
            </a:r>
          </a:p>
        </p:txBody>
      </p:sp>
      <p:sp>
        <p:nvSpPr>
          <p:cNvPr name="Freeform 11" id="11"/>
          <p:cNvSpPr/>
          <p:nvPr/>
        </p:nvSpPr>
        <p:spPr>
          <a:xfrm flipH="false" flipV="false" rot="0">
            <a:off x="4240623" y="9522354"/>
            <a:ext cx="352873" cy="529640"/>
          </a:xfrm>
          <a:custGeom>
            <a:avLst/>
            <a:gdLst/>
            <a:ahLst/>
            <a:cxnLst/>
            <a:rect r="r" b="b" t="t" l="l"/>
            <a:pathLst>
              <a:path h="529640" w="352873">
                <a:moveTo>
                  <a:pt x="0" y="0"/>
                </a:moveTo>
                <a:lnTo>
                  <a:pt x="352872" y="0"/>
                </a:lnTo>
                <a:lnTo>
                  <a:pt x="352872" y="529641"/>
                </a:lnTo>
                <a:lnTo>
                  <a:pt x="0" y="529641"/>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Tree>
  </p:cSld>
  <p:clrMapOvr>
    <a:masterClrMapping/>
  </p:clrMapOvr>
</p:sld>
</file>

<file path=ppt/slides/slide24.xml><?xml version="1.0" encoding="utf-8"?>
<p:sld xmlns:p="http://schemas.openxmlformats.org/presentationml/2006/main" xmlns:a="http://schemas.openxmlformats.org/drawingml/2006/main" xmlns:r="http://schemas.openxmlformats.org/officeDocument/2006/relationships">
  <p:cSld>
    <p:bg>
      <p:bgPr>
        <a:solidFill>
          <a:srgbClr val="E4F4FF"/>
        </a:solidFill>
      </p:bgPr>
    </p:bg>
    <p:spTree>
      <p:nvGrpSpPr>
        <p:cNvPr id="1" name=""/>
        <p:cNvGrpSpPr/>
        <p:nvPr/>
      </p:nvGrpSpPr>
      <p:grpSpPr>
        <a:xfrm>
          <a:off x="0" y="0"/>
          <a:ext cx="0" cy="0"/>
          <a:chOff x="0" y="0"/>
          <a:chExt cx="0" cy="0"/>
        </a:xfrm>
      </p:grpSpPr>
      <p:sp>
        <p:nvSpPr>
          <p:cNvPr name="Freeform 2" id="2"/>
          <p:cNvSpPr/>
          <p:nvPr/>
        </p:nvSpPr>
        <p:spPr>
          <a:xfrm flipH="false" flipV="false" rot="-3186826">
            <a:off x="15531966" y="-2346467"/>
            <a:ext cx="5496847" cy="4692933"/>
          </a:xfrm>
          <a:custGeom>
            <a:avLst/>
            <a:gdLst/>
            <a:ahLst/>
            <a:cxnLst/>
            <a:rect r="r" b="b" t="t" l="l"/>
            <a:pathLst>
              <a:path h="4692933" w="5496847">
                <a:moveTo>
                  <a:pt x="0" y="0"/>
                </a:moveTo>
                <a:lnTo>
                  <a:pt x="5496847" y="0"/>
                </a:lnTo>
                <a:lnTo>
                  <a:pt x="5496847" y="4692934"/>
                </a:lnTo>
                <a:lnTo>
                  <a:pt x="0" y="469293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3" id="3"/>
          <p:cNvSpPr/>
          <p:nvPr/>
        </p:nvSpPr>
        <p:spPr>
          <a:xfrm flipH="false" flipV="false" rot="-1646292">
            <a:off x="13367880" y="7520108"/>
            <a:ext cx="8529613" cy="4200834"/>
          </a:xfrm>
          <a:custGeom>
            <a:avLst/>
            <a:gdLst/>
            <a:ahLst/>
            <a:cxnLst/>
            <a:rect r="r" b="b" t="t" l="l"/>
            <a:pathLst>
              <a:path h="4200834" w="8529613">
                <a:moveTo>
                  <a:pt x="0" y="0"/>
                </a:moveTo>
                <a:lnTo>
                  <a:pt x="8529613" y="0"/>
                </a:lnTo>
                <a:lnTo>
                  <a:pt x="8529613" y="4200834"/>
                </a:lnTo>
                <a:lnTo>
                  <a:pt x="0" y="4200834"/>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4" id="4"/>
          <p:cNvSpPr/>
          <p:nvPr/>
        </p:nvSpPr>
        <p:spPr>
          <a:xfrm flipH="false" flipV="false" rot="-1646292">
            <a:off x="-3541531" y="-372901"/>
            <a:ext cx="8529613" cy="4200834"/>
          </a:xfrm>
          <a:custGeom>
            <a:avLst/>
            <a:gdLst/>
            <a:ahLst/>
            <a:cxnLst/>
            <a:rect r="r" b="b" t="t" l="l"/>
            <a:pathLst>
              <a:path h="4200834" w="8529613">
                <a:moveTo>
                  <a:pt x="0" y="0"/>
                </a:moveTo>
                <a:lnTo>
                  <a:pt x="8529612" y="0"/>
                </a:lnTo>
                <a:lnTo>
                  <a:pt x="8529612" y="4200834"/>
                </a:lnTo>
                <a:lnTo>
                  <a:pt x="0" y="4200834"/>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1957193">
            <a:off x="-3586715" y="7645462"/>
            <a:ext cx="5496847" cy="4692933"/>
          </a:xfrm>
          <a:custGeom>
            <a:avLst/>
            <a:gdLst/>
            <a:ahLst/>
            <a:cxnLst/>
            <a:rect r="r" b="b" t="t" l="l"/>
            <a:pathLst>
              <a:path h="4692933" w="5496847">
                <a:moveTo>
                  <a:pt x="0" y="0"/>
                </a:moveTo>
                <a:lnTo>
                  <a:pt x="5496847" y="0"/>
                </a:lnTo>
                <a:lnTo>
                  <a:pt x="5496847" y="4692934"/>
                </a:lnTo>
                <a:lnTo>
                  <a:pt x="0" y="469293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6" id="6"/>
          <p:cNvSpPr txBox="true"/>
          <p:nvPr/>
        </p:nvSpPr>
        <p:spPr>
          <a:xfrm rot="0">
            <a:off x="1349356" y="969004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009DDE"/>
                </a:solidFill>
                <a:latin typeface="Arial MT Pro"/>
                <a:ea typeface="Arial MT Pro"/>
                <a:cs typeface="Arial MT Pro"/>
                <a:sym typeface="Arial MT Pro"/>
              </a:rPr>
              <a:t>Little Acts of Love for Len</a:t>
            </a:r>
          </a:p>
        </p:txBody>
      </p:sp>
      <p:sp>
        <p:nvSpPr>
          <p:cNvPr name="Freeform 7" id="7"/>
          <p:cNvSpPr/>
          <p:nvPr/>
        </p:nvSpPr>
        <p:spPr>
          <a:xfrm flipH="false" flipV="false" rot="0">
            <a:off x="4240623" y="9522354"/>
            <a:ext cx="352873" cy="529640"/>
          </a:xfrm>
          <a:custGeom>
            <a:avLst/>
            <a:gdLst/>
            <a:ahLst/>
            <a:cxnLst/>
            <a:rect r="r" b="b" t="t" l="l"/>
            <a:pathLst>
              <a:path h="529640" w="352873">
                <a:moveTo>
                  <a:pt x="0" y="0"/>
                </a:moveTo>
                <a:lnTo>
                  <a:pt x="352872" y="0"/>
                </a:lnTo>
                <a:lnTo>
                  <a:pt x="352872" y="529641"/>
                </a:lnTo>
                <a:lnTo>
                  <a:pt x="0" y="529641"/>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8" id="8"/>
          <p:cNvSpPr/>
          <p:nvPr/>
        </p:nvSpPr>
        <p:spPr>
          <a:xfrm flipH="false" flipV="false" rot="0">
            <a:off x="2702308" y="3424484"/>
            <a:ext cx="12883384" cy="5787148"/>
          </a:xfrm>
          <a:custGeom>
            <a:avLst/>
            <a:gdLst/>
            <a:ahLst/>
            <a:cxnLst/>
            <a:rect r="r" b="b" t="t" l="l"/>
            <a:pathLst>
              <a:path h="5787148" w="12883384">
                <a:moveTo>
                  <a:pt x="0" y="0"/>
                </a:moveTo>
                <a:lnTo>
                  <a:pt x="12883384" y="0"/>
                </a:lnTo>
                <a:lnTo>
                  <a:pt x="12883384" y="5787148"/>
                </a:lnTo>
                <a:lnTo>
                  <a:pt x="0" y="5787148"/>
                </a:lnTo>
                <a:lnTo>
                  <a:pt x="0" y="0"/>
                </a:lnTo>
                <a:close/>
              </a:path>
            </a:pathLst>
          </a:custGeom>
          <a:blipFill>
            <a:blip r:embed="rId9"/>
            <a:stretch>
              <a:fillRect l="0" t="-21702" r="0" b="-21702"/>
            </a:stretch>
          </a:blipFill>
        </p:spPr>
      </p:sp>
      <p:sp>
        <p:nvSpPr>
          <p:cNvPr name="TextBox 9" id="9"/>
          <p:cNvSpPr txBox="true"/>
          <p:nvPr/>
        </p:nvSpPr>
        <p:spPr>
          <a:xfrm rot="0">
            <a:off x="1870553" y="2203170"/>
            <a:ext cx="7841352" cy="910591"/>
          </a:xfrm>
          <a:prstGeom prst="rect">
            <a:avLst/>
          </a:prstGeom>
        </p:spPr>
        <p:txBody>
          <a:bodyPr anchor="t" rtlCol="false" tIns="0" lIns="0" bIns="0" rIns="0">
            <a:spAutoFit/>
          </a:bodyPr>
          <a:lstStyle/>
          <a:p>
            <a:pPr algn="l">
              <a:lnSpc>
                <a:spcPts val="7559"/>
              </a:lnSpc>
            </a:pPr>
            <a:r>
              <a:rPr lang="en-US" sz="5399" b="true">
                <a:solidFill>
                  <a:srgbClr val="00528A"/>
                </a:solidFill>
                <a:latin typeface="Proxima Nova Heavy"/>
                <a:ea typeface="Proxima Nova Heavy"/>
                <a:cs typeface="Proxima Nova Heavy"/>
                <a:sym typeface="Proxima Nova Heavy"/>
              </a:rPr>
              <a:t>What should I do?</a:t>
            </a:r>
          </a:p>
        </p:txBody>
      </p:sp>
    </p:spTree>
  </p:cSld>
  <p:clrMapOvr>
    <a:masterClrMapping/>
  </p:clrMapOvr>
</p:sld>
</file>

<file path=ppt/slides/slide25.xml><?xml version="1.0" encoding="utf-8"?>
<p:sld xmlns:p="http://schemas.openxmlformats.org/presentationml/2006/main" xmlns:a="http://schemas.openxmlformats.org/drawingml/2006/main" xmlns:r="http://schemas.openxmlformats.org/officeDocument/2006/relationships">
  <p:cSld>
    <p:bg>
      <p:bgPr>
        <a:solidFill>
          <a:srgbClr val="E4F4FF"/>
        </a:solidFill>
      </p:bgPr>
    </p:bg>
    <p:spTree>
      <p:nvGrpSpPr>
        <p:cNvPr id="1" name=""/>
        <p:cNvGrpSpPr/>
        <p:nvPr/>
      </p:nvGrpSpPr>
      <p:grpSpPr>
        <a:xfrm>
          <a:off x="0" y="0"/>
          <a:ext cx="0" cy="0"/>
          <a:chOff x="0" y="0"/>
          <a:chExt cx="0" cy="0"/>
        </a:xfrm>
      </p:grpSpPr>
      <p:grpSp>
        <p:nvGrpSpPr>
          <p:cNvPr name="Group 2" id="2"/>
          <p:cNvGrpSpPr/>
          <p:nvPr/>
        </p:nvGrpSpPr>
        <p:grpSpPr>
          <a:xfrm rot="0">
            <a:off x="-4418087" y="-3606684"/>
            <a:ext cx="26803680" cy="17056535"/>
            <a:chOff x="0" y="0"/>
            <a:chExt cx="35738239" cy="22742046"/>
          </a:xfrm>
        </p:grpSpPr>
        <p:sp>
          <p:nvSpPr>
            <p:cNvPr name="Freeform 3" id="3"/>
            <p:cNvSpPr/>
            <p:nvPr/>
          </p:nvSpPr>
          <p:spPr>
            <a:xfrm flipH="false" flipV="false" rot="-3186826">
              <a:off x="26600071" y="1680289"/>
              <a:ext cx="7329130" cy="6257245"/>
            </a:xfrm>
            <a:custGeom>
              <a:avLst/>
              <a:gdLst/>
              <a:ahLst/>
              <a:cxnLst/>
              <a:rect r="r" b="b" t="t" l="l"/>
              <a:pathLst>
                <a:path h="6257245" w="7329130">
                  <a:moveTo>
                    <a:pt x="0" y="0"/>
                  </a:moveTo>
                  <a:lnTo>
                    <a:pt x="7329130" y="0"/>
                  </a:lnTo>
                  <a:lnTo>
                    <a:pt x="7329130" y="6257245"/>
                  </a:lnTo>
                  <a:lnTo>
                    <a:pt x="0" y="625724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1646292">
              <a:off x="23714623" y="14835723"/>
              <a:ext cx="11372817" cy="5601112"/>
            </a:xfrm>
            <a:custGeom>
              <a:avLst/>
              <a:gdLst/>
              <a:ahLst/>
              <a:cxnLst/>
              <a:rect r="r" b="b" t="t" l="l"/>
              <a:pathLst>
                <a:path h="5601112" w="11372817">
                  <a:moveTo>
                    <a:pt x="0" y="0"/>
                  </a:moveTo>
                  <a:lnTo>
                    <a:pt x="11372817" y="0"/>
                  </a:lnTo>
                  <a:lnTo>
                    <a:pt x="11372817" y="5601112"/>
                  </a:lnTo>
                  <a:lnTo>
                    <a:pt x="0" y="5601112"/>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1646292">
              <a:off x="1168742" y="4311710"/>
              <a:ext cx="11372817" cy="5601112"/>
            </a:xfrm>
            <a:custGeom>
              <a:avLst/>
              <a:gdLst/>
              <a:ahLst/>
              <a:cxnLst/>
              <a:rect r="r" b="b" t="t" l="l"/>
              <a:pathLst>
                <a:path h="5601112" w="11372817">
                  <a:moveTo>
                    <a:pt x="0" y="0"/>
                  </a:moveTo>
                  <a:lnTo>
                    <a:pt x="11372816" y="0"/>
                  </a:lnTo>
                  <a:lnTo>
                    <a:pt x="11372816" y="5601113"/>
                  </a:lnTo>
                  <a:lnTo>
                    <a:pt x="0" y="5601113"/>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6" id="6"/>
            <p:cNvSpPr/>
            <p:nvPr/>
          </p:nvSpPr>
          <p:spPr>
            <a:xfrm flipH="false" flipV="false" rot="-1957193">
              <a:off x="1108496" y="15002862"/>
              <a:ext cx="7329130" cy="6257245"/>
            </a:xfrm>
            <a:custGeom>
              <a:avLst/>
              <a:gdLst/>
              <a:ahLst/>
              <a:cxnLst/>
              <a:rect r="r" b="b" t="t" l="l"/>
              <a:pathLst>
                <a:path h="6257245" w="7329130">
                  <a:moveTo>
                    <a:pt x="0" y="0"/>
                  </a:moveTo>
                  <a:lnTo>
                    <a:pt x="7329130" y="0"/>
                  </a:lnTo>
                  <a:lnTo>
                    <a:pt x="7329130" y="6257244"/>
                  </a:lnTo>
                  <a:lnTo>
                    <a:pt x="0" y="625724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grpSp>
        <p:nvGrpSpPr>
          <p:cNvPr name="Group 7" id="7"/>
          <p:cNvGrpSpPr/>
          <p:nvPr/>
        </p:nvGrpSpPr>
        <p:grpSpPr>
          <a:xfrm rot="0">
            <a:off x="8983752" y="3078595"/>
            <a:ext cx="7889199" cy="4874439"/>
            <a:chOff x="0" y="0"/>
            <a:chExt cx="740632" cy="457608"/>
          </a:xfrm>
        </p:grpSpPr>
        <p:sp>
          <p:nvSpPr>
            <p:cNvPr name="Freeform 8" id="8"/>
            <p:cNvSpPr/>
            <p:nvPr/>
          </p:nvSpPr>
          <p:spPr>
            <a:xfrm flipH="false" flipV="false" rot="0">
              <a:off x="0" y="0"/>
              <a:ext cx="740631" cy="457608"/>
            </a:xfrm>
            <a:custGeom>
              <a:avLst/>
              <a:gdLst/>
              <a:ahLst/>
              <a:cxnLst/>
              <a:rect r="r" b="b" t="t" l="l"/>
              <a:pathLst>
                <a:path h="457608" w="740631">
                  <a:moveTo>
                    <a:pt x="0" y="0"/>
                  </a:moveTo>
                  <a:lnTo>
                    <a:pt x="740631" y="0"/>
                  </a:lnTo>
                  <a:lnTo>
                    <a:pt x="740631" y="457608"/>
                  </a:lnTo>
                  <a:lnTo>
                    <a:pt x="0" y="457608"/>
                  </a:lnTo>
                  <a:close/>
                </a:path>
              </a:pathLst>
            </a:custGeom>
            <a:blipFill>
              <a:blip r:embed="rId9"/>
              <a:stretch>
                <a:fillRect l="0" t="-3851" r="0" b="-3851"/>
              </a:stretch>
            </a:blipFill>
          </p:spPr>
        </p:sp>
      </p:grpSp>
      <p:sp>
        <p:nvSpPr>
          <p:cNvPr name="TextBox 9" id="9"/>
          <p:cNvSpPr txBox="true"/>
          <p:nvPr/>
        </p:nvSpPr>
        <p:spPr>
          <a:xfrm rot="0">
            <a:off x="1682178" y="4876011"/>
            <a:ext cx="6308952" cy="1642231"/>
          </a:xfrm>
          <a:prstGeom prst="rect">
            <a:avLst/>
          </a:prstGeom>
        </p:spPr>
        <p:txBody>
          <a:bodyPr anchor="t" rtlCol="false" tIns="0" lIns="0" bIns="0" rIns="0">
            <a:spAutoFit/>
          </a:bodyPr>
          <a:lstStyle/>
          <a:p>
            <a:pPr algn="l">
              <a:lnSpc>
                <a:spcPts val="4425"/>
              </a:lnSpc>
            </a:pPr>
            <a:r>
              <a:rPr lang="en-US" sz="3160">
                <a:solidFill>
                  <a:srgbClr val="000000"/>
                </a:solidFill>
                <a:latin typeface="Proxima Nova"/>
                <a:ea typeface="Proxima Nova"/>
                <a:cs typeface="Proxima Nova"/>
                <a:sym typeface="Proxima Nova"/>
              </a:rPr>
              <a:t>Hope is trusting God’s promises even when we don’t see the outcome.</a:t>
            </a:r>
          </a:p>
        </p:txBody>
      </p:sp>
      <p:sp>
        <p:nvSpPr>
          <p:cNvPr name="TextBox 10" id="10"/>
          <p:cNvSpPr txBox="true"/>
          <p:nvPr/>
        </p:nvSpPr>
        <p:spPr>
          <a:xfrm rot="0">
            <a:off x="1682178" y="3673508"/>
            <a:ext cx="12033072" cy="910591"/>
          </a:xfrm>
          <a:prstGeom prst="rect">
            <a:avLst/>
          </a:prstGeom>
        </p:spPr>
        <p:txBody>
          <a:bodyPr anchor="t" rtlCol="false" tIns="0" lIns="0" bIns="0" rIns="0">
            <a:spAutoFit/>
          </a:bodyPr>
          <a:lstStyle/>
          <a:p>
            <a:pPr algn="l">
              <a:lnSpc>
                <a:spcPts val="7559"/>
              </a:lnSpc>
            </a:pPr>
            <a:r>
              <a:rPr lang="en-US" sz="5399" b="true">
                <a:solidFill>
                  <a:srgbClr val="00528A"/>
                </a:solidFill>
                <a:latin typeface="Proxima Nova Heavy"/>
                <a:ea typeface="Proxima Nova Heavy"/>
                <a:cs typeface="Proxima Nova Heavy"/>
                <a:sym typeface="Proxima Nova Heavy"/>
              </a:rPr>
              <a:t>What is Hope?</a:t>
            </a:r>
          </a:p>
        </p:txBody>
      </p:sp>
      <p:sp>
        <p:nvSpPr>
          <p:cNvPr name="TextBox 11" id="11"/>
          <p:cNvSpPr txBox="true"/>
          <p:nvPr/>
        </p:nvSpPr>
        <p:spPr>
          <a:xfrm rot="0">
            <a:off x="1349356" y="969004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009DDE"/>
                </a:solidFill>
                <a:latin typeface="Arial MT Pro"/>
                <a:ea typeface="Arial MT Pro"/>
                <a:cs typeface="Arial MT Pro"/>
                <a:sym typeface="Arial MT Pro"/>
              </a:rPr>
              <a:t>Little Acts of Love for Len</a:t>
            </a:r>
          </a:p>
        </p:txBody>
      </p:sp>
      <p:sp>
        <p:nvSpPr>
          <p:cNvPr name="Freeform 12" id="12"/>
          <p:cNvSpPr/>
          <p:nvPr/>
        </p:nvSpPr>
        <p:spPr>
          <a:xfrm flipH="false" flipV="false" rot="0">
            <a:off x="4240623" y="9522354"/>
            <a:ext cx="352873" cy="529640"/>
          </a:xfrm>
          <a:custGeom>
            <a:avLst/>
            <a:gdLst/>
            <a:ahLst/>
            <a:cxnLst/>
            <a:rect r="r" b="b" t="t" l="l"/>
            <a:pathLst>
              <a:path h="529640" w="352873">
                <a:moveTo>
                  <a:pt x="0" y="0"/>
                </a:moveTo>
                <a:lnTo>
                  <a:pt x="352872" y="0"/>
                </a:lnTo>
                <a:lnTo>
                  <a:pt x="352872" y="529641"/>
                </a:lnTo>
                <a:lnTo>
                  <a:pt x="0" y="529641"/>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Tree>
  </p:cSld>
  <p:clrMapOvr>
    <a:masterClrMapping/>
  </p:clrMapOvr>
</p:sld>
</file>

<file path=ppt/slides/slide26.xml><?xml version="1.0" encoding="utf-8"?>
<p:sld xmlns:p="http://schemas.openxmlformats.org/presentationml/2006/main" xmlns:a="http://schemas.openxmlformats.org/drawingml/2006/main" xmlns:r="http://schemas.openxmlformats.org/officeDocument/2006/relationships">
  <p:cSld>
    <p:bg>
      <p:bgPr>
        <a:solidFill>
          <a:srgbClr val="E4F4FF"/>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959817" cy="539897"/>
          </a:xfrm>
        </p:grpSpPr>
        <p:sp>
          <p:nvSpPr>
            <p:cNvPr name="Freeform 3" id="3"/>
            <p:cNvSpPr/>
            <p:nvPr/>
          </p:nvSpPr>
          <p:spPr>
            <a:xfrm flipH="false" flipV="false" rot="0">
              <a:off x="0" y="0"/>
              <a:ext cx="959817" cy="539897"/>
            </a:xfrm>
            <a:custGeom>
              <a:avLst/>
              <a:gdLst/>
              <a:ahLst/>
              <a:cxnLst/>
              <a:rect r="r" b="b" t="t" l="l"/>
              <a:pathLst>
                <a:path h="539897" w="959817">
                  <a:moveTo>
                    <a:pt x="0" y="0"/>
                  </a:moveTo>
                  <a:lnTo>
                    <a:pt x="959817" y="0"/>
                  </a:lnTo>
                  <a:lnTo>
                    <a:pt x="959817" y="539897"/>
                  </a:lnTo>
                  <a:lnTo>
                    <a:pt x="0" y="539897"/>
                  </a:lnTo>
                  <a:close/>
                </a:path>
              </a:pathLst>
            </a:custGeom>
            <a:blipFill>
              <a:blip r:embed="rId3"/>
              <a:stretch>
                <a:fillRect l="0" t="-9222" r="0" b="-9222"/>
              </a:stretch>
            </a:blipFill>
          </p:spPr>
        </p:sp>
      </p:grpSp>
      <p:sp>
        <p:nvSpPr>
          <p:cNvPr name="Freeform 4" id="4">
            <a:hlinkClick r:id="rId5" tooltip="https://www.youtube.com/watch?v=RmXpgqxr4VM"/>
          </p:cNvPr>
          <p:cNvSpPr/>
          <p:nvPr/>
        </p:nvSpPr>
        <p:spPr>
          <a:xfrm flipH="false" flipV="false" rot="5400000">
            <a:off x="11920337" y="-12247824"/>
            <a:ext cx="11223982" cy="35375423"/>
          </a:xfrm>
          <a:custGeom>
            <a:avLst/>
            <a:gdLst/>
            <a:ahLst/>
            <a:cxnLst/>
            <a:rect r="r" b="b" t="t" l="l"/>
            <a:pathLst>
              <a:path h="35375423" w="11223982">
                <a:moveTo>
                  <a:pt x="0" y="0"/>
                </a:moveTo>
                <a:lnTo>
                  <a:pt x="11223982" y="0"/>
                </a:lnTo>
                <a:lnTo>
                  <a:pt x="11223982" y="35375423"/>
                </a:lnTo>
                <a:lnTo>
                  <a:pt x="0" y="35375423"/>
                </a:lnTo>
                <a:lnTo>
                  <a:pt x="0" y="0"/>
                </a:lnTo>
                <a:close/>
              </a:path>
            </a:pathLst>
          </a:custGeom>
          <a:blipFill>
            <a:blip r:embed="rId4"/>
            <a:stretch>
              <a:fillRect l="-176446" t="0" r="-378466" b="0"/>
            </a:stretch>
          </a:blipFill>
        </p:spPr>
      </p:sp>
      <p:sp>
        <p:nvSpPr>
          <p:cNvPr name="TextBox 5" id="5"/>
          <p:cNvSpPr txBox="true"/>
          <p:nvPr/>
        </p:nvSpPr>
        <p:spPr>
          <a:xfrm rot="0">
            <a:off x="1028700" y="933450"/>
            <a:ext cx="10601989" cy="910591"/>
          </a:xfrm>
          <a:prstGeom prst="rect">
            <a:avLst/>
          </a:prstGeom>
        </p:spPr>
        <p:txBody>
          <a:bodyPr anchor="t" rtlCol="false" tIns="0" lIns="0" bIns="0" rIns="0">
            <a:spAutoFit/>
          </a:bodyPr>
          <a:lstStyle/>
          <a:p>
            <a:pPr algn="l">
              <a:lnSpc>
                <a:spcPts val="7559"/>
              </a:lnSpc>
            </a:pPr>
            <a:r>
              <a:rPr lang="en-US" sz="5399" b="true">
                <a:solidFill>
                  <a:srgbClr val="00528A"/>
                </a:solidFill>
                <a:latin typeface="Proxima Nova Heavy"/>
                <a:ea typeface="Proxima Nova Heavy"/>
                <a:cs typeface="Proxima Nova Heavy"/>
                <a:sym typeface="Proxima Nova Heavy"/>
              </a:rPr>
              <a:t>Let’s do an experiment!</a:t>
            </a:r>
          </a:p>
        </p:txBody>
      </p:sp>
      <p:sp>
        <p:nvSpPr>
          <p:cNvPr name="TextBox 6" id="6"/>
          <p:cNvSpPr txBox="true"/>
          <p:nvPr/>
        </p:nvSpPr>
        <p:spPr>
          <a:xfrm rot="0">
            <a:off x="1349356" y="969004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009DDE"/>
                </a:solidFill>
                <a:latin typeface="Arial MT Pro"/>
                <a:ea typeface="Arial MT Pro"/>
                <a:cs typeface="Arial MT Pro"/>
                <a:sym typeface="Arial MT Pro"/>
              </a:rPr>
              <a:t>Little Acts of Love for Len</a:t>
            </a:r>
          </a:p>
        </p:txBody>
      </p:sp>
      <p:sp>
        <p:nvSpPr>
          <p:cNvPr name="Freeform 7" id="7"/>
          <p:cNvSpPr/>
          <p:nvPr/>
        </p:nvSpPr>
        <p:spPr>
          <a:xfrm flipH="false" flipV="false" rot="0">
            <a:off x="4240623" y="9522354"/>
            <a:ext cx="352873" cy="529640"/>
          </a:xfrm>
          <a:custGeom>
            <a:avLst/>
            <a:gdLst/>
            <a:ahLst/>
            <a:cxnLst/>
            <a:rect r="r" b="b" t="t" l="l"/>
            <a:pathLst>
              <a:path h="529640" w="352873">
                <a:moveTo>
                  <a:pt x="0" y="0"/>
                </a:moveTo>
                <a:lnTo>
                  <a:pt x="352872" y="0"/>
                </a:lnTo>
                <a:lnTo>
                  <a:pt x="352872" y="529641"/>
                </a:lnTo>
                <a:lnTo>
                  <a:pt x="0" y="529641"/>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Tree>
  </p:cSld>
  <p:clrMapOvr>
    <a:masterClrMapping/>
  </p:clrMapOvr>
</p:sld>
</file>

<file path=ppt/slides/slide27.xml><?xml version="1.0" encoding="utf-8"?>
<p:sld xmlns:p="http://schemas.openxmlformats.org/presentationml/2006/main" xmlns:a="http://schemas.openxmlformats.org/drawingml/2006/main" xmlns:r="http://schemas.openxmlformats.org/officeDocument/2006/relationships">
  <p:cSld>
    <p:bg>
      <p:bgPr>
        <a:solidFill>
          <a:srgbClr val="E4F4FF"/>
        </a:solidFill>
      </p:bgPr>
    </p:bg>
    <p:spTree>
      <p:nvGrpSpPr>
        <p:cNvPr id="1" name=""/>
        <p:cNvGrpSpPr/>
        <p:nvPr/>
      </p:nvGrpSpPr>
      <p:grpSpPr>
        <a:xfrm>
          <a:off x="0" y="0"/>
          <a:ext cx="0" cy="0"/>
          <a:chOff x="0" y="0"/>
          <a:chExt cx="0" cy="0"/>
        </a:xfrm>
      </p:grpSpPr>
      <p:grpSp>
        <p:nvGrpSpPr>
          <p:cNvPr name="Group 2" id="2"/>
          <p:cNvGrpSpPr/>
          <p:nvPr/>
        </p:nvGrpSpPr>
        <p:grpSpPr>
          <a:xfrm rot="0">
            <a:off x="-4418087" y="-3606684"/>
            <a:ext cx="26803680" cy="17056535"/>
            <a:chOff x="0" y="0"/>
            <a:chExt cx="35738239" cy="22742046"/>
          </a:xfrm>
        </p:grpSpPr>
        <p:sp>
          <p:nvSpPr>
            <p:cNvPr name="Freeform 3" id="3"/>
            <p:cNvSpPr/>
            <p:nvPr/>
          </p:nvSpPr>
          <p:spPr>
            <a:xfrm flipH="false" flipV="false" rot="-3186826">
              <a:off x="26600071" y="1680289"/>
              <a:ext cx="7329130" cy="6257245"/>
            </a:xfrm>
            <a:custGeom>
              <a:avLst/>
              <a:gdLst/>
              <a:ahLst/>
              <a:cxnLst/>
              <a:rect r="r" b="b" t="t" l="l"/>
              <a:pathLst>
                <a:path h="6257245" w="7329130">
                  <a:moveTo>
                    <a:pt x="0" y="0"/>
                  </a:moveTo>
                  <a:lnTo>
                    <a:pt x="7329130" y="0"/>
                  </a:lnTo>
                  <a:lnTo>
                    <a:pt x="7329130" y="6257245"/>
                  </a:lnTo>
                  <a:lnTo>
                    <a:pt x="0" y="625724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1646292">
              <a:off x="23714623" y="14835723"/>
              <a:ext cx="11372817" cy="5601112"/>
            </a:xfrm>
            <a:custGeom>
              <a:avLst/>
              <a:gdLst/>
              <a:ahLst/>
              <a:cxnLst/>
              <a:rect r="r" b="b" t="t" l="l"/>
              <a:pathLst>
                <a:path h="5601112" w="11372817">
                  <a:moveTo>
                    <a:pt x="0" y="0"/>
                  </a:moveTo>
                  <a:lnTo>
                    <a:pt x="11372817" y="0"/>
                  </a:lnTo>
                  <a:lnTo>
                    <a:pt x="11372817" y="5601112"/>
                  </a:lnTo>
                  <a:lnTo>
                    <a:pt x="0" y="5601112"/>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1646292">
              <a:off x="1168742" y="4311710"/>
              <a:ext cx="11372817" cy="5601112"/>
            </a:xfrm>
            <a:custGeom>
              <a:avLst/>
              <a:gdLst/>
              <a:ahLst/>
              <a:cxnLst/>
              <a:rect r="r" b="b" t="t" l="l"/>
              <a:pathLst>
                <a:path h="5601112" w="11372817">
                  <a:moveTo>
                    <a:pt x="0" y="0"/>
                  </a:moveTo>
                  <a:lnTo>
                    <a:pt x="11372816" y="0"/>
                  </a:lnTo>
                  <a:lnTo>
                    <a:pt x="11372816" y="5601113"/>
                  </a:lnTo>
                  <a:lnTo>
                    <a:pt x="0" y="5601113"/>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1957193">
              <a:off x="1108496" y="15002862"/>
              <a:ext cx="7329130" cy="6257245"/>
            </a:xfrm>
            <a:custGeom>
              <a:avLst/>
              <a:gdLst/>
              <a:ahLst/>
              <a:cxnLst/>
              <a:rect r="r" b="b" t="t" l="l"/>
              <a:pathLst>
                <a:path h="6257245" w="7329130">
                  <a:moveTo>
                    <a:pt x="0" y="0"/>
                  </a:moveTo>
                  <a:lnTo>
                    <a:pt x="7329130" y="0"/>
                  </a:lnTo>
                  <a:lnTo>
                    <a:pt x="7329130" y="6257244"/>
                  </a:lnTo>
                  <a:lnTo>
                    <a:pt x="0" y="625724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sp>
        <p:nvSpPr>
          <p:cNvPr name="TextBox 7" id="7"/>
          <p:cNvSpPr txBox="true"/>
          <p:nvPr/>
        </p:nvSpPr>
        <p:spPr>
          <a:xfrm rot="0">
            <a:off x="2305889" y="1927683"/>
            <a:ext cx="17086823" cy="1863091"/>
          </a:xfrm>
          <a:prstGeom prst="rect">
            <a:avLst/>
          </a:prstGeom>
        </p:spPr>
        <p:txBody>
          <a:bodyPr anchor="t" rtlCol="false" tIns="0" lIns="0" bIns="0" rIns="0">
            <a:spAutoFit/>
          </a:bodyPr>
          <a:lstStyle/>
          <a:p>
            <a:pPr algn="l">
              <a:lnSpc>
                <a:spcPts val="7559"/>
              </a:lnSpc>
            </a:pPr>
            <a:r>
              <a:rPr lang="en-US" sz="5399" b="true">
                <a:solidFill>
                  <a:srgbClr val="00528A"/>
                </a:solidFill>
                <a:latin typeface="Proxima Nova Heavy"/>
                <a:ea typeface="Proxima Nova Heavy"/>
                <a:cs typeface="Proxima Nova Heavy"/>
                <a:sym typeface="Proxima Nova Heavy"/>
              </a:rPr>
              <a:t>The Loaves and the Fishes</a:t>
            </a:r>
          </a:p>
          <a:p>
            <a:pPr algn="l">
              <a:lnSpc>
                <a:spcPts val="7559"/>
              </a:lnSpc>
            </a:pPr>
            <a:r>
              <a:rPr lang="en-US" sz="5399" b="true">
                <a:solidFill>
                  <a:srgbClr val="00528A"/>
                </a:solidFill>
                <a:latin typeface="Proxima Nova Heavy"/>
                <a:ea typeface="Proxima Nova Heavy"/>
                <a:cs typeface="Proxima Nova Heavy"/>
                <a:sym typeface="Proxima Nova Heavy"/>
              </a:rPr>
              <a:t>(John 6:5-13)</a:t>
            </a:r>
          </a:p>
        </p:txBody>
      </p:sp>
      <p:sp>
        <p:nvSpPr>
          <p:cNvPr name="TextBox 8" id="8"/>
          <p:cNvSpPr txBox="true"/>
          <p:nvPr/>
        </p:nvSpPr>
        <p:spPr>
          <a:xfrm rot="0">
            <a:off x="2305889" y="4224655"/>
            <a:ext cx="6838111" cy="4471670"/>
          </a:xfrm>
          <a:prstGeom prst="rect">
            <a:avLst/>
          </a:prstGeom>
        </p:spPr>
        <p:txBody>
          <a:bodyPr anchor="t" rtlCol="false" tIns="0" lIns="0" bIns="0" rIns="0">
            <a:spAutoFit/>
          </a:bodyPr>
          <a:lstStyle/>
          <a:p>
            <a:pPr algn="l">
              <a:lnSpc>
                <a:spcPts val="4480"/>
              </a:lnSpc>
            </a:pPr>
            <a:r>
              <a:rPr lang="en-US" sz="3200">
                <a:solidFill>
                  <a:srgbClr val="000000"/>
                </a:solidFill>
                <a:latin typeface="Proxima Nova"/>
                <a:ea typeface="Proxima Nova"/>
                <a:cs typeface="Proxima Nova"/>
                <a:sym typeface="Proxima Nova"/>
              </a:rPr>
              <a:t>When Jesus looked up and saw a great crowd coming toward him, he said to Philip, “Where shall we buy bread for these people to eat?”</a:t>
            </a:r>
          </a:p>
          <a:p>
            <a:pPr algn="l">
              <a:lnSpc>
                <a:spcPts val="4480"/>
              </a:lnSpc>
            </a:pPr>
          </a:p>
          <a:p>
            <a:pPr algn="l">
              <a:lnSpc>
                <a:spcPts val="4480"/>
              </a:lnSpc>
            </a:pPr>
            <a:r>
              <a:rPr lang="en-US" sz="3200">
                <a:solidFill>
                  <a:srgbClr val="000000"/>
                </a:solidFill>
                <a:latin typeface="Proxima Nova"/>
                <a:ea typeface="Proxima Nova"/>
                <a:cs typeface="Proxima Nova"/>
                <a:sym typeface="Proxima Nova"/>
              </a:rPr>
              <a:t>Jesus then took the loaves, gave thanks, and distributed to those who were seated as much as they wanted.</a:t>
            </a:r>
          </a:p>
        </p:txBody>
      </p:sp>
      <p:pic>
        <p:nvPicPr>
          <p:cNvPr name="Picture 9" id="9"/>
          <p:cNvPicPr>
            <a:picLocks noChangeAspect="true"/>
          </p:cNvPicPr>
          <p:nvPr>
            <a:videoFile r:link="rId8"/>
          </p:nvPr>
        </p:nvPicPr>
        <p:blipFill>
          <a:blip r:embed="rId7"/>
          <a:stretch>
            <a:fillRect/>
          </a:stretch>
        </p:blipFill>
        <p:spPr>
          <a:xfrm rot="0">
            <a:off x="9778093" y="4281805"/>
            <a:ext cx="6589345" cy="3703613"/>
          </a:xfrm>
          <a:prstGeom prst="rect">
            <a:avLst/>
          </a:prstGeom>
        </p:spPr>
      </p:pic>
      <p:sp>
        <p:nvSpPr>
          <p:cNvPr name="TextBox 10" id="10"/>
          <p:cNvSpPr txBox="true"/>
          <p:nvPr/>
        </p:nvSpPr>
        <p:spPr>
          <a:xfrm rot="0">
            <a:off x="9778093" y="8158093"/>
            <a:ext cx="6589345" cy="372744"/>
          </a:xfrm>
          <a:prstGeom prst="rect">
            <a:avLst/>
          </a:prstGeom>
        </p:spPr>
        <p:txBody>
          <a:bodyPr anchor="t" rtlCol="false" tIns="0" lIns="0" bIns="0" rIns="0">
            <a:spAutoFit/>
          </a:bodyPr>
          <a:lstStyle/>
          <a:p>
            <a:pPr algn="ctr">
              <a:lnSpc>
                <a:spcPts val="3080"/>
              </a:lnSpc>
            </a:pPr>
            <a:r>
              <a:rPr lang="en-US" sz="2200" u="sng">
                <a:solidFill>
                  <a:srgbClr val="000000"/>
                </a:solidFill>
                <a:latin typeface="Canva Sans"/>
                <a:ea typeface="Canva Sans"/>
                <a:cs typeface="Canva Sans"/>
                <a:sym typeface="Canva Sans"/>
                <a:hlinkClick r:id="rId9" tooltip="https://www.youtube.com/watch?v=S6rj9cAJrWE"/>
              </a:rPr>
              <a:t>Click to View Video</a:t>
            </a:r>
          </a:p>
        </p:txBody>
      </p:sp>
      <p:sp>
        <p:nvSpPr>
          <p:cNvPr name="TextBox 11" id="11"/>
          <p:cNvSpPr txBox="true"/>
          <p:nvPr/>
        </p:nvSpPr>
        <p:spPr>
          <a:xfrm rot="0">
            <a:off x="1349356" y="969004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009DDE"/>
                </a:solidFill>
                <a:latin typeface="Arial MT Pro"/>
                <a:ea typeface="Arial MT Pro"/>
                <a:cs typeface="Arial MT Pro"/>
                <a:sym typeface="Arial MT Pro"/>
              </a:rPr>
              <a:t>Little Acts of Love for Len</a:t>
            </a:r>
          </a:p>
        </p:txBody>
      </p:sp>
      <p:sp>
        <p:nvSpPr>
          <p:cNvPr name="Freeform 12" id="12"/>
          <p:cNvSpPr/>
          <p:nvPr/>
        </p:nvSpPr>
        <p:spPr>
          <a:xfrm flipH="false" flipV="false" rot="0">
            <a:off x="4240623" y="9522354"/>
            <a:ext cx="352873" cy="529640"/>
          </a:xfrm>
          <a:custGeom>
            <a:avLst/>
            <a:gdLst/>
            <a:ahLst/>
            <a:cxnLst/>
            <a:rect r="r" b="b" t="t" l="l"/>
            <a:pathLst>
              <a:path h="529640" w="352873">
                <a:moveTo>
                  <a:pt x="0" y="0"/>
                </a:moveTo>
                <a:lnTo>
                  <a:pt x="352872" y="0"/>
                </a:lnTo>
                <a:lnTo>
                  <a:pt x="352872" y="529641"/>
                </a:lnTo>
                <a:lnTo>
                  <a:pt x="0" y="529641"/>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Tree>
  </p:cSld>
  <p:clrMapOvr>
    <a:masterClrMapping/>
  </p:clrMapOvr>
</p:sld>
</file>

<file path=ppt/slides/slide28.xml><?xml version="1.0" encoding="utf-8"?>
<p:sld xmlns:p="http://schemas.openxmlformats.org/presentationml/2006/main" xmlns:a="http://schemas.openxmlformats.org/drawingml/2006/main" xmlns:r="http://schemas.openxmlformats.org/officeDocument/2006/relationships">
  <p:cSld>
    <p:bg>
      <p:bgPr>
        <a:solidFill>
          <a:srgbClr val="0398D8"/>
        </a:solidFill>
      </p:bgPr>
    </p:bg>
    <p:spTree>
      <p:nvGrpSpPr>
        <p:cNvPr id="1" name=""/>
        <p:cNvGrpSpPr/>
        <p:nvPr/>
      </p:nvGrpSpPr>
      <p:grpSpPr>
        <a:xfrm>
          <a:off x="0" y="0"/>
          <a:ext cx="0" cy="0"/>
          <a:chOff x="0" y="0"/>
          <a:chExt cx="0" cy="0"/>
        </a:xfrm>
      </p:grpSpPr>
      <p:sp>
        <p:nvSpPr>
          <p:cNvPr name="TextBox 2" id="2"/>
          <p:cNvSpPr txBox="true"/>
          <p:nvPr/>
        </p:nvSpPr>
        <p:spPr>
          <a:xfrm rot="0">
            <a:off x="1028700" y="933450"/>
            <a:ext cx="15830649" cy="910591"/>
          </a:xfrm>
          <a:prstGeom prst="rect">
            <a:avLst/>
          </a:prstGeom>
        </p:spPr>
        <p:txBody>
          <a:bodyPr anchor="t" rtlCol="false" tIns="0" lIns="0" bIns="0" rIns="0">
            <a:spAutoFit/>
          </a:bodyPr>
          <a:lstStyle/>
          <a:p>
            <a:pPr algn="l">
              <a:lnSpc>
                <a:spcPts val="7559"/>
              </a:lnSpc>
            </a:pPr>
            <a:r>
              <a:rPr lang="en-US" sz="5399" b="true">
                <a:solidFill>
                  <a:srgbClr val="FFFFFF"/>
                </a:solidFill>
                <a:latin typeface="Proxima Nova Heavy"/>
                <a:ea typeface="Proxima Nova Heavy"/>
                <a:cs typeface="Proxima Nova Heavy"/>
                <a:sym typeface="Proxima Nova Heavy"/>
              </a:rPr>
              <a:t>Grains of Hope</a:t>
            </a:r>
          </a:p>
        </p:txBody>
      </p:sp>
      <p:sp>
        <p:nvSpPr>
          <p:cNvPr name="TextBox 3" id="3"/>
          <p:cNvSpPr txBox="true"/>
          <p:nvPr/>
        </p:nvSpPr>
        <p:spPr>
          <a:xfrm rot="0">
            <a:off x="1708908" y="7906573"/>
            <a:ext cx="14870185" cy="1180465"/>
          </a:xfrm>
          <a:prstGeom prst="rect">
            <a:avLst/>
          </a:prstGeom>
        </p:spPr>
        <p:txBody>
          <a:bodyPr anchor="t" rtlCol="false" tIns="0" lIns="0" bIns="0" rIns="0">
            <a:spAutoFit/>
          </a:bodyPr>
          <a:lstStyle/>
          <a:p>
            <a:pPr algn="ctr">
              <a:lnSpc>
                <a:spcPts val="4759"/>
              </a:lnSpc>
            </a:pPr>
            <a:r>
              <a:rPr lang="en-US" sz="3399">
                <a:solidFill>
                  <a:srgbClr val="FFFFFF"/>
                </a:solidFill>
                <a:latin typeface="Canva Sans"/>
                <a:ea typeface="Canva Sans"/>
                <a:cs typeface="Canva Sans"/>
                <a:sym typeface="Canva Sans"/>
              </a:rPr>
              <a:t>It is very hard for some people in the world to get an education. </a:t>
            </a:r>
          </a:p>
          <a:p>
            <a:pPr algn="ctr">
              <a:lnSpc>
                <a:spcPts val="4759"/>
              </a:lnSpc>
            </a:pPr>
            <a:r>
              <a:rPr lang="en-US" sz="3399">
                <a:solidFill>
                  <a:srgbClr val="FFFFFF"/>
                </a:solidFill>
                <a:latin typeface="Canva Sans"/>
                <a:ea typeface="Canva Sans"/>
                <a:cs typeface="Canva Sans"/>
                <a:sym typeface="Canva Sans"/>
              </a:rPr>
              <a:t>W</a:t>
            </a:r>
            <a:r>
              <a:rPr lang="en-US" sz="3399">
                <a:solidFill>
                  <a:srgbClr val="FFFFFF"/>
                </a:solidFill>
                <a:latin typeface="Canva Sans"/>
                <a:ea typeface="Canva Sans"/>
                <a:cs typeface="Canva Sans"/>
                <a:sym typeface="Canva Sans"/>
              </a:rPr>
              <a:t>hat can you do to help make it easier for them?</a:t>
            </a:r>
          </a:p>
        </p:txBody>
      </p:sp>
      <p:sp>
        <p:nvSpPr>
          <p:cNvPr name="Freeform 4" id="4"/>
          <p:cNvSpPr/>
          <p:nvPr/>
        </p:nvSpPr>
        <p:spPr>
          <a:xfrm flipH="false" flipV="false" rot="0">
            <a:off x="16127083" y="352708"/>
            <a:ext cx="1485238" cy="1704692"/>
          </a:xfrm>
          <a:custGeom>
            <a:avLst/>
            <a:gdLst/>
            <a:ahLst/>
            <a:cxnLst/>
            <a:rect r="r" b="b" t="t" l="l"/>
            <a:pathLst>
              <a:path h="1704692" w="1485238">
                <a:moveTo>
                  <a:pt x="0" y="0"/>
                </a:moveTo>
                <a:lnTo>
                  <a:pt x="1485237" y="0"/>
                </a:lnTo>
                <a:lnTo>
                  <a:pt x="1485237" y="1704692"/>
                </a:lnTo>
                <a:lnTo>
                  <a:pt x="0" y="1704692"/>
                </a:lnTo>
                <a:lnTo>
                  <a:pt x="0" y="0"/>
                </a:lnTo>
                <a:close/>
              </a:path>
            </a:pathLst>
          </a:custGeom>
          <a:blipFill>
            <a:blip r:embed="rId3"/>
            <a:stretch>
              <a:fillRect l="0" t="0" r="0" b="0"/>
            </a:stretch>
          </a:blipFill>
          <a:ln w="38100" cap="sq">
            <a:solidFill>
              <a:srgbClr val="FFFFFF"/>
            </a:solidFill>
            <a:prstDash val="solid"/>
            <a:miter/>
          </a:ln>
        </p:spPr>
      </p:sp>
      <p:sp>
        <p:nvSpPr>
          <p:cNvPr name="TextBox 5" id="5"/>
          <p:cNvSpPr txBox="true"/>
          <p:nvPr/>
        </p:nvSpPr>
        <p:spPr>
          <a:xfrm rot="0">
            <a:off x="1349356" y="969004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FFFFFF"/>
                </a:solidFill>
                <a:latin typeface="Arial MT Pro"/>
                <a:ea typeface="Arial MT Pro"/>
                <a:cs typeface="Arial MT Pro"/>
                <a:sym typeface="Arial MT Pro"/>
              </a:rPr>
              <a:t>Little Acts of Love for Len</a:t>
            </a:r>
          </a:p>
        </p:txBody>
      </p:sp>
      <p:sp>
        <p:nvSpPr>
          <p:cNvPr name="Freeform 6" id="6"/>
          <p:cNvSpPr/>
          <p:nvPr/>
        </p:nvSpPr>
        <p:spPr>
          <a:xfrm flipH="false" flipV="false" rot="0">
            <a:off x="4240623" y="9522354"/>
            <a:ext cx="352873" cy="529640"/>
          </a:xfrm>
          <a:custGeom>
            <a:avLst/>
            <a:gdLst/>
            <a:ahLst/>
            <a:cxnLst/>
            <a:rect r="r" b="b" t="t" l="l"/>
            <a:pathLst>
              <a:path h="529640" w="352873">
                <a:moveTo>
                  <a:pt x="0" y="0"/>
                </a:moveTo>
                <a:lnTo>
                  <a:pt x="352872" y="0"/>
                </a:lnTo>
                <a:lnTo>
                  <a:pt x="352872" y="529641"/>
                </a:lnTo>
                <a:lnTo>
                  <a:pt x="0" y="529641"/>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7" id="7"/>
          <p:cNvSpPr txBox="true"/>
          <p:nvPr/>
        </p:nvSpPr>
        <p:spPr>
          <a:xfrm rot="0">
            <a:off x="7190110" y="4803457"/>
            <a:ext cx="3907780" cy="613410"/>
          </a:xfrm>
          <a:prstGeom prst="rect">
            <a:avLst/>
          </a:prstGeom>
        </p:spPr>
        <p:txBody>
          <a:bodyPr anchor="t" rtlCol="false" tIns="0" lIns="0" bIns="0" rIns="0">
            <a:spAutoFit/>
          </a:bodyPr>
          <a:lstStyle/>
          <a:p>
            <a:pPr algn="ctr">
              <a:lnSpc>
                <a:spcPts val="5039"/>
              </a:lnSpc>
            </a:pPr>
            <a:r>
              <a:rPr lang="en-US" sz="3599" u="sng">
                <a:solidFill>
                  <a:srgbClr val="FFFFFF"/>
                </a:solidFill>
                <a:latin typeface="Proxima Nova"/>
                <a:ea typeface="Proxima Nova"/>
                <a:cs typeface="Proxima Nova"/>
                <a:sym typeface="Proxima Nova"/>
                <a:hlinkClick r:id="rId6" tooltip="https://byu.box.com/s/xm7xqoycye2hlz0luryv4124p70nn7ul"/>
              </a:rPr>
              <a:t>Click to View Video</a:t>
            </a:r>
          </a:p>
        </p:txBody>
      </p:sp>
    </p:spTree>
  </p:cSld>
  <p:clrMapOvr>
    <a:masterClrMapping/>
  </p:clrMapOvr>
</p:sld>
</file>

<file path=ppt/slides/slide29.xml><?xml version="1.0" encoding="utf-8"?>
<p:sld xmlns:p="http://schemas.openxmlformats.org/presentationml/2006/main" xmlns:a="http://schemas.openxmlformats.org/drawingml/2006/main" xmlns:r="http://schemas.openxmlformats.org/officeDocument/2006/relationships">
  <p:cSld>
    <p:bg>
      <p:bgPr>
        <a:solidFill>
          <a:srgbClr val="E4F4FF"/>
        </a:solidFill>
      </p:bgPr>
    </p:bg>
    <p:spTree>
      <p:nvGrpSpPr>
        <p:cNvPr id="1" name=""/>
        <p:cNvGrpSpPr/>
        <p:nvPr/>
      </p:nvGrpSpPr>
      <p:grpSpPr>
        <a:xfrm>
          <a:off x="0" y="0"/>
          <a:ext cx="0" cy="0"/>
          <a:chOff x="0" y="0"/>
          <a:chExt cx="0" cy="0"/>
        </a:xfrm>
      </p:grpSpPr>
      <p:sp>
        <p:nvSpPr>
          <p:cNvPr name="Freeform 2" id="2"/>
          <p:cNvSpPr/>
          <p:nvPr/>
        </p:nvSpPr>
        <p:spPr>
          <a:xfrm flipH="false" flipV="false" rot="0">
            <a:off x="0" y="-1716485"/>
            <a:ext cx="19557166" cy="12858837"/>
          </a:xfrm>
          <a:custGeom>
            <a:avLst/>
            <a:gdLst/>
            <a:ahLst/>
            <a:cxnLst/>
            <a:rect r="r" b="b" t="t" l="l"/>
            <a:pathLst>
              <a:path h="12858837" w="19557166">
                <a:moveTo>
                  <a:pt x="0" y="0"/>
                </a:moveTo>
                <a:lnTo>
                  <a:pt x="19557166" y="0"/>
                </a:lnTo>
                <a:lnTo>
                  <a:pt x="19557166" y="12858837"/>
                </a:lnTo>
                <a:lnTo>
                  <a:pt x="0" y="12858837"/>
                </a:lnTo>
                <a:lnTo>
                  <a:pt x="0" y="0"/>
                </a:lnTo>
                <a:close/>
              </a:path>
            </a:pathLst>
          </a:custGeom>
          <a:blipFill>
            <a:blip r:embed="rId3"/>
            <a:stretch>
              <a:fillRect l="0" t="0" r="0" b="0"/>
            </a:stretch>
          </a:blipFill>
        </p:spPr>
      </p:sp>
      <p:sp>
        <p:nvSpPr>
          <p:cNvPr name="Freeform 3" id="3"/>
          <p:cNvSpPr/>
          <p:nvPr/>
        </p:nvSpPr>
        <p:spPr>
          <a:xfrm flipH="false" flipV="false" rot="5400000">
            <a:off x="11920337" y="-12247824"/>
            <a:ext cx="11223982" cy="35375423"/>
          </a:xfrm>
          <a:custGeom>
            <a:avLst/>
            <a:gdLst/>
            <a:ahLst/>
            <a:cxnLst/>
            <a:rect r="r" b="b" t="t" l="l"/>
            <a:pathLst>
              <a:path h="35375423" w="11223982">
                <a:moveTo>
                  <a:pt x="0" y="0"/>
                </a:moveTo>
                <a:lnTo>
                  <a:pt x="11223982" y="0"/>
                </a:lnTo>
                <a:lnTo>
                  <a:pt x="11223982" y="35375423"/>
                </a:lnTo>
                <a:lnTo>
                  <a:pt x="0" y="35375423"/>
                </a:lnTo>
                <a:lnTo>
                  <a:pt x="0" y="0"/>
                </a:lnTo>
                <a:close/>
              </a:path>
            </a:pathLst>
          </a:custGeom>
          <a:blipFill>
            <a:blip r:embed="rId4"/>
            <a:stretch>
              <a:fillRect l="-176446" t="0" r="-378466" b="0"/>
            </a:stretch>
          </a:blipFill>
        </p:spPr>
      </p:sp>
      <p:sp>
        <p:nvSpPr>
          <p:cNvPr name="TextBox 4" id="4"/>
          <p:cNvSpPr txBox="true"/>
          <p:nvPr/>
        </p:nvSpPr>
        <p:spPr>
          <a:xfrm rot="0">
            <a:off x="1028700" y="933450"/>
            <a:ext cx="16480565" cy="910591"/>
          </a:xfrm>
          <a:prstGeom prst="rect">
            <a:avLst/>
          </a:prstGeom>
        </p:spPr>
        <p:txBody>
          <a:bodyPr anchor="t" rtlCol="false" tIns="0" lIns="0" bIns="0" rIns="0">
            <a:spAutoFit/>
          </a:bodyPr>
          <a:lstStyle/>
          <a:p>
            <a:pPr algn="l">
              <a:lnSpc>
                <a:spcPts val="7559"/>
              </a:lnSpc>
            </a:pPr>
            <a:r>
              <a:rPr lang="en-US" sz="5399" b="true">
                <a:solidFill>
                  <a:srgbClr val="00528A"/>
                </a:solidFill>
                <a:latin typeface="Proxima Nova Heavy"/>
                <a:ea typeface="Proxima Nova Heavy"/>
                <a:cs typeface="Proxima Nova Heavy"/>
                <a:sym typeface="Proxima Nova Heavy"/>
              </a:rPr>
              <a:t>Hope relay!</a:t>
            </a:r>
          </a:p>
        </p:txBody>
      </p:sp>
      <p:sp>
        <p:nvSpPr>
          <p:cNvPr name="TextBox 5" id="5"/>
          <p:cNvSpPr txBox="true"/>
          <p:nvPr/>
        </p:nvSpPr>
        <p:spPr>
          <a:xfrm rot="0">
            <a:off x="1028700" y="1964153"/>
            <a:ext cx="9408137" cy="8117205"/>
          </a:xfrm>
          <a:prstGeom prst="rect">
            <a:avLst/>
          </a:prstGeom>
        </p:spPr>
        <p:txBody>
          <a:bodyPr anchor="t" rtlCol="false" tIns="0" lIns="0" bIns="0" rIns="0">
            <a:spAutoFit/>
          </a:bodyPr>
          <a:lstStyle/>
          <a:p>
            <a:pPr algn="l">
              <a:lnSpc>
                <a:spcPts val="4620"/>
              </a:lnSpc>
            </a:pPr>
            <a:r>
              <a:rPr lang="en-US" sz="3300">
                <a:solidFill>
                  <a:srgbClr val="000000"/>
                </a:solidFill>
                <a:latin typeface="Proxima Nova"/>
                <a:ea typeface="Proxima Nova"/>
                <a:cs typeface="Proxima Nova"/>
                <a:sym typeface="Proxima Nova"/>
              </a:rPr>
              <a:t>Instructions:</a:t>
            </a:r>
          </a:p>
          <a:p>
            <a:pPr algn="l" marL="712470" indent="-356235" lvl="1">
              <a:lnSpc>
                <a:spcPts val="4620"/>
              </a:lnSpc>
              <a:buFont typeface="Arial"/>
              <a:buChar char="•"/>
            </a:pPr>
            <a:r>
              <a:rPr lang="en-US" sz="3300">
                <a:solidFill>
                  <a:srgbClr val="000000"/>
                </a:solidFill>
                <a:latin typeface="Proxima Nova"/>
                <a:ea typeface="Proxima Nova"/>
                <a:cs typeface="Proxima Nova"/>
                <a:sym typeface="Proxima Nova"/>
              </a:rPr>
              <a:t>Split into two teams.</a:t>
            </a:r>
          </a:p>
          <a:p>
            <a:pPr algn="l" marL="712470" indent="-356235" lvl="1">
              <a:lnSpc>
                <a:spcPts val="4620"/>
              </a:lnSpc>
              <a:buFont typeface="Arial"/>
              <a:buChar char="•"/>
            </a:pPr>
            <a:r>
              <a:rPr lang="en-US" sz="3300">
                <a:solidFill>
                  <a:srgbClr val="000000"/>
                </a:solidFill>
                <a:latin typeface="Proxima Nova"/>
                <a:ea typeface="Proxima Nova"/>
                <a:cs typeface="Proxima Nova"/>
                <a:sym typeface="Proxima Nova"/>
              </a:rPr>
              <a:t>Line up by your team’s words.</a:t>
            </a:r>
          </a:p>
          <a:p>
            <a:pPr algn="l" marL="712470" indent="-356235" lvl="1">
              <a:lnSpc>
                <a:spcPts val="4620"/>
              </a:lnSpc>
              <a:buFont typeface="Arial"/>
              <a:buChar char="•"/>
            </a:pPr>
            <a:r>
              <a:rPr lang="en-US" sz="3300">
                <a:solidFill>
                  <a:srgbClr val="000000"/>
                </a:solidFill>
                <a:latin typeface="Proxima Nova"/>
                <a:ea typeface="Proxima Nova"/>
                <a:cs typeface="Proxima Nova"/>
                <a:sym typeface="Proxima Nova"/>
              </a:rPr>
              <a:t>The first person takes the top word, runs, and places it in the correct spot (synonym or antonym).</a:t>
            </a:r>
          </a:p>
          <a:p>
            <a:pPr algn="l" marL="712470" indent="-356235" lvl="1">
              <a:lnSpc>
                <a:spcPts val="4620"/>
              </a:lnSpc>
              <a:buFont typeface="Arial"/>
              <a:buChar char="•"/>
            </a:pPr>
            <a:r>
              <a:rPr lang="en-US" sz="3300">
                <a:solidFill>
                  <a:srgbClr val="000000"/>
                </a:solidFill>
                <a:latin typeface="Proxima Nova"/>
                <a:ea typeface="Proxima Nova"/>
                <a:cs typeface="Proxima Nova"/>
                <a:sym typeface="Proxima Nova"/>
              </a:rPr>
              <a:t>Run back and tag the next person in line.</a:t>
            </a:r>
          </a:p>
          <a:p>
            <a:pPr algn="l" marL="712470" indent="-356235" lvl="1">
              <a:lnSpc>
                <a:spcPts val="4620"/>
              </a:lnSpc>
              <a:buFont typeface="Arial"/>
              <a:buChar char="•"/>
            </a:pPr>
            <a:r>
              <a:rPr lang="en-US" sz="3300">
                <a:solidFill>
                  <a:srgbClr val="000000"/>
                </a:solidFill>
                <a:latin typeface="Proxima Nova"/>
                <a:ea typeface="Proxima Nova"/>
                <a:cs typeface="Proxima Nova"/>
                <a:sym typeface="Proxima Nova"/>
              </a:rPr>
              <a:t>The next person takes a word and does the same thing.</a:t>
            </a:r>
          </a:p>
          <a:p>
            <a:pPr algn="l" marL="712470" indent="-356235" lvl="1">
              <a:lnSpc>
                <a:spcPts val="4620"/>
              </a:lnSpc>
              <a:buFont typeface="Arial"/>
              <a:buChar char="•"/>
            </a:pPr>
            <a:r>
              <a:rPr lang="en-US" sz="3300">
                <a:solidFill>
                  <a:srgbClr val="000000"/>
                </a:solidFill>
                <a:latin typeface="Proxima Nova"/>
                <a:ea typeface="Proxima Nova"/>
                <a:cs typeface="Proxima Nova"/>
                <a:sym typeface="Proxima Nova"/>
              </a:rPr>
              <a:t>Keep repeating these steps until all the words are sorted.</a:t>
            </a:r>
          </a:p>
          <a:p>
            <a:pPr algn="l" marL="712470" indent="-356235" lvl="1">
              <a:lnSpc>
                <a:spcPts val="4620"/>
              </a:lnSpc>
              <a:buFont typeface="Arial"/>
              <a:buChar char="•"/>
            </a:pPr>
            <a:r>
              <a:rPr lang="en-US" sz="3300">
                <a:solidFill>
                  <a:srgbClr val="000000"/>
                </a:solidFill>
                <a:latin typeface="Proxima Nova"/>
                <a:ea typeface="Proxima Nova"/>
                <a:cs typeface="Proxima Nova"/>
                <a:sym typeface="Proxima Nova"/>
              </a:rPr>
              <a:t>Have e</a:t>
            </a:r>
            <a:r>
              <a:rPr lang="en-US" sz="3300">
                <a:solidFill>
                  <a:srgbClr val="000000"/>
                </a:solidFill>
                <a:latin typeface="Proxima Nova"/>
                <a:ea typeface="Proxima Nova"/>
                <a:cs typeface="Proxima Nova"/>
                <a:sym typeface="Proxima Nova"/>
              </a:rPr>
              <a:t>veryone on your team raise your hands when you finish.</a:t>
            </a:r>
          </a:p>
          <a:p>
            <a:pPr algn="l">
              <a:lnSpc>
                <a:spcPts val="4620"/>
              </a:lnSpc>
            </a:pPr>
          </a:p>
        </p:txBody>
      </p:sp>
      <p:sp>
        <p:nvSpPr>
          <p:cNvPr name="TextBox 6" id="6"/>
          <p:cNvSpPr txBox="true"/>
          <p:nvPr/>
        </p:nvSpPr>
        <p:spPr>
          <a:xfrm rot="0">
            <a:off x="1349356" y="969004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009DDE"/>
                </a:solidFill>
                <a:latin typeface="Arial MT Pro"/>
                <a:ea typeface="Arial MT Pro"/>
                <a:cs typeface="Arial MT Pro"/>
                <a:sym typeface="Arial MT Pro"/>
              </a:rPr>
              <a:t>Little Acts of Love for Len</a:t>
            </a:r>
          </a:p>
        </p:txBody>
      </p:sp>
      <p:sp>
        <p:nvSpPr>
          <p:cNvPr name="Freeform 7" id="7"/>
          <p:cNvSpPr/>
          <p:nvPr/>
        </p:nvSpPr>
        <p:spPr>
          <a:xfrm flipH="false" flipV="false" rot="0">
            <a:off x="4240623" y="9522354"/>
            <a:ext cx="352873" cy="529640"/>
          </a:xfrm>
          <a:custGeom>
            <a:avLst/>
            <a:gdLst/>
            <a:ahLst/>
            <a:cxnLst/>
            <a:rect r="r" b="b" t="t" l="l"/>
            <a:pathLst>
              <a:path h="529640" w="352873">
                <a:moveTo>
                  <a:pt x="0" y="0"/>
                </a:moveTo>
                <a:lnTo>
                  <a:pt x="352872" y="0"/>
                </a:lnTo>
                <a:lnTo>
                  <a:pt x="352872" y="529641"/>
                </a:lnTo>
                <a:lnTo>
                  <a:pt x="0" y="529641"/>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398D8"/>
        </a:solidFill>
      </p:bgPr>
    </p:bg>
    <p:spTree>
      <p:nvGrpSpPr>
        <p:cNvPr id="1" name=""/>
        <p:cNvGrpSpPr/>
        <p:nvPr/>
      </p:nvGrpSpPr>
      <p:grpSpPr>
        <a:xfrm>
          <a:off x="0" y="0"/>
          <a:ext cx="0" cy="0"/>
          <a:chOff x="0" y="0"/>
          <a:chExt cx="0" cy="0"/>
        </a:xfrm>
      </p:grpSpPr>
      <p:sp>
        <p:nvSpPr>
          <p:cNvPr name="Freeform 2" id="2"/>
          <p:cNvSpPr/>
          <p:nvPr/>
        </p:nvSpPr>
        <p:spPr>
          <a:xfrm flipH="false" flipV="false" rot="0">
            <a:off x="16127083" y="352708"/>
            <a:ext cx="1485238" cy="1704692"/>
          </a:xfrm>
          <a:custGeom>
            <a:avLst/>
            <a:gdLst/>
            <a:ahLst/>
            <a:cxnLst/>
            <a:rect r="r" b="b" t="t" l="l"/>
            <a:pathLst>
              <a:path h="1704692" w="1485238">
                <a:moveTo>
                  <a:pt x="0" y="0"/>
                </a:moveTo>
                <a:lnTo>
                  <a:pt x="1485237" y="0"/>
                </a:lnTo>
                <a:lnTo>
                  <a:pt x="1485237" y="1704692"/>
                </a:lnTo>
                <a:lnTo>
                  <a:pt x="0" y="1704692"/>
                </a:lnTo>
                <a:lnTo>
                  <a:pt x="0" y="0"/>
                </a:lnTo>
                <a:close/>
              </a:path>
            </a:pathLst>
          </a:custGeom>
          <a:blipFill>
            <a:blip r:embed="rId3"/>
            <a:stretch>
              <a:fillRect l="0" t="0" r="0" b="0"/>
            </a:stretch>
          </a:blipFill>
          <a:ln w="38100" cap="sq">
            <a:solidFill>
              <a:srgbClr val="FFFFFF"/>
            </a:solidFill>
            <a:prstDash val="solid"/>
            <a:miter/>
          </a:ln>
        </p:spPr>
      </p:sp>
      <p:grpSp>
        <p:nvGrpSpPr>
          <p:cNvPr name="Group 3" id="3"/>
          <p:cNvGrpSpPr/>
          <p:nvPr/>
        </p:nvGrpSpPr>
        <p:grpSpPr>
          <a:xfrm rot="0">
            <a:off x="1349356" y="9522354"/>
            <a:ext cx="3244139" cy="529640"/>
            <a:chOff x="0" y="0"/>
            <a:chExt cx="4325519" cy="706187"/>
          </a:xfrm>
        </p:grpSpPr>
        <p:sp>
          <p:nvSpPr>
            <p:cNvPr name="TextBox 4" id="4"/>
            <p:cNvSpPr txBox="true"/>
            <p:nvPr/>
          </p:nvSpPr>
          <p:spPr>
            <a:xfrm rot="0">
              <a:off x="0" y="239462"/>
              <a:ext cx="4012605" cy="466725"/>
            </a:xfrm>
            <a:prstGeom prst="rect">
              <a:avLst/>
            </a:prstGeom>
          </p:spPr>
          <p:txBody>
            <a:bodyPr anchor="t" rtlCol="false" tIns="0" lIns="0" bIns="0" rIns="0">
              <a:spAutoFit/>
            </a:bodyPr>
            <a:lstStyle/>
            <a:p>
              <a:pPr algn="ctr">
                <a:lnSpc>
                  <a:spcPts val="2520"/>
                </a:lnSpc>
                <a:spcBef>
                  <a:spcPct val="0"/>
                </a:spcBef>
              </a:pPr>
              <a:r>
                <a:rPr lang="en-US" sz="2100">
                  <a:solidFill>
                    <a:srgbClr val="FFFFFF"/>
                  </a:solidFill>
                  <a:latin typeface="Arial MT Pro"/>
                  <a:ea typeface="Arial MT Pro"/>
                  <a:cs typeface="Arial MT Pro"/>
                  <a:sym typeface="Arial MT Pro"/>
                </a:rPr>
                <a:t>Little Acts of Love for Len</a:t>
              </a:r>
            </a:p>
          </p:txBody>
        </p:sp>
        <p:sp>
          <p:nvSpPr>
            <p:cNvPr name="Freeform 5" id="5"/>
            <p:cNvSpPr/>
            <p:nvPr/>
          </p:nvSpPr>
          <p:spPr>
            <a:xfrm flipH="false" flipV="false" rot="0">
              <a:off x="3855022" y="0"/>
              <a:ext cx="470497" cy="706187"/>
            </a:xfrm>
            <a:custGeom>
              <a:avLst/>
              <a:gdLst/>
              <a:ahLst/>
              <a:cxnLst/>
              <a:rect r="r" b="b" t="t" l="l"/>
              <a:pathLst>
                <a:path h="706187" w="470497">
                  <a:moveTo>
                    <a:pt x="0" y="0"/>
                  </a:moveTo>
                  <a:lnTo>
                    <a:pt x="470497" y="0"/>
                  </a:lnTo>
                  <a:lnTo>
                    <a:pt x="470497" y="706187"/>
                  </a:lnTo>
                  <a:lnTo>
                    <a:pt x="0" y="70618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sp>
        <p:nvSpPr>
          <p:cNvPr name="TextBox 6" id="6"/>
          <p:cNvSpPr txBox="true"/>
          <p:nvPr/>
        </p:nvSpPr>
        <p:spPr>
          <a:xfrm rot="0">
            <a:off x="1028700" y="1554479"/>
            <a:ext cx="14545645" cy="910591"/>
          </a:xfrm>
          <a:prstGeom prst="rect">
            <a:avLst/>
          </a:prstGeom>
        </p:spPr>
        <p:txBody>
          <a:bodyPr anchor="t" rtlCol="false" tIns="0" lIns="0" bIns="0" rIns="0">
            <a:spAutoFit/>
          </a:bodyPr>
          <a:lstStyle/>
          <a:p>
            <a:pPr algn="l">
              <a:lnSpc>
                <a:spcPts val="7559"/>
              </a:lnSpc>
            </a:pPr>
            <a:r>
              <a:rPr lang="en-US" sz="5399" b="true">
                <a:solidFill>
                  <a:srgbClr val="FFFFFF"/>
                </a:solidFill>
                <a:latin typeface="Proxima Nova Heavy"/>
                <a:ea typeface="Proxima Nova Heavy"/>
                <a:cs typeface="Proxima Nova Heavy"/>
                <a:sym typeface="Proxima Nova Heavy"/>
              </a:rPr>
              <a:t>Little Acts of Love for Lent Lessons </a:t>
            </a:r>
          </a:p>
        </p:txBody>
      </p:sp>
      <p:sp>
        <p:nvSpPr>
          <p:cNvPr name="TextBox 7" id="7"/>
          <p:cNvSpPr txBox="true"/>
          <p:nvPr/>
        </p:nvSpPr>
        <p:spPr>
          <a:xfrm rot="0">
            <a:off x="1028700" y="2752725"/>
            <a:ext cx="15417800" cy="6286501"/>
          </a:xfrm>
          <a:prstGeom prst="rect">
            <a:avLst/>
          </a:prstGeom>
        </p:spPr>
        <p:txBody>
          <a:bodyPr anchor="t" rtlCol="false" tIns="0" lIns="0" bIns="0" rIns="0">
            <a:spAutoFit/>
          </a:bodyPr>
          <a:lstStyle/>
          <a:p>
            <a:pPr algn="l" marL="971544" indent="-485772" lvl="1">
              <a:lnSpc>
                <a:spcPts val="6299"/>
              </a:lnSpc>
              <a:buFont typeface="Arial"/>
              <a:buChar char="•"/>
            </a:pPr>
            <a:r>
              <a:rPr lang="en-US" sz="4499">
                <a:solidFill>
                  <a:srgbClr val="FFFFFF"/>
                </a:solidFill>
                <a:latin typeface="Canva Sans"/>
                <a:ea typeface="Canva Sans"/>
                <a:cs typeface="Canva Sans"/>
                <a:sym typeface="Canva Sans"/>
              </a:rPr>
              <a:t>Introduction</a:t>
            </a:r>
          </a:p>
          <a:p>
            <a:pPr algn="l" marL="971544" indent="-485772" lvl="1">
              <a:lnSpc>
                <a:spcPts val="6299"/>
              </a:lnSpc>
              <a:buFont typeface="Arial"/>
              <a:buChar char="•"/>
            </a:pPr>
            <a:r>
              <a:rPr lang="en-US" sz="4499">
                <a:solidFill>
                  <a:srgbClr val="FFFFFF"/>
                </a:solidFill>
                <a:latin typeface="Canva Sans"/>
                <a:ea typeface="Canva Sans"/>
                <a:cs typeface="Canva Sans"/>
                <a:sym typeface="Canva Sans"/>
              </a:rPr>
              <a:t>Faith</a:t>
            </a:r>
          </a:p>
          <a:p>
            <a:pPr algn="l" marL="971544" indent="-485772" lvl="1">
              <a:lnSpc>
                <a:spcPts val="6299"/>
              </a:lnSpc>
              <a:buFont typeface="Arial"/>
              <a:buChar char="•"/>
            </a:pPr>
            <a:r>
              <a:rPr lang="en-US" sz="4499">
                <a:solidFill>
                  <a:srgbClr val="FFFFFF"/>
                </a:solidFill>
                <a:latin typeface="Canva Sans"/>
                <a:ea typeface="Canva Sans"/>
                <a:cs typeface="Canva Sans"/>
                <a:sym typeface="Canva Sans"/>
              </a:rPr>
              <a:t>Hope</a:t>
            </a:r>
          </a:p>
          <a:p>
            <a:pPr algn="l" marL="971544" indent="-485772" lvl="1">
              <a:lnSpc>
                <a:spcPts val="6299"/>
              </a:lnSpc>
              <a:buFont typeface="Arial"/>
              <a:buChar char="•"/>
            </a:pPr>
            <a:r>
              <a:rPr lang="en-US" sz="4499">
                <a:solidFill>
                  <a:srgbClr val="FFFFFF"/>
                </a:solidFill>
                <a:latin typeface="Canva Sans"/>
                <a:ea typeface="Canva Sans"/>
                <a:cs typeface="Canva Sans"/>
                <a:sym typeface="Canva Sans"/>
              </a:rPr>
              <a:t>Justice (Kindness)</a:t>
            </a:r>
          </a:p>
          <a:p>
            <a:pPr algn="l" marL="971544" indent="-485772" lvl="1">
              <a:lnSpc>
                <a:spcPts val="6299"/>
              </a:lnSpc>
              <a:buFont typeface="Arial"/>
              <a:buChar char="•"/>
            </a:pPr>
            <a:r>
              <a:rPr lang="en-US" sz="4499">
                <a:solidFill>
                  <a:srgbClr val="FFFFFF"/>
                </a:solidFill>
                <a:latin typeface="Canva Sans"/>
                <a:ea typeface="Canva Sans"/>
                <a:cs typeface="Canva Sans"/>
                <a:sym typeface="Canva Sans"/>
              </a:rPr>
              <a:t>Love Our Neighbor</a:t>
            </a:r>
          </a:p>
          <a:p>
            <a:pPr algn="l" marL="971544" indent="-485772" lvl="1">
              <a:lnSpc>
                <a:spcPts val="6299"/>
              </a:lnSpc>
              <a:buFont typeface="Arial"/>
              <a:buChar char="•"/>
            </a:pPr>
            <a:r>
              <a:rPr lang="en-US" sz="4499">
                <a:solidFill>
                  <a:srgbClr val="FFFFFF"/>
                </a:solidFill>
                <a:latin typeface="Canva Sans"/>
                <a:ea typeface="Canva Sans"/>
                <a:cs typeface="Canva Sans"/>
                <a:sym typeface="Canva Sans"/>
              </a:rPr>
              <a:t>Wisdom</a:t>
            </a:r>
          </a:p>
          <a:p>
            <a:pPr algn="l" marL="971544" indent="-485772" lvl="1">
              <a:lnSpc>
                <a:spcPts val="6299"/>
              </a:lnSpc>
              <a:buFont typeface="Arial"/>
              <a:buChar char="•"/>
            </a:pPr>
            <a:r>
              <a:rPr lang="en-US" sz="4499">
                <a:solidFill>
                  <a:srgbClr val="FFFFFF"/>
                </a:solidFill>
                <a:latin typeface="Canva Sans"/>
                <a:ea typeface="Canva Sans"/>
                <a:cs typeface="Canva Sans"/>
                <a:sym typeface="Canva Sans"/>
              </a:rPr>
              <a:t>Charity</a:t>
            </a:r>
          </a:p>
          <a:p>
            <a:pPr algn="l" marL="971544" indent="-485772" lvl="1">
              <a:lnSpc>
                <a:spcPts val="6299"/>
              </a:lnSpc>
              <a:buFont typeface="Arial"/>
              <a:buChar char="•"/>
            </a:pPr>
            <a:r>
              <a:rPr lang="en-US" sz="4499">
                <a:solidFill>
                  <a:srgbClr val="FFFFFF"/>
                </a:solidFill>
                <a:latin typeface="Canva Sans"/>
                <a:ea typeface="Canva Sans"/>
                <a:cs typeface="Canva Sans"/>
                <a:sym typeface="Canva Sans"/>
              </a:rPr>
              <a:t>Reflection</a:t>
            </a:r>
          </a:p>
        </p:txBody>
      </p:sp>
    </p:spTree>
  </p:cSld>
  <p:clrMapOvr>
    <a:masterClrMapping/>
  </p:clrMapOvr>
</p:sld>
</file>

<file path=ppt/slides/slide30.xml><?xml version="1.0" encoding="utf-8"?>
<p:sld xmlns:p="http://schemas.openxmlformats.org/presentationml/2006/main" xmlns:a="http://schemas.openxmlformats.org/drawingml/2006/main" xmlns:r="http://schemas.openxmlformats.org/officeDocument/2006/relationships">
  <p:cSld>
    <p:bg>
      <p:bgPr>
        <a:solidFill>
          <a:srgbClr val="E4F4FF"/>
        </a:solidFill>
      </p:bgPr>
    </p:bg>
    <p:spTree>
      <p:nvGrpSpPr>
        <p:cNvPr id="1" name=""/>
        <p:cNvGrpSpPr/>
        <p:nvPr/>
      </p:nvGrpSpPr>
      <p:grpSpPr>
        <a:xfrm>
          <a:off x="0" y="0"/>
          <a:ext cx="0" cy="0"/>
          <a:chOff x="0" y="0"/>
          <a:chExt cx="0" cy="0"/>
        </a:xfrm>
      </p:grpSpPr>
      <p:grpSp>
        <p:nvGrpSpPr>
          <p:cNvPr name="Group 2" id="2"/>
          <p:cNvGrpSpPr/>
          <p:nvPr/>
        </p:nvGrpSpPr>
        <p:grpSpPr>
          <a:xfrm rot="0">
            <a:off x="-4418087" y="-3606684"/>
            <a:ext cx="26803680" cy="17056535"/>
            <a:chOff x="0" y="0"/>
            <a:chExt cx="35738239" cy="22742046"/>
          </a:xfrm>
        </p:grpSpPr>
        <p:sp>
          <p:nvSpPr>
            <p:cNvPr name="Freeform 3" id="3"/>
            <p:cNvSpPr/>
            <p:nvPr/>
          </p:nvSpPr>
          <p:spPr>
            <a:xfrm flipH="false" flipV="false" rot="-3186826">
              <a:off x="26600071" y="1680289"/>
              <a:ext cx="7329130" cy="6257245"/>
            </a:xfrm>
            <a:custGeom>
              <a:avLst/>
              <a:gdLst/>
              <a:ahLst/>
              <a:cxnLst/>
              <a:rect r="r" b="b" t="t" l="l"/>
              <a:pathLst>
                <a:path h="6257245" w="7329130">
                  <a:moveTo>
                    <a:pt x="0" y="0"/>
                  </a:moveTo>
                  <a:lnTo>
                    <a:pt x="7329130" y="0"/>
                  </a:lnTo>
                  <a:lnTo>
                    <a:pt x="7329130" y="6257245"/>
                  </a:lnTo>
                  <a:lnTo>
                    <a:pt x="0" y="625724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1646292">
              <a:off x="23714623" y="14835723"/>
              <a:ext cx="11372817" cy="5601112"/>
            </a:xfrm>
            <a:custGeom>
              <a:avLst/>
              <a:gdLst/>
              <a:ahLst/>
              <a:cxnLst/>
              <a:rect r="r" b="b" t="t" l="l"/>
              <a:pathLst>
                <a:path h="5601112" w="11372817">
                  <a:moveTo>
                    <a:pt x="0" y="0"/>
                  </a:moveTo>
                  <a:lnTo>
                    <a:pt x="11372817" y="0"/>
                  </a:lnTo>
                  <a:lnTo>
                    <a:pt x="11372817" y="5601112"/>
                  </a:lnTo>
                  <a:lnTo>
                    <a:pt x="0" y="5601112"/>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1646292">
              <a:off x="1168742" y="4311710"/>
              <a:ext cx="11372817" cy="5601112"/>
            </a:xfrm>
            <a:custGeom>
              <a:avLst/>
              <a:gdLst/>
              <a:ahLst/>
              <a:cxnLst/>
              <a:rect r="r" b="b" t="t" l="l"/>
              <a:pathLst>
                <a:path h="5601112" w="11372817">
                  <a:moveTo>
                    <a:pt x="0" y="0"/>
                  </a:moveTo>
                  <a:lnTo>
                    <a:pt x="11372816" y="0"/>
                  </a:lnTo>
                  <a:lnTo>
                    <a:pt x="11372816" y="5601113"/>
                  </a:lnTo>
                  <a:lnTo>
                    <a:pt x="0" y="5601113"/>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6" id="6"/>
            <p:cNvSpPr/>
            <p:nvPr/>
          </p:nvSpPr>
          <p:spPr>
            <a:xfrm flipH="false" flipV="false" rot="-1957193">
              <a:off x="1108496" y="15002862"/>
              <a:ext cx="7329130" cy="6257245"/>
            </a:xfrm>
            <a:custGeom>
              <a:avLst/>
              <a:gdLst/>
              <a:ahLst/>
              <a:cxnLst/>
              <a:rect r="r" b="b" t="t" l="l"/>
              <a:pathLst>
                <a:path h="6257245" w="7329130">
                  <a:moveTo>
                    <a:pt x="0" y="0"/>
                  </a:moveTo>
                  <a:lnTo>
                    <a:pt x="7329130" y="0"/>
                  </a:lnTo>
                  <a:lnTo>
                    <a:pt x="7329130" y="6257244"/>
                  </a:lnTo>
                  <a:lnTo>
                    <a:pt x="0" y="625724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grpSp>
        <p:nvGrpSpPr>
          <p:cNvPr name="Group 7" id="7"/>
          <p:cNvGrpSpPr/>
          <p:nvPr/>
        </p:nvGrpSpPr>
        <p:grpSpPr>
          <a:xfrm rot="0">
            <a:off x="1028700" y="5143979"/>
            <a:ext cx="4845130" cy="3884715"/>
            <a:chOff x="0" y="0"/>
            <a:chExt cx="572705" cy="459182"/>
          </a:xfrm>
        </p:grpSpPr>
        <p:sp>
          <p:nvSpPr>
            <p:cNvPr name="Freeform 8" id="8"/>
            <p:cNvSpPr/>
            <p:nvPr/>
          </p:nvSpPr>
          <p:spPr>
            <a:xfrm flipH="false" flipV="false" rot="0">
              <a:off x="0" y="0"/>
              <a:ext cx="572705" cy="459182"/>
            </a:xfrm>
            <a:custGeom>
              <a:avLst/>
              <a:gdLst/>
              <a:ahLst/>
              <a:cxnLst/>
              <a:rect r="r" b="b" t="t" l="l"/>
              <a:pathLst>
                <a:path h="459182" w="572705">
                  <a:moveTo>
                    <a:pt x="0" y="0"/>
                  </a:moveTo>
                  <a:lnTo>
                    <a:pt x="572705" y="0"/>
                  </a:lnTo>
                  <a:lnTo>
                    <a:pt x="572705" y="459182"/>
                  </a:lnTo>
                  <a:lnTo>
                    <a:pt x="0" y="459182"/>
                  </a:lnTo>
                  <a:close/>
                </a:path>
              </a:pathLst>
            </a:custGeom>
            <a:blipFill>
              <a:blip r:embed="rId9"/>
              <a:stretch>
                <a:fillRect l="0" t="-21336" r="0" b="-10774"/>
              </a:stretch>
            </a:blipFill>
          </p:spPr>
        </p:sp>
      </p:grpSp>
      <p:grpSp>
        <p:nvGrpSpPr>
          <p:cNvPr name="Group 9" id="9"/>
          <p:cNvGrpSpPr/>
          <p:nvPr/>
        </p:nvGrpSpPr>
        <p:grpSpPr>
          <a:xfrm rot="0">
            <a:off x="6721435" y="5143500"/>
            <a:ext cx="4845130" cy="3884715"/>
            <a:chOff x="0" y="0"/>
            <a:chExt cx="572705" cy="459182"/>
          </a:xfrm>
        </p:grpSpPr>
        <p:sp>
          <p:nvSpPr>
            <p:cNvPr name="Freeform 10" id="10"/>
            <p:cNvSpPr/>
            <p:nvPr/>
          </p:nvSpPr>
          <p:spPr>
            <a:xfrm flipH="false" flipV="false" rot="0">
              <a:off x="0" y="0"/>
              <a:ext cx="572705" cy="459182"/>
            </a:xfrm>
            <a:custGeom>
              <a:avLst/>
              <a:gdLst/>
              <a:ahLst/>
              <a:cxnLst/>
              <a:rect r="r" b="b" t="t" l="l"/>
              <a:pathLst>
                <a:path h="459182" w="572705">
                  <a:moveTo>
                    <a:pt x="0" y="0"/>
                  </a:moveTo>
                  <a:lnTo>
                    <a:pt x="572705" y="0"/>
                  </a:lnTo>
                  <a:lnTo>
                    <a:pt x="572705" y="459182"/>
                  </a:lnTo>
                  <a:lnTo>
                    <a:pt x="0" y="459182"/>
                  </a:lnTo>
                  <a:close/>
                </a:path>
              </a:pathLst>
            </a:custGeom>
            <a:blipFill>
              <a:blip r:embed="rId10"/>
              <a:stretch>
                <a:fillRect l="0" t="-12361" r="0" b="-12361"/>
              </a:stretch>
            </a:blipFill>
          </p:spPr>
        </p:sp>
      </p:grpSp>
      <p:grpSp>
        <p:nvGrpSpPr>
          <p:cNvPr name="Group 11" id="11"/>
          <p:cNvGrpSpPr/>
          <p:nvPr/>
        </p:nvGrpSpPr>
        <p:grpSpPr>
          <a:xfrm rot="0">
            <a:off x="12297632" y="5143979"/>
            <a:ext cx="4845130" cy="3884715"/>
            <a:chOff x="0" y="0"/>
            <a:chExt cx="572705" cy="459182"/>
          </a:xfrm>
        </p:grpSpPr>
        <p:sp>
          <p:nvSpPr>
            <p:cNvPr name="Freeform 12" id="12"/>
            <p:cNvSpPr/>
            <p:nvPr/>
          </p:nvSpPr>
          <p:spPr>
            <a:xfrm flipH="false" flipV="false" rot="-59999">
              <a:off x="-3963" y="-4963"/>
              <a:ext cx="580631" cy="469107"/>
            </a:xfrm>
            <a:custGeom>
              <a:avLst/>
              <a:gdLst/>
              <a:ahLst/>
              <a:cxnLst/>
              <a:rect r="r" b="b" t="t" l="l"/>
              <a:pathLst>
                <a:path h="469107" w="580631">
                  <a:moveTo>
                    <a:pt x="8014" y="0"/>
                  </a:moveTo>
                  <a:lnTo>
                    <a:pt x="580631" y="9996"/>
                  </a:lnTo>
                  <a:lnTo>
                    <a:pt x="572617" y="469107"/>
                  </a:lnTo>
                  <a:lnTo>
                    <a:pt x="0" y="459112"/>
                  </a:lnTo>
                  <a:close/>
                </a:path>
              </a:pathLst>
            </a:custGeom>
            <a:blipFill>
              <a:blip r:embed="rId11"/>
              <a:stretch>
                <a:fillRect l="-424524" t="0" r="-20932" b="-14772"/>
              </a:stretch>
            </a:blipFill>
          </p:spPr>
        </p:sp>
      </p:grpSp>
      <p:sp>
        <p:nvSpPr>
          <p:cNvPr name="TextBox 13" id="13"/>
          <p:cNvSpPr txBox="true"/>
          <p:nvPr/>
        </p:nvSpPr>
        <p:spPr>
          <a:xfrm rot="0">
            <a:off x="5223324" y="933450"/>
            <a:ext cx="7841352" cy="910591"/>
          </a:xfrm>
          <a:prstGeom prst="rect">
            <a:avLst/>
          </a:prstGeom>
        </p:spPr>
        <p:txBody>
          <a:bodyPr anchor="t" rtlCol="false" tIns="0" lIns="0" bIns="0" rIns="0">
            <a:spAutoFit/>
          </a:bodyPr>
          <a:lstStyle/>
          <a:p>
            <a:pPr algn="ctr">
              <a:lnSpc>
                <a:spcPts val="7559"/>
              </a:lnSpc>
            </a:pPr>
            <a:r>
              <a:rPr lang="en-US" sz="5399" b="true">
                <a:solidFill>
                  <a:srgbClr val="00528A"/>
                </a:solidFill>
                <a:latin typeface="Proxima Nova Heavy"/>
                <a:ea typeface="Proxima Nova Heavy"/>
                <a:cs typeface="Proxima Nova Heavy"/>
                <a:sym typeface="Proxima Nova Heavy"/>
              </a:rPr>
              <a:t>Lent Calendar</a:t>
            </a:r>
          </a:p>
        </p:txBody>
      </p:sp>
      <p:sp>
        <p:nvSpPr>
          <p:cNvPr name="TextBox 14" id="14"/>
          <p:cNvSpPr txBox="true"/>
          <p:nvPr/>
        </p:nvSpPr>
        <p:spPr>
          <a:xfrm rot="0">
            <a:off x="1028700" y="3005153"/>
            <a:ext cx="4904638" cy="1144905"/>
          </a:xfrm>
          <a:prstGeom prst="rect">
            <a:avLst/>
          </a:prstGeom>
        </p:spPr>
        <p:txBody>
          <a:bodyPr anchor="t" rtlCol="false" tIns="0" lIns="0" bIns="0" rIns="0">
            <a:spAutoFit/>
          </a:bodyPr>
          <a:lstStyle/>
          <a:p>
            <a:pPr algn="ctr">
              <a:lnSpc>
                <a:spcPts val="4620"/>
              </a:lnSpc>
              <a:spcBef>
                <a:spcPct val="0"/>
              </a:spcBef>
            </a:pPr>
            <a:r>
              <a:rPr lang="en-US" sz="3300">
                <a:solidFill>
                  <a:srgbClr val="000000"/>
                </a:solidFill>
                <a:latin typeface="Proxima Nova"/>
                <a:ea typeface="Proxima Nova"/>
                <a:cs typeface="Proxima Nova"/>
                <a:sym typeface="Proxima Nova"/>
              </a:rPr>
              <a:t>Complete your Lent Calendar</a:t>
            </a:r>
          </a:p>
        </p:txBody>
      </p:sp>
      <p:sp>
        <p:nvSpPr>
          <p:cNvPr name="TextBox 15" id="15"/>
          <p:cNvSpPr txBox="true"/>
          <p:nvPr/>
        </p:nvSpPr>
        <p:spPr>
          <a:xfrm rot="0">
            <a:off x="6721435" y="3005153"/>
            <a:ext cx="4845130" cy="1144905"/>
          </a:xfrm>
          <a:prstGeom prst="rect">
            <a:avLst/>
          </a:prstGeom>
        </p:spPr>
        <p:txBody>
          <a:bodyPr anchor="t" rtlCol="false" tIns="0" lIns="0" bIns="0" rIns="0">
            <a:spAutoFit/>
          </a:bodyPr>
          <a:lstStyle/>
          <a:p>
            <a:pPr algn="ctr">
              <a:lnSpc>
                <a:spcPts val="4620"/>
              </a:lnSpc>
              <a:spcBef>
                <a:spcPct val="0"/>
              </a:spcBef>
            </a:pPr>
            <a:r>
              <a:rPr lang="en-US" sz="3300">
                <a:solidFill>
                  <a:srgbClr val="000000"/>
                </a:solidFill>
                <a:latin typeface="Proxima Nova"/>
                <a:ea typeface="Proxima Nova"/>
                <a:cs typeface="Proxima Nova"/>
                <a:sym typeface="Proxima Nova"/>
              </a:rPr>
              <a:t>Perform Little Acts of Love for people this week</a:t>
            </a:r>
          </a:p>
        </p:txBody>
      </p:sp>
      <p:sp>
        <p:nvSpPr>
          <p:cNvPr name="TextBox 16" id="16"/>
          <p:cNvSpPr txBox="true"/>
          <p:nvPr/>
        </p:nvSpPr>
        <p:spPr>
          <a:xfrm rot="0">
            <a:off x="12297632" y="2424128"/>
            <a:ext cx="4845130" cy="1725930"/>
          </a:xfrm>
          <a:prstGeom prst="rect">
            <a:avLst/>
          </a:prstGeom>
        </p:spPr>
        <p:txBody>
          <a:bodyPr anchor="t" rtlCol="false" tIns="0" lIns="0" bIns="0" rIns="0">
            <a:spAutoFit/>
          </a:bodyPr>
          <a:lstStyle/>
          <a:p>
            <a:pPr algn="ctr">
              <a:lnSpc>
                <a:spcPts val="4620"/>
              </a:lnSpc>
              <a:spcBef>
                <a:spcPct val="0"/>
              </a:spcBef>
            </a:pPr>
            <a:r>
              <a:rPr lang="en-US" sz="3300">
                <a:solidFill>
                  <a:srgbClr val="000000"/>
                </a:solidFill>
                <a:latin typeface="Proxima Nova"/>
                <a:ea typeface="Proxima Nova"/>
                <a:cs typeface="Proxima Nova"/>
                <a:sym typeface="Proxima Nova"/>
              </a:rPr>
              <a:t>When your name is chosen, be ready to share your Little Acts of Love</a:t>
            </a:r>
          </a:p>
        </p:txBody>
      </p:sp>
      <p:sp>
        <p:nvSpPr>
          <p:cNvPr name="TextBox 17" id="17"/>
          <p:cNvSpPr txBox="true"/>
          <p:nvPr/>
        </p:nvSpPr>
        <p:spPr>
          <a:xfrm rot="0">
            <a:off x="1349356" y="969004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009DDE"/>
                </a:solidFill>
                <a:latin typeface="Arial MT Pro"/>
                <a:ea typeface="Arial MT Pro"/>
                <a:cs typeface="Arial MT Pro"/>
                <a:sym typeface="Arial MT Pro"/>
              </a:rPr>
              <a:t>Little Acts of Love for Len</a:t>
            </a:r>
          </a:p>
        </p:txBody>
      </p:sp>
      <p:sp>
        <p:nvSpPr>
          <p:cNvPr name="Freeform 18" id="18"/>
          <p:cNvSpPr/>
          <p:nvPr/>
        </p:nvSpPr>
        <p:spPr>
          <a:xfrm flipH="false" flipV="false" rot="0">
            <a:off x="4240623" y="9522354"/>
            <a:ext cx="352873" cy="529640"/>
          </a:xfrm>
          <a:custGeom>
            <a:avLst/>
            <a:gdLst/>
            <a:ahLst/>
            <a:cxnLst/>
            <a:rect r="r" b="b" t="t" l="l"/>
            <a:pathLst>
              <a:path h="529640" w="352873">
                <a:moveTo>
                  <a:pt x="0" y="0"/>
                </a:moveTo>
                <a:lnTo>
                  <a:pt x="352872" y="0"/>
                </a:lnTo>
                <a:lnTo>
                  <a:pt x="352872" y="529641"/>
                </a:lnTo>
                <a:lnTo>
                  <a:pt x="0" y="529641"/>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Tree>
  </p:cSld>
  <p:clrMapOvr>
    <a:masterClrMapping/>
  </p:clrMapOvr>
</p:sld>
</file>

<file path=ppt/slides/slide31.xml><?xml version="1.0" encoding="utf-8"?>
<p:sld xmlns:p="http://schemas.openxmlformats.org/presentationml/2006/main" xmlns:a="http://schemas.openxmlformats.org/drawingml/2006/main" xmlns:r="http://schemas.openxmlformats.org/officeDocument/2006/relationships">
  <p:cSld>
    <p:bg>
      <p:bgPr>
        <a:solidFill>
          <a:srgbClr val="E4F4FF"/>
        </a:solidFill>
      </p:bgPr>
    </p:bg>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0" r="0" b="0"/>
            </a:stretch>
          </a:blipFill>
        </p:spPr>
      </p:sp>
      <p:sp>
        <p:nvSpPr>
          <p:cNvPr name="TextBox 3" id="3"/>
          <p:cNvSpPr txBox="true"/>
          <p:nvPr/>
        </p:nvSpPr>
        <p:spPr>
          <a:xfrm rot="0">
            <a:off x="4758467" y="4636898"/>
            <a:ext cx="8771066" cy="1052197"/>
          </a:xfrm>
          <a:prstGeom prst="rect">
            <a:avLst/>
          </a:prstGeom>
        </p:spPr>
        <p:txBody>
          <a:bodyPr anchor="t" rtlCol="false" tIns="0" lIns="0" bIns="0" rIns="0">
            <a:spAutoFit/>
          </a:bodyPr>
          <a:lstStyle/>
          <a:p>
            <a:pPr algn="ctr">
              <a:lnSpc>
                <a:spcPts val="8679"/>
              </a:lnSpc>
            </a:pPr>
            <a:r>
              <a:rPr lang="en-US" sz="6199" b="true">
                <a:solidFill>
                  <a:srgbClr val="FFC927"/>
                </a:solidFill>
                <a:latin typeface="Proxima Nova Heavy"/>
                <a:ea typeface="Proxima Nova Heavy"/>
                <a:cs typeface="Proxima Nova Heavy"/>
                <a:sym typeface="Proxima Nova Heavy"/>
              </a:rPr>
              <a:t>Justice (Kindness)</a:t>
            </a:r>
          </a:p>
        </p:txBody>
      </p:sp>
    </p:spTree>
  </p:cSld>
  <p:clrMapOvr>
    <a:masterClrMapping/>
  </p:clrMapOvr>
</p:sld>
</file>

<file path=ppt/slides/slide32.xml><?xml version="1.0" encoding="utf-8"?>
<p:sld xmlns:p="http://schemas.openxmlformats.org/presentationml/2006/main" xmlns:a="http://schemas.openxmlformats.org/drawingml/2006/main" xmlns:r="http://schemas.openxmlformats.org/officeDocument/2006/relationships">
  <p:cSld>
    <p:bg>
      <p:bgPr>
        <a:solidFill>
          <a:srgbClr val="E4F4FF"/>
        </a:solidFill>
      </p:bgPr>
    </p:bg>
    <p:spTree>
      <p:nvGrpSpPr>
        <p:cNvPr id="1" name=""/>
        <p:cNvGrpSpPr/>
        <p:nvPr/>
      </p:nvGrpSpPr>
      <p:grpSpPr>
        <a:xfrm>
          <a:off x="0" y="0"/>
          <a:ext cx="0" cy="0"/>
          <a:chOff x="0" y="0"/>
          <a:chExt cx="0" cy="0"/>
        </a:xfrm>
      </p:grpSpPr>
      <p:grpSp>
        <p:nvGrpSpPr>
          <p:cNvPr name="Group 2" id="2"/>
          <p:cNvGrpSpPr/>
          <p:nvPr/>
        </p:nvGrpSpPr>
        <p:grpSpPr>
          <a:xfrm rot="0">
            <a:off x="-4418087" y="-3606684"/>
            <a:ext cx="26803680" cy="17056535"/>
            <a:chOff x="0" y="0"/>
            <a:chExt cx="35738239" cy="22742046"/>
          </a:xfrm>
        </p:grpSpPr>
        <p:sp>
          <p:nvSpPr>
            <p:cNvPr name="Freeform 3" id="3"/>
            <p:cNvSpPr/>
            <p:nvPr/>
          </p:nvSpPr>
          <p:spPr>
            <a:xfrm flipH="false" flipV="false" rot="-3186826">
              <a:off x="26600071" y="1680289"/>
              <a:ext cx="7329130" cy="6257245"/>
            </a:xfrm>
            <a:custGeom>
              <a:avLst/>
              <a:gdLst/>
              <a:ahLst/>
              <a:cxnLst/>
              <a:rect r="r" b="b" t="t" l="l"/>
              <a:pathLst>
                <a:path h="6257245" w="7329130">
                  <a:moveTo>
                    <a:pt x="0" y="0"/>
                  </a:moveTo>
                  <a:lnTo>
                    <a:pt x="7329130" y="0"/>
                  </a:lnTo>
                  <a:lnTo>
                    <a:pt x="7329130" y="6257245"/>
                  </a:lnTo>
                  <a:lnTo>
                    <a:pt x="0" y="625724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1646292">
              <a:off x="23714623" y="14835723"/>
              <a:ext cx="11372817" cy="5601112"/>
            </a:xfrm>
            <a:custGeom>
              <a:avLst/>
              <a:gdLst/>
              <a:ahLst/>
              <a:cxnLst/>
              <a:rect r="r" b="b" t="t" l="l"/>
              <a:pathLst>
                <a:path h="5601112" w="11372817">
                  <a:moveTo>
                    <a:pt x="0" y="0"/>
                  </a:moveTo>
                  <a:lnTo>
                    <a:pt x="11372817" y="0"/>
                  </a:lnTo>
                  <a:lnTo>
                    <a:pt x="11372817" y="5601112"/>
                  </a:lnTo>
                  <a:lnTo>
                    <a:pt x="0" y="5601112"/>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1646292">
              <a:off x="1168742" y="4311710"/>
              <a:ext cx="11372817" cy="5601112"/>
            </a:xfrm>
            <a:custGeom>
              <a:avLst/>
              <a:gdLst/>
              <a:ahLst/>
              <a:cxnLst/>
              <a:rect r="r" b="b" t="t" l="l"/>
              <a:pathLst>
                <a:path h="5601112" w="11372817">
                  <a:moveTo>
                    <a:pt x="0" y="0"/>
                  </a:moveTo>
                  <a:lnTo>
                    <a:pt x="11372816" y="0"/>
                  </a:lnTo>
                  <a:lnTo>
                    <a:pt x="11372816" y="5601113"/>
                  </a:lnTo>
                  <a:lnTo>
                    <a:pt x="0" y="5601113"/>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6" id="6"/>
            <p:cNvSpPr/>
            <p:nvPr/>
          </p:nvSpPr>
          <p:spPr>
            <a:xfrm flipH="false" flipV="false" rot="-1957193">
              <a:off x="1108496" y="15002862"/>
              <a:ext cx="7329130" cy="6257245"/>
            </a:xfrm>
            <a:custGeom>
              <a:avLst/>
              <a:gdLst/>
              <a:ahLst/>
              <a:cxnLst/>
              <a:rect r="r" b="b" t="t" l="l"/>
              <a:pathLst>
                <a:path h="6257245" w="7329130">
                  <a:moveTo>
                    <a:pt x="0" y="0"/>
                  </a:moveTo>
                  <a:lnTo>
                    <a:pt x="7329130" y="0"/>
                  </a:lnTo>
                  <a:lnTo>
                    <a:pt x="7329130" y="6257244"/>
                  </a:lnTo>
                  <a:lnTo>
                    <a:pt x="0" y="625724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sp>
        <p:nvSpPr>
          <p:cNvPr name="Freeform 7" id="7"/>
          <p:cNvSpPr/>
          <p:nvPr/>
        </p:nvSpPr>
        <p:spPr>
          <a:xfrm flipH="false" flipV="false" rot="0">
            <a:off x="9220200" y="767405"/>
            <a:ext cx="8262720" cy="8752190"/>
          </a:xfrm>
          <a:custGeom>
            <a:avLst/>
            <a:gdLst/>
            <a:ahLst/>
            <a:cxnLst/>
            <a:rect r="r" b="b" t="t" l="l"/>
            <a:pathLst>
              <a:path h="8752190" w="8262720">
                <a:moveTo>
                  <a:pt x="0" y="0"/>
                </a:moveTo>
                <a:lnTo>
                  <a:pt x="8262720" y="0"/>
                </a:lnTo>
                <a:lnTo>
                  <a:pt x="8262720" y="8752190"/>
                </a:lnTo>
                <a:lnTo>
                  <a:pt x="0" y="8752190"/>
                </a:lnTo>
                <a:lnTo>
                  <a:pt x="0" y="0"/>
                </a:lnTo>
                <a:close/>
              </a:path>
            </a:pathLst>
          </a:custGeom>
          <a:blipFill>
            <a:blip r:embed="rId9"/>
            <a:stretch>
              <a:fillRect l="0" t="0" r="0" b="0"/>
            </a:stretch>
          </a:blipFill>
        </p:spPr>
      </p:sp>
      <p:sp>
        <p:nvSpPr>
          <p:cNvPr name="TextBox 8" id="8"/>
          <p:cNvSpPr txBox="true"/>
          <p:nvPr/>
        </p:nvSpPr>
        <p:spPr>
          <a:xfrm rot="0">
            <a:off x="1028700" y="4010992"/>
            <a:ext cx="7841352" cy="910591"/>
          </a:xfrm>
          <a:prstGeom prst="rect">
            <a:avLst/>
          </a:prstGeom>
        </p:spPr>
        <p:txBody>
          <a:bodyPr anchor="t" rtlCol="false" tIns="0" lIns="0" bIns="0" rIns="0">
            <a:spAutoFit/>
          </a:bodyPr>
          <a:lstStyle/>
          <a:p>
            <a:pPr algn="l">
              <a:lnSpc>
                <a:spcPts val="7559"/>
              </a:lnSpc>
            </a:pPr>
            <a:r>
              <a:rPr lang="en-US" sz="5399" b="true">
                <a:solidFill>
                  <a:srgbClr val="00528A"/>
                </a:solidFill>
                <a:latin typeface="Proxima Nova Heavy"/>
                <a:ea typeface="Proxima Nova Heavy"/>
                <a:cs typeface="Proxima Nova Heavy"/>
                <a:sym typeface="Proxima Nova Heavy"/>
              </a:rPr>
              <a:t>Acts of Love</a:t>
            </a:r>
          </a:p>
        </p:txBody>
      </p:sp>
      <p:sp>
        <p:nvSpPr>
          <p:cNvPr name="TextBox 9" id="9"/>
          <p:cNvSpPr txBox="true"/>
          <p:nvPr/>
        </p:nvSpPr>
        <p:spPr>
          <a:xfrm rot="0">
            <a:off x="1028700" y="5250650"/>
            <a:ext cx="6130677" cy="2785745"/>
          </a:xfrm>
          <a:prstGeom prst="rect">
            <a:avLst/>
          </a:prstGeom>
        </p:spPr>
        <p:txBody>
          <a:bodyPr anchor="t" rtlCol="false" tIns="0" lIns="0" bIns="0" rIns="0">
            <a:spAutoFit/>
          </a:bodyPr>
          <a:lstStyle/>
          <a:p>
            <a:pPr algn="l">
              <a:lnSpc>
                <a:spcPts val="4480"/>
              </a:lnSpc>
            </a:pPr>
            <a:r>
              <a:rPr lang="en-US" sz="3200">
                <a:solidFill>
                  <a:srgbClr val="000000"/>
                </a:solidFill>
                <a:latin typeface="Proxima Nova"/>
                <a:ea typeface="Proxima Nova"/>
                <a:cs typeface="Proxima Nova"/>
                <a:sym typeface="Proxima Nova"/>
              </a:rPr>
              <a:t>Instructions:</a:t>
            </a:r>
          </a:p>
          <a:p>
            <a:pPr algn="l">
              <a:lnSpc>
                <a:spcPts val="4480"/>
              </a:lnSpc>
            </a:pPr>
          </a:p>
          <a:p>
            <a:pPr algn="l">
              <a:lnSpc>
                <a:spcPts val="4480"/>
              </a:lnSpc>
            </a:pPr>
            <a:r>
              <a:rPr lang="en-US" sz="3200">
                <a:solidFill>
                  <a:srgbClr val="000000"/>
                </a:solidFill>
                <a:latin typeface="Proxima Nova"/>
                <a:ea typeface="Proxima Nova"/>
                <a:cs typeface="Proxima Nova"/>
                <a:sym typeface="Proxima Nova"/>
              </a:rPr>
              <a:t>Share what you did to show love and kindness during the week.</a:t>
            </a:r>
          </a:p>
          <a:p>
            <a:pPr algn="l">
              <a:lnSpc>
                <a:spcPts val="4480"/>
              </a:lnSpc>
            </a:pPr>
          </a:p>
        </p:txBody>
      </p:sp>
      <p:sp>
        <p:nvSpPr>
          <p:cNvPr name="TextBox 10" id="10"/>
          <p:cNvSpPr txBox="true"/>
          <p:nvPr/>
        </p:nvSpPr>
        <p:spPr>
          <a:xfrm rot="0">
            <a:off x="1349356" y="969004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009DDE"/>
                </a:solidFill>
                <a:latin typeface="Arial MT Pro"/>
                <a:ea typeface="Arial MT Pro"/>
                <a:cs typeface="Arial MT Pro"/>
                <a:sym typeface="Arial MT Pro"/>
              </a:rPr>
              <a:t>Little Acts of Love for Len</a:t>
            </a:r>
          </a:p>
        </p:txBody>
      </p:sp>
      <p:sp>
        <p:nvSpPr>
          <p:cNvPr name="Freeform 11" id="11"/>
          <p:cNvSpPr/>
          <p:nvPr/>
        </p:nvSpPr>
        <p:spPr>
          <a:xfrm flipH="false" flipV="false" rot="0">
            <a:off x="4240623" y="9522354"/>
            <a:ext cx="352873" cy="529640"/>
          </a:xfrm>
          <a:custGeom>
            <a:avLst/>
            <a:gdLst/>
            <a:ahLst/>
            <a:cxnLst/>
            <a:rect r="r" b="b" t="t" l="l"/>
            <a:pathLst>
              <a:path h="529640" w="352873">
                <a:moveTo>
                  <a:pt x="0" y="0"/>
                </a:moveTo>
                <a:lnTo>
                  <a:pt x="352872" y="0"/>
                </a:lnTo>
                <a:lnTo>
                  <a:pt x="352872" y="529641"/>
                </a:lnTo>
                <a:lnTo>
                  <a:pt x="0" y="529641"/>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Tree>
  </p:cSld>
  <p:clrMapOvr>
    <a:masterClrMapping/>
  </p:clrMapOvr>
</p:sld>
</file>

<file path=ppt/slides/slide33.xml><?xml version="1.0" encoding="utf-8"?>
<p:sld xmlns:p="http://schemas.openxmlformats.org/presentationml/2006/main" xmlns:a="http://schemas.openxmlformats.org/drawingml/2006/main" xmlns:r="http://schemas.openxmlformats.org/officeDocument/2006/relationships">
  <p:cSld>
    <p:bg>
      <p:bgPr>
        <a:solidFill>
          <a:srgbClr val="E4F4FF"/>
        </a:solidFill>
      </p:bgPr>
    </p:bg>
    <p:spTree>
      <p:nvGrpSpPr>
        <p:cNvPr id="1" name=""/>
        <p:cNvGrpSpPr/>
        <p:nvPr/>
      </p:nvGrpSpPr>
      <p:grpSpPr>
        <a:xfrm>
          <a:off x="0" y="0"/>
          <a:ext cx="0" cy="0"/>
          <a:chOff x="0" y="0"/>
          <a:chExt cx="0" cy="0"/>
        </a:xfrm>
      </p:grpSpPr>
      <p:sp>
        <p:nvSpPr>
          <p:cNvPr name="Freeform 2" id="2"/>
          <p:cNvSpPr/>
          <p:nvPr/>
        </p:nvSpPr>
        <p:spPr>
          <a:xfrm flipH="false" flipV="false" rot="-3186826">
            <a:off x="15531966" y="-2346467"/>
            <a:ext cx="5496847" cy="4692933"/>
          </a:xfrm>
          <a:custGeom>
            <a:avLst/>
            <a:gdLst/>
            <a:ahLst/>
            <a:cxnLst/>
            <a:rect r="r" b="b" t="t" l="l"/>
            <a:pathLst>
              <a:path h="4692933" w="5496847">
                <a:moveTo>
                  <a:pt x="0" y="0"/>
                </a:moveTo>
                <a:lnTo>
                  <a:pt x="5496847" y="0"/>
                </a:lnTo>
                <a:lnTo>
                  <a:pt x="5496847" y="4692934"/>
                </a:lnTo>
                <a:lnTo>
                  <a:pt x="0" y="469293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3" id="3"/>
          <p:cNvSpPr/>
          <p:nvPr/>
        </p:nvSpPr>
        <p:spPr>
          <a:xfrm flipH="false" flipV="false" rot="-1646292">
            <a:off x="13367880" y="7520108"/>
            <a:ext cx="8529613" cy="4200834"/>
          </a:xfrm>
          <a:custGeom>
            <a:avLst/>
            <a:gdLst/>
            <a:ahLst/>
            <a:cxnLst/>
            <a:rect r="r" b="b" t="t" l="l"/>
            <a:pathLst>
              <a:path h="4200834" w="8529613">
                <a:moveTo>
                  <a:pt x="0" y="0"/>
                </a:moveTo>
                <a:lnTo>
                  <a:pt x="8529613" y="0"/>
                </a:lnTo>
                <a:lnTo>
                  <a:pt x="8529613" y="4200834"/>
                </a:lnTo>
                <a:lnTo>
                  <a:pt x="0" y="4200834"/>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4" id="4"/>
          <p:cNvSpPr/>
          <p:nvPr/>
        </p:nvSpPr>
        <p:spPr>
          <a:xfrm flipH="false" flipV="false" rot="-1646292">
            <a:off x="-3541531" y="-372901"/>
            <a:ext cx="8529613" cy="4200834"/>
          </a:xfrm>
          <a:custGeom>
            <a:avLst/>
            <a:gdLst/>
            <a:ahLst/>
            <a:cxnLst/>
            <a:rect r="r" b="b" t="t" l="l"/>
            <a:pathLst>
              <a:path h="4200834" w="8529613">
                <a:moveTo>
                  <a:pt x="0" y="0"/>
                </a:moveTo>
                <a:lnTo>
                  <a:pt x="8529612" y="0"/>
                </a:lnTo>
                <a:lnTo>
                  <a:pt x="8529612" y="4200834"/>
                </a:lnTo>
                <a:lnTo>
                  <a:pt x="0" y="4200834"/>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1957193">
            <a:off x="-3586715" y="7645462"/>
            <a:ext cx="5496847" cy="4692933"/>
          </a:xfrm>
          <a:custGeom>
            <a:avLst/>
            <a:gdLst/>
            <a:ahLst/>
            <a:cxnLst/>
            <a:rect r="r" b="b" t="t" l="l"/>
            <a:pathLst>
              <a:path h="4692933" w="5496847">
                <a:moveTo>
                  <a:pt x="0" y="0"/>
                </a:moveTo>
                <a:lnTo>
                  <a:pt x="5496847" y="0"/>
                </a:lnTo>
                <a:lnTo>
                  <a:pt x="5496847" y="4692934"/>
                </a:lnTo>
                <a:lnTo>
                  <a:pt x="0" y="469293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6" id="6"/>
          <p:cNvSpPr txBox="true"/>
          <p:nvPr/>
        </p:nvSpPr>
        <p:spPr>
          <a:xfrm rot="0">
            <a:off x="1870553" y="2203170"/>
            <a:ext cx="7841352" cy="910591"/>
          </a:xfrm>
          <a:prstGeom prst="rect">
            <a:avLst/>
          </a:prstGeom>
        </p:spPr>
        <p:txBody>
          <a:bodyPr anchor="t" rtlCol="false" tIns="0" lIns="0" bIns="0" rIns="0">
            <a:spAutoFit/>
          </a:bodyPr>
          <a:lstStyle/>
          <a:p>
            <a:pPr algn="l">
              <a:lnSpc>
                <a:spcPts val="7559"/>
              </a:lnSpc>
            </a:pPr>
            <a:r>
              <a:rPr lang="en-US" sz="5399" b="true">
                <a:solidFill>
                  <a:srgbClr val="00528A"/>
                </a:solidFill>
                <a:latin typeface="Proxima Nova Heavy"/>
                <a:ea typeface="Proxima Nova Heavy"/>
                <a:cs typeface="Proxima Nova Heavy"/>
                <a:sym typeface="Proxima Nova Heavy"/>
              </a:rPr>
              <a:t>What should I do?</a:t>
            </a:r>
          </a:p>
        </p:txBody>
      </p:sp>
      <p:grpSp>
        <p:nvGrpSpPr>
          <p:cNvPr name="Group 7" id="7"/>
          <p:cNvGrpSpPr/>
          <p:nvPr/>
        </p:nvGrpSpPr>
        <p:grpSpPr>
          <a:xfrm rot="0">
            <a:off x="1221874" y="3606684"/>
            <a:ext cx="15844252" cy="5424682"/>
            <a:chOff x="0" y="0"/>
            <a:chExt cx="1576916" cy="539897"/>
          </a:xfrm>
        </p:grpSpPr>
        <p:sp>
          <p:nvSpPr>
            <p:cNvPr name="Freeform 8" id="8"/>
            <p:cNvSpPr/>
            <p:nvPr/>
          </p:nvSpPr>
          <p:spPr>
            <a:xfrm flipH="false" flipV="false" rot="0">
              <a:off x="0" y="0"/>
              <a:ext cx="1576916" cy="539897"/>
            </a:xfrm>
            <a:custGeom>
              <a:avLst/>
              <a:gdLst/>
              <a:ahLst/>
              <a:cxnLst/>
              <a:rect r="r" b="b" t="t" l="l"/>
              <a:pathLst>
                <a:path h="539897" w="1576916">
                  <a:moveTo>
                    <a:pt x="0" y="0"/>
                  </a:moveTo>
                  <a:lnTo>
                    <a:pt x="1576916" y="0"/>
                  </a:lnTo>
                  <a:lnTo>
                    <a:pt x="1576916" y="539897"/>
                  </a:lnTo>
                  <a:lnTo>
                    <a:pt x="0" y="539897"/>
                  </a:lnTo>
                  <a:close/>
                </a:path>
              </a:pathLst>
            </a:custGeom>
            <a:blipFill>
              <a:blip r:embed="rId7"/>
              <a:stretch>
                <a:fillRect l="0" t="-20767" r="0" b="-73828"/>
              </a:stretch>
            </a:blipFill>
          </p:spPr>
        </p:sp>
      </p:grpSp>
      <p:sp>
        <p:nvSpPr>
          <p:cNvPr name="TextBox 9" id="9"/>
          <p:cNvSpPr txBox="true"/>
          <p:nvPr/>
        </p:nvSpPr>
        <p:spPr>
          <a:xfrm rot="0">
            <a:off x="1349356" y="969004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009DDE"/>
                </a:solidFill>
                <a:latin typeface="Arial MT Pro"/>
                <a:ea typeface="Arial MT Pro"/>
                <a:cs typeface="Arial MT Pro"/>
                <a:sym typeface="Arial MT Pro"/>
              </a:rPr>
              <a:t>Little Acts of Love for Len</a:t>
            </a:r>
          </a:p>
        </p:txBody>
      </p:sp>
      <p:sp>
        <p:nvSpPr>
          <p:cNvPr name="Freeform 10" id="10"/>
          <p:cNvSpPr/>
          <p:nvPr/>
        </p:nvSpPr>
        <p:spPr>
          <a:xfrm flipH="false" flipV="false" rot="0">
            <a:off x="4240623" y="9522354"/>
            <a:ext cx="352873" cy="529640"/>
          </a:xfrm>
          <a:custGeom>
            <a:avLst/>
            <a:gdLst/>
            <a:ahLst/>
            <a:cxnLst/>
            <a:rect r="r" b="b" t="t" l="l"/>
            <a:pathLst>
              <a:path h="529640" w="352873">
                <a:moveTo>
                  <a:pt x="0" y="0"/>
                </a:moveTo>
                <a:lnTo>
                  <a:pt x="352872" y="0"/>
                </a:lnTo>
                <a:lnTo>
                  <a:pt x="352872" y="529641"/>
                </a:lnTo>
                <a:lnTo>
                  <a:pt x="0" y="529641"/>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Tree>
  </p:cSld>
  <p:clrMapOvr>
    <a:masterClrMapping/>
  </p:clrMapOvr>
</p:sld>
</file>

<file path=ppt/slides/slide34.xml><?xml version="1.0" encoding="utf-8"?>
<p:sld xmlns:p="http://schemas.openxmlformats.org/presentationml/2006/main" xmlns:a="http://schemas.openxmlformats.org/drawingml/2006/main" xmlns:r="http://schemas.openxmlformats.org/officeDocument/2006/relationships">
  <p:cSld>
    <p:bg>
      <p:bgPr>
        <a:solidFill>
          <a:srgbClr val="E4F4FF"/>
        </a:solidFill>
      </p:bgPr>
    </p:bg>
    <p:spTree>
      <p:nvGrpSpPr>
        <p:cNvPr id="1" name=""/>
        <p:cNvGrpSpPr/>
        <p:nvPr/>
      </p:nvGrpSpPr>
      <p:grpSpPr>
        <a:xfrm>
          <a:off x="0" y="0"/>
          <a:ext cx="0" cy="0"/>
          <a:chOff x="0" y="0"/>
          <a:chExt cx="0" cy="0"/>
        </a:xfrm>
      </p:grpSpPr>
      <p:grpSp>
        <p:nvGrpSpPr>
          <p:cNvPr name="Group 2" id="2"/>
          <p:cNvGrpSpPr/>
          <p:nvPr/>
        </p:nvGrpSpPr>
        <p:grpSpPr>
          <a:xfrm rot="0">
            <a:off x="-4418087" y="-3606684"/>
            <a:ext cx="26803680" cy="17056535"/>
            <a:chOff x="0" y="0"/>
            <a:chExt cx="35738239" cy="22742046"/>
          </a:xfrm>
        </p:grpSpPr>
        <p:sp>
          <p:nvSpPr>
            <p:cNvPr name="Freeform 3" id="3"/>
            <p:cNvSpPr/>
            <p:nvPr/>
          </p:nvSpPr>
          <p:spPr>
            <a:xfrm flipH="false" flipV="false" rot="-3186826">
              <a:off x="26600071" y="1680289"/>
              <a:ext cx="7329130" cy="6257245"/>
            </a:xfrm>
            <a:custGeom>
              <a:avLst/>
              <a:gdLst/>
              <a:ahLst/>
              <a:cxnLst/>
              <a:rect r="r" b="b" t="t" l="l"/>
              <a:pathLst>
                <a:path h="6257245" w="7329130">
                  <a:moveTo>
                    <a:pt x="0" y="0"/>
                  </a:moveTo>
                  <a:lnTo>
                    <a:pt x="7329130" y="0"/>
                  </a:lnTo>
                  <a:lnTo>
                    <a:pt x="7329130" y="6257245"/>
                  </a:lnTo>
                  <a:lnTo>
                    <a:pt x="0" y="625724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1646292">
              <a:off x="23714623" y="14835723"/>
              <a:ext cx="11372817" cy="5601112"/>
            </a:xfrm>
            <a:custGeom>
              <a:avLst/>
              <a:gdLst/>
              <a:ahLst/>
              <a:cxnLst/>
              <a:rect r="r" b="b" t="t" l="l"/>
              <a:pathLst>
                <a:path h="5601112" w="11372817">
                  <a:moveTo>
                    <a:pt x="0" y="0"/>
                  </a:moveTo>
                  <a:lnTo>
                    <a:pt x="11372817" y="0"/>
                  </a:lnTo>
                  <a:lnTo>
                    <a:pt x="11372817" y="5601112"/>
                  </a:lnTo>
                  <a:lnTo>
                    <a:pt x="0" y="5601112"/>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1646292">
              <a:off x="1168742" y="4311710"/>
              <a:ext cx="11372817" cy="5601112"/>
            </a:xfrm>
            <a:custGeom>
              <a:avLst/>
              <a:gdLst/>
              <a:ahLst/>
              <a:cxnLst/>
              <a:rect r="r" b="b" t="t" l="l"/>
              <a:pathLst>
                <a:path h="5601112" w="11372817">
                  <a:moveTo>
                    <a:pt x="0" y="0"/>
                  </a:moveTo>
                  <a:lnTo>
                    <a:pt x="11372816" y="0"/>
                  </a:lnTo>
                  <a:lnTo>
                    <a:pt x="11372816" y="5601113"/>
                  </a:lnTo>
                  <a:lnTo>
                    <a:pt x="0" y="5601113"/>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6" id="6"/>
            <p:cNvSpPr/>
            <p:nvPr/>
          </p:nvSpPr>
          <p:spPr>
            <a:xfrm flipH="false" flipV="false" rot="-1957193">
              <a:off x="1108496" y="15002862"/>
              <a:ext cx="7329130" cy="6257245"/>
            </a:xfrm>
            <a:custGeom>
              <a:avLst/>
              <a:gdLst/>
              <a:ahLst/>
              <a:cxnLst/>
              <a:rect r="r" b="b" t="t" l="l"/>
              <a:pathLst>
                <a:path h="6257245" w="7329130">
                  <a:moveTo>
                    <a:pt x="0" y="0"/>
                  </a:moveTo>
                  <a:lnTo>
                    <a:pt x="7329130" y="0"/>
                  </a:lnTo>
                  <a:lnTo>
                    <a:pt x="7329130" y="6257244"/>
                  </a:lnTo>
                  <a:lnTo>
                    <a:pt x="0" y="625724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grpSp>
        <p:nvGrpSpPr>
          <p:cNvPr name="Group 7" id="7"/>
          <p:cNvGrpSpPr/>
          <p:nvPr/>
        </p:nvGrpSpPr>
        <p:grpSpPr>
          <a:xfrm rot="0">
            <a:off x="8983752" y="3114182"/>
            <a:ext cx="8020247" cy="4955409"/>
            <a:chOff x="0" y="0"/>
            <a:chExt cx="740632" cy="457608"/>
          </a:xfrm>
        </p:grpSpPr>
        <p:sp>
          <p:nvSpPr>
            <p:cNvPr name="Freeform 8" id="8"/>
            <p:cNvSpPr/>
            <p:nvPr/>
          </p:nvSpPr>
          <p:spPr>
            <a:xfrm flipH="false" flipV="false" rot="0">
              <a:off x="0" y="0"/>
              <a:ext cx="740631" cy="457608"/>
            </a:xfrm>
            <a:custGeom>
              <a:avLst/>
              <a:gdLst/>
              <a:ahLst/>
              <a:cxnLst/>
              <a:rect r="r" b="b" t="t" l="l"/>
              <a:pathLst>
                <a:path h="457608" w="740631">
                  <a:moveTo>
                    <a:pt x="0" y="0"/>
                  </a:moveTo>
                  <a:lnTo>
                    <a:pt x="740631" y="0"/>
                  </a:lnTo>
                  <a:lnTo>
                    <a:pt x="740631" y="457608"/>
                  </a:lnTo>
                  <a:lnTo>
                    <a:pt x="0" y="457608"/>
                  </a:lnTo>
                  <a:close/>
                </a:path>
              </a:pathLst>
            </a:custGeom>
            <a:blipFill>
              <a:blip r:embed="rId9"/>
              <a:stretch>
                <a:fillRect l="0" t="-3915" r="0" b="-3915"/>
              </a:stretch>
            </a:blipFill>
          </p:spPr>
        </p:sp>
      </p:grpSp>
      <p:sp>
        <p:nvSpPr>
          <p:cNvPr name="TextBox 9" id="9"/>
          <p:cNvSpPr txBox="true"/>
          <p:nvPr/>
        </p:nvSpPr>
        <p:spPr>
          <a:xfrm rot="0">
            <a:off x="1787578" y="3233762"/>
            <a:ext cx="12033072" cy="910591"/>
          </a:xfrm>
          <a:prstGeom prst="rect">
            <a:avLst/>
          </a:prstGeom>
        </p:spPr>
        <p:txBody>
          <a:bodyPr anchor="t" rtlCol="false" tIns="0" lIns="0" bIns="0" rIns="0">
            <a:spAutoFit/>
          </a:bodyPr>
          <a:lstStyle/>
          <a:p>
            <a:pPr algn="l">
              <a:lnSpc>
                <a:spcPts val="7559"/>
              </a:lnSpc>
            </a:pPr>
            <a:r>
              <a:rPr lang="en-US" sz="5399" b="true">
                <a:solidFill>
                  <a:srgbClr val="00528A"/>
                </a:solidFill>
                <a:latin typeface="Proxima Nova Heavy"/>
                <a:ea typeface="Proxima Nova Heavy"/>
                <a:cs typeface="Proxima Nova Heavy"/>
                <a:sym typeface="Proxima Nova Heavy"/>
              </a:rPr>
              <a:t>What is Justice?</a:t>
            </a:r>
          </a:p>
        </p:txBody>
      </p:sp>
      <p:sp>
        <p:nvSpPr>
          <p:cNvPr name="TextBox 10" id="10"/>
          <p:cNvSpPr txBox="true"/>
          <p:nvPr/>
        </p:nvSpPr>
        <p:spPr>
          <a:xfrm rot="0">
            <a:off x="1787578" y="4272546"/>
            <a:ext cx="6505712" cy="3291586"/>
          </a:xfrm>
          <a:prstGeom prst="rect">
            <a:avLst/>
          </a:prstGeom>
        </p:spPr>
        <p:txBody>
          <a:bodyPr anchor="t" rtlCol="false" tIns="0" lIns="0" bIns="0" rIns="0">
            <a:spAutoFit/>
          </a:bodyPr>
          <a:lstStyle/>
          <a:p>
            <a:pPr algn="l">
              <a:lnSpc>
                <a:spcPts val="4423"/>
              </a:lnSpc>
            </a:pPr>
            <a:r>
              <a:rPr lang="en-US" sz="3159">
                <a:solidFill>
                  <a:srgbClr val="000000"/>
                </a:solidFill>
                <a:latin typeface="Proxima Nova"/>
                <a:ea typeface="Proxima Nova"/>
                <a:cs typeface="Proxima Nova"/>
                <a:sym typeface="Proxima Nova"/>
              </a:rPr>
              <a:t>Justice means treating everyone fairly and with respect, making sure we share what we have so that everyone gets what they need, because there is enough for everyone if we all do our part.</a:t>
            </a:r>
          </a:p>
        </p:txBody>
      </p:sp>
      <p:sp>
        <p:nvSpPr>
          <p:cNvPr name="TextBox 11" id="11"/>
          <p:cNvSpPr txBox="true"/>
          <p:nvPr/>
        </p:nvSpPr>
        <p:spPr>
          <a:xfrm rot="0">
            <a:off x="1349356" y="969004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009DDE"/>
                </a:solidFill>
                <a:latin typeface="Arial MT Pro"/>
                <a:ea typeface="Arial MT Pro"/>
                <a:cs typeface="Arial MT Pro"/>
                <a:sym typeface="Arial MT Pro"/>
              </a:rPr>
              <a:t>Little Acts of Love for Len</a:t>
            </a:r>
          </a:p>
        </p:txBody>
      </p:sp>
      <p:sp>
        <p:nvSpPr>
          <p:cNvPr name="Freeform 12" id="12"/>
          <p:cNvSpPr/>
          <p:nvPr/>
        </p:nvSpPr>
        <p:spPr>
          <a:xfrm flipH="false" flipV="false" rot="0">
            <a:off x="4240623" y="9522354"/>
            <a:ext cx="352873" cy="529640"/>
          </a:xfrm>
          <a:custGeom>
            <a:avLst/>
            <a:gdLst/>
            <a:ahLst/>
            <a:cxnLst/>
            <a:rect r="r" b="b" t="t" l="l"/>
            <a:pathLst>
              <a:path h="529640" w="352873">
                <a:moveTo>
                  <a:pt x="0" y="0"/>
                </a:moveTo>
                <a:lnTo>
                  <a:pt x="352872" y="0"/>
                </a:lnTo>
                <a:lnTo>
                  <a:pt x="352872" y="529641"/>
                </a:lnTo>
                <a:lnTo>
                  <a:pt x="0" y="529641"/>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Tree>
  </p:cSld>
  <p:clrMapOvr>
    <a:masterClrMapping/>
  </p:clrMapOvr>
</p:sld>
</file>

<file path=ppt/slides/slide35.xml><?xml version="1.0" encoding="utf-8"?>
<p:sld xmlns:p="http://schemas.openxmlformats.org/presentationml/2006/main" xmlns:a="http://schemas.openxmlformats.org/drawingml/2006/main" xmlns:r="http://schemas.openxmlformats.org/officeDocument/2006/relationships">
  <p:cSld>
    <p:bg>
      <p:bgPr>
        <a:solidFill>
          <a:srgbClr val="E4F4FF"/>
        </a:solidFill>
      </p:bgPr>
    </p:bg>
    <p:spTree>
      <p:nvGrpSpPr>
        <p:cNvPr id="1" name=""/>
        <p:cNvGrpSpPr/>
        <p:nvPr/>
      </p:nvGrpSpPr>
      <p:grpSpPr>
        <a:xfrm>
          <a:off x="0" y="0"/>
          <a:ext cx="0" cy="0"/>
          <a:chOff x="0" y="0"/>
          <a:chExt cx="0" cy="0"/>
        </a:xfrm>
      </p:grpSpPr>
      <p:sp>
        <p:nvSpPr>
          <p:cNvPr name="Freeform 2" id="2"/>
          <p:cNvSpPr/>
          <p:nvPr/>
        </p:nvSpPr>
        <p:spPr>
          <a:xfrm flipH="false" flipV="false" rot="0">
            <a:off x="0" y="-450527"/>
            <a:ext cx="30177718" cy="12311857"/>
          </a:xfrm>
          <a:custGeom>
            <a:avLst/>
            <a:gdLst/>
            <a:ahLst/>
            <a:cxnLst/>
            <a:rect r="r" b="b" t="t" l="l"/>
            <a:pathLst>
              <a:path h="12311857" w="30177718">
                <a:moveTo>
                  <a:pt x="0" y="0"/>
                </a:moveTo>
                <a:lnTo>
                  <a:pt x="30177718" y="0"/>
                </a:lnTo>
                <a:lnTo>
                  <a:pt x="30177718" y="12311857"/>
                </a:lnTo>
                <a:lnTo>
                  <a:pt x="0" y="12311857"/>
                </a:lnTo>
                <a:lnTo>
                  <a:pt x="0" y="0"/>
                </a:lnTo>
                <a:close/>
              </a:path>
            </a:pathLst>
          </a:custGeom>
          <a:blipFill>
            <a:blip r:embed="rId3"/>
            <a:stretch>
              <a:fillRect l="0" t="-31499" r="0" b="-31499"/>
            </a:stretch>
          </a:blipFill>
        </p:spPr>
      </p:sp>
      <p:sp>
        <p:nvSpPr>
          <p:cNvPr name="Freeform 3" id="3"/>
          <p:cNvSpPr/>
          <p:nvPr/>
        </p:nvSpPr>
        <p:spPr>
          <a:xfrm flipH="false" flipV="false" rot="5400000">
            <a:off x="11920337" y="-12247824"/>
            <a:ext cx="11223982" cy="35375423"/>
          </a:xfrm>
          <a:custGeom>
            <a:avLst/>
            <a:gdLst/>
            <a:ahLst/>
            <a:cxnLst/>
            <a:rect r="r" b="b" t="t" l="l"/>
            <a:pathLst>
              <a:path h="35375423" w="11223982">
                <a:moveTo>
                  <a:pt x="0" y="0"/>
                </a:moveTo>
                <a:lnTo>
                  <a:pt x="11223982" y="0"/>
                </a:lnTo>
                <a:lnTo>
                  <a:pt x="11223982" y="35375423"/>
                </a:lnTo>
                <a:lnTo>
                  <a:pt x="0" y="35375423"/>
                </a:lnTo>
                <a:lnTo>
                  <a:pt x="0" y="0"/>
                </a:lnTo>
                <a:close/>
              </a:path>
            </a:pathLst>
          </a:custGeom>
          <a:blipFill>
            <a:blip r:embed="rId4"/>
            <a:stretch>
              <a:fillRect l="-176446" t="0" r="-378466" b="0"/>
            </a:stretch>
          </a:blipFill>
        </p:spPr>
      </p:sp>
      <p:sp>
        <p:nvSpPr>
          <p:cNvPr name="TextBox 4" id="4"/>
          <p:cNvSpPr txBox="true"/>
          <p:nvPr/>
        </p:nvSpPr>
        <p:spPr>
          <a:xfrm rot="0">
            <a:off x="1028700" y="3381535"/>
            <a:ext cx="7365114" cy="4631055"/>
          </a:xfrm>
          <a:prstGeom prst="rect">
            <a:avLst/>
          </a:prstGeom>
        </p:spPr>
        <p:txBody>
          <a:bodyPr anchor="t" rtlCol="false" tIns="0" lIns="0" bIns="0" rIns="0">
            <a:spAutoFit/>
          </a:bodyPr>
          <a:lstStyle/>
          <a:p>
            <a:pPr algn="l">
              <a:lnSpc>
                <a:spcPts val="4620"/>
              </a:lnSpc>
            </a:pPr>
            <a:r>
              <a:rPr lang="en-US" sz="3300">
                <a:solidFill>
                  <a:srgbClr val="000000"/>
                </a:solidFill>
                <a:latin typeface="Proxima Nova"/>
                <a:ea typeface="Proxima Nova"/>
                <a:cs typeface="Proxima Nova"/>
                <a:sym typeface="Proxima Nova"/>
              </a:rPr>
              <a:t>I</a:t>
            </a:r>
            <a:r>
              <a:rPr lang="en-US" sz="3300">
                <a:solidFill>
                  <a:srgbClr val="000000"/>
                </a:solidFill>
                <a:latin typeface="Proxima Nova"/>
                <a:ea typeface="Proxima Nova"/>
                <a:cs typeface="Proxima Nova"/>
                <a:sym typeface="Proxima Nova"/>
              </a:rPr>
              <a:t>nstructions:</a:t>
            </a:r>
          </a:p>
          <a:p>
            <a:pPr algn="l" marL="712470" indent="-356235" lvl="1">
              <a:lnSpc>
                <a:spcPts val="4620"/>
              </a:lnSpc>
              <a:buFont typeface="Arial"/>
              <a:buChar char="•"/>
            </a:pPr>
            <a:r>
              <a:rPr lang="en-US" sz="3300">
                <a:solidFill>
                  <a:srgbClr val="000000"/>
                </a:solidFill>
                <a:latin typeface="Proxima Nova"/>
                <a:ea typeface="Proxima Nova"/>
                <a:cs typeface="Proxima Nova"/>
                <a:sym typeface="Proxima Nova"/>
              </a:rPr>
              <a:t>L</a:t>
            </a:r>
            <a:r>
              <a:rPr lang="en-US" sz="3300">
                <a:solidFill>
                  <a:srgbClr val="000000"/>
                </a:solidFill>
                <a:latin typeface="Proxima Nova"/>
                <a:ea typeface="Proxima Nova"/>
                <a:cs typeface="Proxima Nova"/>
                <a:sym typeface="Proxima Nova"/>
              </a:rPr>
              <a:t>ine up.</a:t>
            </a:r>
          </a:p>
          <a:p>
            <a:pPr algn="l" marL="712470" indent="-356235" lvl="1">
              <a:lnSpc>
                <a:spcPts val="4620"/>
              </a:lnSpc>
              <a:buFont typeface="Arial"/>
              <a:buChar char="•"/>
            </a:pPr>
            <a:r>
              <a:rPr lang="en-US" sz="3300">
                <a:solidFill>
                  <a:srgbClr val="000000"/>
                </a:solidFill>
                <a:latin typeface="Proxima Nova"/>
                <a:ea typeface="Proxima Nova"/>
                <a:cs typeface="Proxima Nova"/>
                <a:sym typeface="Proxima Nova"/>
              </a:rPr>
              <a:t>Take a piece of paper from the jar.</a:t>
            </a:r>
          </a:p>
          <a:p>
            <a:pPr algn="l" marL="712470" indent="-356235" lvl="1">
              <a:lnSpc>
                <a:spcPts val="4620"/>
              </a:lnSpc>
              <a:buFont typeface="Arial"/>
              <a:buChar char="•"/>
            </a:pPr>
            <a:r>
              <a:rPr lang="en-US" sz="3300">
                <a:solidFill>
                  <a:srgbClr val="000000"/>
                </a:solidFill>
                <a:latin typeface="Proxima Nova"/>
                <a:ea typeface="Proxima Nova"/>
                <a:cs typeface="Proxima Nova"/>
                <a:sym typeface="Proxima Nova"/>
              </a:rPr>
              <a:t>Go back to your seats.</a:t>
            </a:r>
          </a:p>
          <a:p>
            <a:pPr algn="l" marL="712470" indent="-356235" lvl="1">
              <a:lnSpc>
                <a:spcPts val="4620"/>
              </a:lnSpc>
              <a:buFont typeface="Arial"/>
              <a:buChar char="•"/>
            </a:pPr>
            <a:r>
              <a:rPr lang="en-US" sz="3300">
                <a:solidFill>
                  <a:srgbClr val="000000"/>
                </a:solidFill>
                <a:latin typeface="Proxima Nova"/>
                <a:ea typeface="Proxima Nova"/>
                <a:cs typeface="Proxima Nova"/>
                <a:sym typeface="Proxima Nova"/>
              </a:rPr>
              <a:t>Wait to receive your candies. </a:t>
            </a:r>
          </a:p>
          <a:p>
            <a:pPr algn="l" marL="712470" indent="-356235" lvl="1">
              <a:lnSpc>
                <a:spcPts val="4620"/>
              </a:lnSpc>
              <a:buFont typeface="Arial"/>
              <a:buChar char="•"/>
            </a:pPr>
            <a:r>
              <a:rPr lang="en-US" sz="3300">
                <a:solidFill>
                  <a:srgbClr val="000000"/>
                </a:solidFill>
                <a:latin typeface="Proxima Nova"/>
                <a:ea typeface="Proxima Nova"/>
                <a:cs typeface="Proxima Nova"/>
                <a:sym typeface="Proxima Nova"/>
              </a:rPr>
              <a:t>D</a:t>
            </a:r>
            <a:r>
              <a:rPr lang="en-US" sz="3300">
                <a:solidFill>
                  <a:srgbClr val="000000"/>
                </a:solidFill>
                <a:latin typeface="Proxima Nova"/>
                <a:ea typeface="Proxima Nova"/>
                <a:cs typeface="Proxima Nova"/>
                <a:sym typeface="Proxima Nova"/>
              </a:rPr>
              <a:t>on’t eat the candies when you get them.</a:t>
            </a:r>
          </a:p>
          <a:p>
            <a:pPr algn="l">
              <a:lnSpc>
                <a:spcPts val="4620"/>
              </a:lnSpc>
            </a:pPr>
          </a:p>
        </p:txBody>
      </p:sp>
      <p:sp>
        <p:nvSpPr>
          <p:cNvPr name="TextBox 5" id="5"/>
          <p:cNvSpPr txBox="true"/>
          <p:nvPr/>
        </p:nvSpPr>
        <p:spPr>
          <a:xfrm rot="0">
            <a:off x="1028700" y="2358604"/>
            <a:ext cx="7841352" cy="910591"/>
          </a:xfrm>
          <a:prstGeom prst="rect">
            <a:avLst/>
          </a:prstGeom>
        </p:spPr>
        <p:txBody>
          <a:bodyPr anchor="t" rtlCol="false" tIns="0" lIns="0" bIns="0" rIns="0">
            <a:spAutoFit/>
          </a:bodyPr>
          <a:lstStyle/>
          <a:p>
            <a:pPr algn="l">
              <a:lnSpc>
                <a:spcPts val="7559"/>
              </a:lnSpc>
            </a:pPr>
            <a:r>
              <a:rPr lang="en-US" sz="5399" b="true">
                <a:solidFill>
                  <a:srgbClr val="00528A"/>
                </a:solidFill>
                <a:latin typeface="Proxima Nova Heavy"/>
                <a:ea typeface="Proxima Nova Heavy"/>
                <a:cs typeface="Proxima Nova Heavy"/>
                <a:sym typeface="Proxima Nova Heavy"/>
              </a:rPr>
              <a:t>Candy for Everyone</a:t>
            </a:r>
          </a:p>
        </p:txBody>
      </p:sp>
      <p:sp>
        <p:nvSpPr>
          <p:cNvPr name="TextBox 6" id="6"/>
          <p:cNvSpPr txBox="true"/>
          <p:nvPr/>
        </p:nvSpPr>
        <p:spPr>
          <a:xfrm rot="0">
            <a:off x="1349356" y="969004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009DDE"/>
                </a:solidFill>
                <a:latin typeface="Arial MT Pro"/>
                <a:ea typeface="Arial MT Pro"/>
                <a:cs typeface="Arial MT Pro"/>
                <a:sym typeface="Arial MT Pro"/>
              </a:rPr>
              <a:t>Little Acts of Love for Len</a:t>
            </a:r>
          </a:p>
        </p:txBody>
      </p:sp>
      <p:sp>
        <p:nvSpPr>
          <p:cNvPr name="Freeform 7" id="7"/>
          <p:cNvSpPr/>
          <p:nvPr/>
        </p:nvSpPr>
        <p:spPr>
          <a:xfrm flipH="false" flipV="false" rot="0">
            <a:off x="4240623" y="9522354"/>
            <a:ext cx="352873" cy="529640"/>
          </a:xfrm>
          <a:custGeom>
            <a:avLst/>
            <a:gdLst/>
            <a:ahLst/>
            <a:cxnLst/>
            <a:rect r="r" b="b" t="t" l="l"/>
            <a:pathLst>
              <a:path h="529640" w="352873">
                <a:moveTo>
                  <a:pt x="0" y="0"/>
                </a:moveTo>
                <a:lnTo>
                  <a:pt x="352872" y="0"/>
                </a:lnTo>
                <a:lnTo>
                  <a:pt x="352872" y="529641"/>
                </a:lnTo>
                <a:lnTo>
                  <a:pt x="0" y="529641"/>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Tree>
  </p:cSld>
  <p:clrMapOvr>
    <a:masterClrMapping/>
  </p:clrMapOvr>
</p:sld>
</file>

<file path=ppt/slides/slide36.xml><?xml version="1.0" encoding="utf-8"?>
<p:sld xmlns:p="http://schemas.openxmlformats.org/presentationml/2006/main" xmlns:a="http://schemas.openxmlformats.org/drawingml/2006/main" xmlns:r="http://schemas.openxmlformats.org/officeDocument/2006/relationships">
  <p:cSld>
    <p:bg>
      <p:bgPr>
        <a:solidFill>
          <a:srgbClr val="E4F4FF"/>
        </a:solidFill>
      </p:bgPr>
    </p:bg>
    <p:spTree>
      <p:nvGrpSpPr>
        <p:cNvPr id="1" name=""/>
        <p:cNvGrpSpPr/>
        <p:nvPr/>
      </p:nvGrpSpPr>
      <p:grpSpPr>
        <a:xfrm>
          <a:off x="0" y="0"/>
          <a:ext cx="0" cy="0"/>
          <a:chOff x="0" y="0"/>
          <a:chExt cx="0" cy="0"/>
        </a:xfrm>
      </p:grpSpPr>
      <p:grpSp>
        <p:nvGrpSpPr>
          <p:cNvPr name="Group 2" id="2"/>
          <p:cNvGrpSpPr/>
          <p:nvPr/>
        </p:nvGrpSpPr>
        <p:grpSpPr>
          <a:xfrm rot="0">
            <a:off x="-4418087" y="-3606684"/>
            <a:ext cx="26803680" cy="17056535"/>
            <a:chOff x="0" y="0"/>
            <a:chExt cx="35738239" cy="22742046"/>
          </a:xfrm>
        </p:grpSpPr>
        <p:sp>
          <p:nvSpPr>
            <p:cNvPr name="Freeform 3" id="3"/>
            <p:cNvSpPr/>
            <p:nvPr/>
          </p:nvSpPr>
          <p:spPr>
            <a:xfrm flipH="false" flipV="false" rot="-3186826">
              <a:off x="26600071" y="1680289"/>
              <a:ext cx="7329130" cy="6257245"/>
            </a:xfrm>
            <a:custGeom>
              <a:avLst/>
              <a:gdLst/>
              <a:ahLst/>
              <a:cxnLst/>
              <a:rect r="r" b="b" t="t" l="l"/>
              <a:pathLst>
                <a:path h="6257245" w="7329130">
                  <a:moveTo>
                    <a:pt x="0" y="0"/>
                  </a:moveTo>
                  <a:lnTo>
                    <a:pt x="7329130" y="0"/>
                  </a:lnTo>
                  <a:lnTo>
                    <a:pt x="7329130" y="6257245"/>
                  </a:lnTo>
                  <a:lnTo>
                    <a:pt x="0" y="625724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1646292">
              <a:off x="23714623" y="14835723"/>
              <a:ext cx="11372817" cy="5601112"/>
            </a:xfrm>
            <a:custGeom>
              <a:avLst/>
              <a:gdLst/>
              <a:ahLst/>
              <a:cxnLst/>
              <a:rect r="r" b="b" t="t" l="l"/>
              <a:pathLst>
                <a:path h="5601112" w="11372817">
                  <a:moveTo>
                    <a:pt x="0" y="0"/>
                  </a:moveTo>
                  <a:lnTo>
                    <a:pt x="11372817" y="0"/>
                  </a:lnTo>
                  <a:lnTo>
                    <a:pt x="11372817" y="5601112"/>
                  </a:lnTo>
                  <a:lnTo>
                    <a:pt x="0" y="5601112"/>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1646292">
              <a:off x="1168742" y="4311710"/>
              <a:ext cx="11372817" cy="5601112"/>
            </a:xfrm>
            <a:custGeom>
              <a:avLst/>
              <a:gdLst/>
              <a:ahLst/>
              <a:cxnLst/>
              <a:rect r="r" b="b" t="t" l="l"/>
              <a:pathLst>
                <a:path h="5601112" w="11372817">
                  <a:moveTo>
                    <a:pt x="0" y="0"/>
                  </a:moveTo>
                  <a:lnTo>
                    <a:pt x="11372816" y="0"/>
                  </a:lnTo>
                  <a:lnTo>
                    <a:pt x="11372816" y="5601113"/>
                  </a:lnTo>
                  <a:lnTo>
                    <a:pt x="0" y="5601113"/>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1957193">
              <a:off x="1108496" y="15002862"/>
              <a:ext cx="7329130" cy="6257245"/>
            </a:xfrm>
            <a:custGeom>
              <a:avLst/>
              <a:gdLst/>
              <a:ahLst/>
              <a:cxnLst/>
              <a:rect r="r" b="b" t="t" l="l"/>
              <a:pathLst>
                <a:path h="6257245" w="7329130">
                  <a:moveTo>
                    <a:pt x="0" y="0"/>
                  </a:moveTo>
                  <a:lnTo>
                    <a:pt x="7329130" y="0"/>
                  </a:lnTo>
                  <a:lnTo>
                    <a:pt x="7329130" y="6257244"/>
                  </a:lnTo>
                  <a:lnTo>
                    <a:pt x="0" y="625724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sp>
        <p:nvSpPr>
          <p:cNvPr name="TextBox 7" id="7"/>
          <p:cNvSpPr txBox="true"/>
          <p:nvPr/>
        </p:nvSpPr>
        <p:spPr>
          <a:xfrm rot="0">
            <a:off x="2305889" y="2273299"/>
            <a:ext cx="17086823" cy="2870201"/>
          </a:xfrm>
          <a:prstGeom prst="rect">
            <a:avLst/>
          </a:prstGeom>
        </p:spPr>
        <p:txBody>
          <a:bodyPr anchor="t" rtlCol="false" tIns="0" lIns="0" bIns="0" rIns="0">
            <a:spAutoFit/>
          </a:bodyPr>
          <a:lstStyle/>
          <a:p>
            <a:pPr algn="l">
              <a:lnSpc>
                <a:spcPts val="7699"/>
              </a:lnSpc>
            </a:pPr>
            <a:r>
              <a:rPr lang="en-US" sz="5499" b="true">
                <a:solidFill>
                  <a:srgbClr val="00528A"/>
                </a:solidFill>
                <a:latin typeface="Proxima Nova Heavy"/>
                <a:ea typeface="Proxima Nova Heavy"/>
                <a:cs typeface="Proxima Nova Heavy"/>
                <a:sym typeface="Proxima Nova Heavy"/>
              </a:rPr>
              <a:t>Elijah visits the Widow </a:t>
            </a:r>
          </a:p>
          <a:p>
            <a:pPr algn="l">
              <a:lnSpc>
                <a:spcPts val="7699"/>
              </a:lnSpc>
            </a:pPr>
            <a:r>
              <a:rPr lang="en-US" sz="5499" b="true">
                <a:solidFill>
                  <a:srgbClr val="00528A"/>
                </a:solidFill>
                <a:latin typeface="Proxima Nova Heavy"/>
                <a:ea typeface="Proxima Nova Heavy"/>
                <a:cs typeface="Proxima Nova Heavy"/>
                <a:sym typeface="Proxima Nova Heavy"/>
              </a:rPr>
              <a:t>of Zarephath </a:t>
            </a:r>
          </a:p>
          <a:p>
            <a:pPr algn="l">
              <a:lnSpc>
                <a:spcPts val="7699"/>
              </a:lnSpc>
            </a:pPr>
            <a:r>
              <a:rPr lang="en-US" sz="5499" b="true">
                <a:solidFill>
                  <a:srgbClr val="00528A"/>
                </a:solidFill>
                <a:latin typeface="Proxima Nova Heavy"/>
                <a:ea typeface="Proxima Nova Heavy"/>
                <a:cs typeface="Proxima Nova Heavy"/>
                <a:sym typeface="Proxima Nova Heavy"/>
              </a:rPr>
              <a:t>(1 Kings 17:7-16)</a:t>
            </a:r>
          </a:p>
        </p:txBody>
      </p:sp>
      <p:sp>
        <p:nvSpPr>
          <p:cNvPr name="TextBox 8" id="8"/>
          <p:cNvSpPr txBox="true"/>
          <p:nvPr/>
        </p:nvSpPr>
        <p:spPr>
          <a:xfrm rot="0">
            <a:off x="2305889" y="5273365"/>
            <a:ext cx="5484555" cy="3469005"/>
          </a:xfrm>
          <a:prstGeom prst="rect">
            <a:avLst/>
          </a:prstGeom>
        </p:spPr>
        <p:txBody>
          <a:bodyPr anchor="t" rtlCol="false" tIns="0" lIns="0" bIns="0" rIns="0">
            <a:spAutoFit/>
          </a:bodyPr>
          <a:lstStyle/>
          <a:p>
            <a:pPr algn="l">
              <a:lnSpc>
                <a:spcPts val="4620"/>
              </a:lnSpc>
            </a:pPr>
            <a:r>
              <a:rPr lang="en-US" sz="3300">
                <a:solidFill>
                  <a:srgbClr val="000000"/>
                </a:solidFill>
                <a:latin typeface="Proxima Nova"/>
                <a:ea typeface="Proxima Nova"/>
                <a:cs typeface="Proxima Nova"/>
                <a:sym typeface="Proxima Nova"/>
              </a:rPr>
              <a:t>“For the Lord, the God of Israel, says: The jar of flour shall not go empty, nor the jug of oil run dry, until the day when the Lord sends rain upon the earth.” </a:t>
            </a:r>
          </a:p>
        </p:txBody>
      </p:sp>
      <p:pic>
        <p:nvPicPr>
          <p:cNvPr name="Picture 9" id="9"/>
          <p:cNvPicPr>
            <a:picLocks noChangeAspect="true"/>
          </p:cNvPicPr>
          <p:nvPr>
            <a:videoFile r:link="rId8"/>
          </p:nvPr>
        </p:nvPicPr>
        <p:blipFill>
          <a:blip r:embed="rId7"/>
          <a:stretch>
            <a:fillRect/>
          </a:stretch>
        </p:blipFill>
        <p:spPr>
          <a:xfrm rot="0">
            <a:off x="9778093" y="3756024"/>
            <a:ext cx="6589345" cy="3703613"/>
          </a:xfrm>
          <a:prstGeom prst="rect">
            <a:avLst/>
          </a:prstGeom>
        </p:spPr>
      </p:pic>
      <p:sp>
        <p:nvSpPr>
          <p:cNvPr name="TextBox 10" id="10"/>
          <p:cNvSpPr txBox="true"/>
          <p:nvPr/>
        </p:nvSpPr>
        <p:spPr>
          <a:xfrm rot="0">
            <a:off x="9778093" y="8158093"/>
            <a:ext cx="6589345" cy="372744"/>
          </a:xfrm>
          <a:prstGeom prst="rect">
            <a:avLst/>
          </a:prstGeom>
        </p:spPr>
        <p:txBody>
          <a:bodyPr anchor="t" rtlCol="false" tIns="0" lIns="0" bIns="0" rIns="0">
            <a:spAutoFit/>
          </a:bodyPr>
          <a:lstStyle/>
          <a:p>
            <a:pPr algn="ctr">
              <a:lnSpc>
                <a:spcPts val="3080"/>
              </a:lnSpc>
            </a:pPr>
            <a:r>
              <a:rPr lang="en-US" sz="2200" u="sng">
                <a:solidFill>
                  <a:srgbClr val="000000"/>
                </a:solidFill>
                <a:latin typeface="Canva Sans"/>
                <a:ea typeface="Canva Sans"/>
                <a:cs typeface="Canva Sans"/>
                <a:sym typeface="Canva Sans"/>
                <a:hlinkClick r:id="rId9" tooltip="https://www.youtube.com/watch?v=VzulJuvfyW0"/>
              </a:rPr>
              <a:t>Click to View Video</a:t>
            </a:r>
          </a:p>
        </p:txBody>
      </p:sp>
      <p:sp>
        <p:nvSpPr>
          <p:cNvPr name="TextBox 11" id="11"/>
          <p:cNvSpPr txBox="true"/>
          <p:nvPr/>
        </p:nvSpPr>
        <p:spPr>
          <a:xfrm rot="0">
            <a:off x="1349356" y="969004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009DDE"/>
                </a:solidFill>
                <a:latin typeface="Arial MT Pro"/>
                <a:ea typeface="Arial MT Pro"/>
                <a:cs typeface="Arial MT Pro"/>
                <a:sym typeface="Arial MT Pro"/>
              </a:rPr>
              <a:t>Little Acts of Love for Len</a:t>
            </a:r>
          </a:p>
        </p:txBody>
      </p:sp>
      <p:sp>
        <p:nvSpPr>
          <p:cNvPr name="Freeform 12" id="12"/>
          <p:cNvSpPr/>
          <p:nvPr/>
        </p:nvSpPr>
        <p:spPr>
          <a:xfrm flipH="false" flipV="false" rot="0">
            <a:off x="4240623" y="9522354"/>
            <a:ext cx="352873" cy="529640"/>
          </a:xfrm>
          <a:custGeom>
            <a:avLst/>
            <a:gdLst/>
            <a:ahLst/>
            <a:cxnLst/>
            <a:rect r="r" b="b" t="t" l="l"/>
            <a:pathLst>
              <a:path h="529640" w="352873">
                <a:moveTo>
                  <a:pt x="0" y="0"/>
                </a:moveTo>
                <a:lnTo>
                  <a:pt x="352872" y="0"/>
                </a:lnTo>
                <a:lnTo>
                  <a:pt x="352872" y="529641"/>
                </a:lnTo>
                <a:lnTo>
                  <a:pt x="0" y="529641"/>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Tree>
  </p:cSld>
  <p:clrMapOvr>
    <a:masterClrMapping/>
  </p:clrMapOvr>
</p:sld>
</file>

<file path=ppt/slides/slide37.xml><?xml version="1.0" encoding="utf-8"?>
<p:sld xmlns:p="http://schemas.openxmlformats.org/presentationml/2006/main" xmlns:a="http://schemas.openxmlformats.org/drawingml/2006/main" xmlns:r="http://schemas.openxmlformats.org/officeDocument/2006/relationships">
  <p:cSld>
    <p:bg>
      <p:bgPr>
        <a:solidFill>
          <a:srgbClr val="0398D8"/>
        </a:solidFill>
      </p:bgPr>
    </p:bg>
    <p:spTree>
      <p:nvGrpSpPr>
        <p:cNvPr id="1" name=""/>
        <p:cNvGrpSpPr/>
        <p:nvPr/>
      </p:nvGrpSpPr>
      <p:grpSpPr>
        <a:xfrm>
          <a:off x="0" y="0"/>
          <a:ext cx="0" cy="0"/>
          <a:chOff x="0" y="0"/>
          <a:chExt cx="0" cy="0"/>
        </a:xfrm>
      </p:grpSpPr>
      <p:sp>
        <p:nvSpPr>
          <p:cNvPr name="TextBox 2" id="2"/>
          <p:cNvSpPr txBox="true"/>
          <p:nvPr/>
        </p:nvSpPr>
        <p:spPr>
          <a:xfrm rot="0">
            <a:off x="1028700" y="933450"/>
            <a:ext cx="15830649" cy="910591"/>
          </a:xfrm>
          <a:prstGeom prst="rect">
            <a:avLst/>
          </a:prstGeom>
        </p:spPr>
        <p:txBody>
          <a:bodyPr anchor="t" rtlCol="false" tIns="0" lIns="0" bIns="0" rIns="0">
            <a:spAutoFit/>
          </a:bodyPr>
          <a:lstStyle/>
          <a:p>
            <a:pPr algn="l">
              <a:lnSpc>
                <a:spcPts val="7559"/>
              </a:lnSpc>
            </a:pPr>
            <a:r>
              <a:rPr lang="en-US" sz="5399" b="true">
                <a:solidFill>
                  <a:srgbClr val="FFFFFF"/>
                </a:solidFill>
                <a:latin typeface="Proxima Nova Heavy"/>
                <a:ea typeface="Proxima Nova Heavy"/>
                <a:cs typeface="Proxima Nova Heavy"/>
                <a:sym typeface="Proxima Nova Heavy"/>
              </a:rPr>
              <a:t>Magnus Starts Mary’s Meals</a:t>
            </a:r>
          </a:p>
        </p:txBody>
      </p:sp>
      <p:sp>
        <p:nvSpPr>
          <p:cNvPr name="TextBox 3" id="3"/>
          <p:cNvSpPr txBox="true"/>
          <p:nvPr/>
        </p:nvSpPr>
        <p:spPr>
          <a:xfrm rot="0">
            <a:off x="771846" y="8275724"/>
            <a:ext cx="16487454" cy="580390"/>
          </a:xfrm>
          <a:prstGeom prst="rect">
            <a:avLst/>
          </a:prstGeom>
        </p:spPr>
        <p:txBody>
          <a:bodyPr anchor="t" rtlCol="false" tIns="0" lIns="0" bIns="0" rIns="0">
            <a:spAutoFit/>
          </a:bodyPr>
          <a:lstStyle/>
          <a:p>
            <a:pPr algn="ctr">
              <a:lnSpc>
                <a:spcPts val="4759"/>
              </a:lnSpc>
            </a:pPr>
            <a:r>
              <a:rPr lang="en-US" sz="3399">
                <a:solidFill>
                  <a:srgbClr val="FFFFFF"/>
                </a:solidFill>
                <a:latin typeface="Canva Sans"/>
                <a:ea typeface="Canva Sans"/>
                <a:cs typeface="Canva Sans"/>
                <a:sym typeface="Canva Sans"/>
              </a:rPr>
              <a:t>How can we help people in other parts of the word get the things they need? </a:t>
            </a:r>
          </a:p>
        </p:txBody>
      </p:sp>
      <p:sp>
        <p:nvSpPr>
          <p:cNvPr name="Freeform 4" id="4"/>
          <p:cNvSpPr/>
          <p:nvPr/>
        </p:nvSpPr>
        <p:spPr>
          <a:xfrm flipH="false" flipV="false" rot="0">
            <a:off x="16127083" y="352708"/>
            <a:ext cx="1485238" cy="1704692"/>
          </a:xfrm>
          <a:custGeom>
            <a:avLst/>
            <a:gdLst/>
            <a:ahLst/>
            <a:cxnLst/>
            <a:rect r="r" b="b" t="t" l="l"/>
            <a:pathLst>
              <a:path h="1704692" w="1485238">
                <a:moveTo>
                  <a:pt x="0" y="0"/>
                </a:moveTo>
                <a:lnTo>
                  <a:pt x="1485237" y="0"/>
                </a:lnTo>
                <a:lnTo>
                  <a:pt x="1485237" y="1704692"/>
                </a:lnTo>
                <a:lnTo>
                  <a:pt x="0" y="1704692"/>
                </a:lnTo>
                <a:lnTo>
                  <a:pt x="0" y="0"/>
                </a:lnTo>
                <a:close/>
              </a:path>
            </a:pathLst>
          </a:custGeom>
          <a:blipFill>
            <a:blip r:embed="rId3"/>
            <a:stretch>
              <a:fillRect l="0" t="0" r="0" b="0"/>
            </a:stretch>
          </a:blipFill>
          <a:ln w="38100" cap="sq">
            <a:solidFill>
              <a:srgbClr val="FFFFFF"/>
            </a:solidFill>
            <a:prstDash val="solid"/>
            <a:miter/>
          </a:ln>
        </p:spPr>
      </p:sp>
      <p:sp>
        <p:nvSpPr>
          <p:cNvPr name="TextBox 5" id="5"/>
          <p:cNvSpPr txBox="true"/>
          <p:nvPr/>
        </p:nvSpPr>
        <p:spPr>
          <a:xfrm rot="0">
            <a:off x="7190110" y="4803457"/>
            <a:ext cx="3907780" cy="613410"/>
          </a:xfrm>
          <a:prstGeom prst="rect">
            <a:avLst/>
          </a:prstGeom>
        </p:spPr>
        <p:txBody>
          <a:bodyPr anchor="t" rtlCol="false" tIns="0" lIns="0" bIns="0" rIns="0">
            <a:spAutoFit/>
          </a:bodyPr>
          <a:lstStyle/>
          <a:p>
            <a:pPr algn="ctr">
              <a:lnSpc>
                <a:spcPts val="5039"/>
              </a:lnSpc>
              <a:spcBef>
                <a:spcPct val="0"/>
              </a:spcBef>
            </a:pPr>
            <a:r>
              <a:rPr lang="en-US" sz="3599" u="sng">
                <a:solidFill>
                  <a:srgbClr val="FFFFFF"/>
                </a:solidFill>
                <a:latin typeface="Proxima Nova"/>
                <a:ea typeface="Proxima Nova"/>
                <a:cs typeface="Proxima Nova"/>
                <a:sym typeface="Proxima Nova"/>
                <a:hlinkClick r:id="rId4" tooltip="https://byu.box.com/s/pkbmwcpgmbhd8w14c4hh258p3r1wij6f"/>
              </a:rPr>
              <a:t>Click to View Video</a:t>
            </a:r>
          </a:p>
        </p:txBody>
      </p:sp>
      <p:sp>
        <p:nvSpPr>
          <p:cNvPr name="TextBox 6" id="6"/>
          <p:cNvSpPr txBox="true"/>
          <p:nvPr/>
        </p:nvSpPr>
        <p:spPr>
          <a:xfrm rot="0">
            <a:off x="1349356" y="969004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FFFFFF"/>
                </a:solidFill>
                <a:latin typeface="Arial MT Pro"/>
                <a:ea typeface="Arial MT Pro"/>
                <a:cs typeface="Arial MT Pro"/>
                <a:sym typeface="Arial MT Pro"/>
              </a:rPr>
              <a:t>Little Acts of Love for Len</a:t>
            </a:r>
          </a:p>
        </p:txBody>
      </p:sp>
      <p:sp>
        <p:nvSpPr>
          <p:cNvPr name="Freeform 7" id="7"/>
          <p:cNvSpPr/>
          <p:nvPr/>
        </p:nvSpPr>
        <p:spPr>
          <a:xfrm flipH="false" flipV="false" rot="0">
            <a:off x="4240623" y="9522354"/>
            <a:ext cx="352873" cy="529640"/>
          </a:xfrm>
          <a:custGeom>
            <a:avLst/>
            <a:gdLst/>
            <a:ahLst/>
            <a:cxnLst/>
            <a:rect r="r" b="b" t="t" l="l"/>
            <a:pathLst>
              <a:path h="529640" w="352873">
                <a:moveTo>
                  <a:pt x="0" y="0"/>
                </a:moveTo>
                <a:lnTo>
                  <a:pt x="352872" y="0"/>
                </a:lnTo>
                <a:lnTo>
                  <a:pt x="352872" y="529641"/>
                </a:lnTo>
                <a:lnTo>
                  <a:pt x="0" y="529641"/>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Tree>
  </p:cSld>
  <p:clrMapOvr>
    <a:masterClrMapping/>
  </p:clrMapOvr>
</p:sld>
</file>

<file path=ppt/slides/slide38.xml><?xml version="1.0" encoding="utf-8"?>
<p:sld xmlns:p="http://schemas.openxmlformats.org/presentationml/2006/main" xmlns:a="http://schemas.openxmlformats.org/drawingml/2006/main" xmlns:r="http://schemas.openxmlformats.org/officeDocument/2006/relationships">
  <p:cSld>
    <p:bg>
      <p:bgPr>
        <a:solidFill>
          <a:srgbClr val="E4F4FF"/>
        </a:solidFill>
      </p:bgPr>
    </p:bg>
    <p:spTree>
      <p:nvGrpSpPr>
        <p:cNvPr id="1" name=""/>
        <p:cNvGrpSpPr/>
        <p:nvPr/>
      </p:nvGrpSpPr>
      <p:grpSpPr>
        <a:xfrm>
          <a:off x="0" y="0"/>
          <a:ext cx="0" cy="0"/>
          <a:chOff x="0" y="0"/>
          <a:chExt cx="0" cy="0"/>
        </a:xfrm>
      </p:grpSpPr>
      <p:sp>
        <p:nvSpPr>
          <p:cNvPr name="Freeform 2" id="2"/>
          <p:cNvSpPr/>
          <p:nvPr/>
        </p:nvSpPr>
        <p:spPr>
          <a:xfrm flipH="true" flipV="false" rot="0">
            <a:off x="-2977699" y="0"/>
            <a:ext cx="22045657" cy="10361459"/>
          </a:xfrm>
          <a:custGeom>
            <a:avLst/>
            <a:gdLst/>
            <a:ahLst/>
            <a:cxnLst/>
            <a:rect r="r" b="b" t="t" l="l"/>
            <a:pathLst>
              <a:path h="10361459" w="22045657">
                <a:moveTo>
                  <a:pt x="22045657" y="0"/>
                </a:moveTo>
                <a:lnTo>
                  <a:pt x="0" y="0"/>
                </a:lnTo>
                <a:lnTo>
                  <a:pt x="0" y="10361459"/>
                </a:lnTo>
                <a:lnTo>
                  <a:pt x="22045657" y="10361459"/>
                </a:lnTo>
                <a:lnTo>
                  <a:pt x="22045657" y="0"/>
                </a:lnTo>
                <a:close/>
              </a:path>
            </a:pathLst>
          </a:custGeom>
          <a:blipFill>
            <a:blip r:embed="rId3"/>
            <a:stretch>
              <a:fillRect l="0" t="0" r="0" b="0"/>
            </a:stretch>
          </a:blipFill>
        </p:spPr>
      </p:sp>
      <p:sp>
        <p:nvSpPr>
          <p:cNvPr name="Freeform 3" id="3"/>
          <p:cNvSpPr/>
          <p:nvPr/>
        </p:nvSpPr>
        <p:spPr>
          <a:xfrm flipH="false" flipV="false" rot="5400000">
            <a:off x="11725824" y="-12075720"/>
            <a:ext cx="11223982" cy="35375423"/>
          </a:xfrm>
          <a:custGeom>
            <a:avLst/>
            <a:gdLst/>
            <a:ahLst/>
            <a:cxnLst/>
            <a:rect r="r" b="b" t="t" l="l"/>
            <a:pathLst>
              <a:path h="35375423" w="11223982">
                <a:moveTo>
                  <a:pt x="0" y="0"/>
                </a:moveTo>
                <a:lnTo>
                  <a:pt x="11223982" y="0"/>
                </a:lnTo>
                <a:lnTo>
                  <a:pt x="11223982" y="35375422"/>
                </a:lnTo>
                <a:lnTo>
                  <a:pt x="0" y="35375422"/>
                </a:lnTo>
                <a:lnTo>
                  <a:pt x="0" y="0"/>
                </a:lnTo>
                <a:close/>
              </a:path>
            </a:pathLst>
          </a:custGeom>
          <a:blipFill>
            <a:blip r:embed="rId4"/>
            <a:stretch>
              <a:fillRect l="-176446" t="0" r="-378466" b="0"/>
            </a:stretch>
          </a:blipFill>
        </p:spPr>
      </p:sp>
      <p:sp>
        <p:nvSpPr>
          <p:cNvPr name="TextBox 4" id="4"/>
          <p:cNvSpPr txBox="true"/>
          <p:nvPr/>
        </p:nvSpPr>
        <p:spPr>
          <a:xfrm rot="0">
            <a:off x="1028700" y="2434666"/>
            <a:ext cx="16480565" cy="910591"/>
          </a:xfrm>
          <a:prstGeom prst="rect">
            <a:avLst/>
          </a:prstGeom>
        </p:spPr>
        <p:txBody>
          <a:bodyPr anchor="t" rtlCol="false" tIns="0" lIns="0" bIns="0" rIns="0">
            <a:spAutoFit/>
          </a:bodyPr>
          <a:lstStyle/>
          <a:p>
            <a:pPr algn="l">
              <a:lnSpc>
                <a:spcPts val="7559"/>
              </a:lnSpc>
            </a:pPr>
            <a:r>
              <a:rPr lang="en-US" sz="5399" b="true">
                <a:solidFill>
                  <a:srgbClr val="00528A"/>
                </a:solidFill>
                <a:latin typeface="Proxima Nova Heavy"/>
                <a:ea typeface="Proxima Nova Heavy"/>
                <a:cs typeface="Proxima Nova Heavy"/>
                <a:sym typeface="Proxima Nova Heavy"/>
              </a:rPr>
              <a:t>Role Playing Game!</a:t>
            </a:r>
          </a:p>
        </p:txBody>
      </p:sp>
      <p:sp>
        <p:nvSpPr>
          <p:cNvPr name="TextBox 5" id="5"/>
          <p:cNvSpPr txBox="true"/>
          <p:nvPr/>
        </p:nvSpPr>
        <p:spPr>
          <a:xfrm rot="0">
            <a:off x="1028700" y="3464265"/>
            <a:ext cx="8263345" cy="5212080"/>
          </a:xfrm>
          <a:prstGeom prst="rect">
            <a:avLst/>
          </a:prstGeom>
        </p:spPr>
        <p:txBody>
          <a:bodyPr anchor="t" rtlCol="false" tIns="0" lIns="0" bIns="0" rIns="0">
            <a:spAutoFit/>
          </a:bodyPr>
          <a:lstStyle/>
          <a:p>
            <a:pPr algn="l">
              <a:lnSpc>
                <a:spcPts val="4620"/>
              </a:lnSpc>
            </a:pPr>
            <a:r>
              <a:rPr lang="en-US" sz="3300">
                <a:solidFill>
                  <a:srgbClr val="000000"/>
                </a:solidFill>
                <a:latin typeface="Proxima Nova"/>
                <a:ea typeface="Proxima Nova"/>
                <a:cs typeface="Proxima Nova"/>
                <a:sym typeface="Proxima Nova"/>
              </a:rPr>
              <a:t>Instructions:</a:t>
            </a:r>
          </a:p>
          <a:p>
            <a:pPr algn="l" marL="712470" indent="-356235" lvl="1">
              <a:lnSpc>
                <a:spcPts val="4620"/>
              </a:lnSpc>
              <a:buFont typeface="Arial"/>
              <a:buChar char="•"/>
            </a:pPr>
            <a:r>
              <a:rPr lang="en-US" sz="3300">
                <a:solidFill>
                  <a:srgbClr val="000000"/>
                </a:solidFill>
                <a:latin typeface="Proxima Nova"/>
                <a:ea typeface="Proxima Nova"/>
                <a:cs typeface="Proxima Nova"/>
                <a:sym typeface="Proxima Nova"/>
              </a:rPr>
              <a:t>Get into</a:t>
            </a:r>
            <a:r>
              <a:rPr lang="en-US" sz="3300">
                <a:solidFill>
                  <a:srgbClr val="000000"/>
                </a:solidFill>
                <a:latin typeface="Proxima Nova"/>
                <a:ea typeface="Proxima Nova"/>
                <a:cs typeface="Proxima Nova"/>
                <a:sym typeface="Proxima Nova"/>
              </a:rPr>
              <a:t> groups of 3 to 4 students.</a:t>
            </a:r>
          </a:p>
          <a:p>
            <a:pPr algn="l" marL="712470" indent="-356235" lvl="1">
              <a:lnSpc>
                <a:spcPts val="4620"/>
              </a:lnSpc>
              <a:buFont typeface="Arial"/>
              <a:buChar char="•"/>
            </a:pPr>
            <a:r>
              <a:rPr lang="en-US" sz="3300">
                <a:solidFill>
                  <a:srgbClr val="000000"/>
                </a:solidFill>
                <a:latin typeface="Proxima Nova"/>
                <a:ea typeface="Proxima Nova"/>
                <a:cs typeface="Proxima Nova"/>
                <a:sym typeface="Proxima Nova"/>
              </a:rPr>
              <a:t>Pick a paper out of the jar.</a:t>
            </a:r>
          </a:p>
          <a:p>
            <a:pPr algn="l" marL="712470" indent="-356235" lvl="1">
              <a:lnSpc>
                <a:spcPts val="4620"/>
              </a:lnSpc>
              <a:buFont typeface="Arial"/>
              <a:buChar char="•"/>
            </a:pPr>
            <a:r>
              <a:rPr lang="en-US" sz="3300">
                <a:solidFill>
                  <a:srgbClr val="000000"/>
                </a:solidFill>
                <a:latin typeface="Proxima Nova"/>
                <a:ea typeface="Proxima Nova"/>
                <a:cs typeface="Proxima Nova"/>
                <a:sym typeface="Proxima Nova"/>
              </a:rPr>
              <a:t>Get ready to act out your scenario in front of the class.</a:t>
            </a:r>
          </a:p>
          <a:p>
            <a:pPr algn="l" marL="712470" indent="-356235" lvl="1">
              <a:lnSpc>
                <a:spcPts val="4620"/>
              </a:lnSpc>
              <a:buFont typeface="Arial"/>
              <a:buChar char="•"/>
            </a:pPr>
            <a:r>
              <a:rPr lang="en-US" sz="3300">
                <a:solidFill>
                  <a:srgbClr val="000000"/>
                </a:solidFill>
                <a:latin typeface="Proxima Nova"/>
                <a:ea typeface="Proxima Nova"/>
                <a:cs typeface="Proxima Nova"/>
                <a:sym typeface="Proxima Nova"/>
              </a:rPr>
              <a:t>While your classmates are acting, think of how you could make the situation more fair. </a:t>
            </a:r>
          </a:p>
          <a:p>
            <a:pPr algn="l">
              <a:lnSpc>
                <a:spcPts val="4620"/>
              </a:lnSpc>
            </a:pPr>
          </a:p>
        </p:txBody>
      </p:sp>
      <p:sp>
        <p:nvSpPr>
          <p:cNvPr name="TextBox 6" id="6"/>
          <p:cNvSpPr txBox="true"/>
          <p:nvPr/>
        </p:nvSpPr>
        <p:spPr>
          <a:xfrm rot="0">
            <a:off x="1349356" y="969004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009DDE"/>
                </a:solidFill>
                <a:latin typeface="Arial MT Pro"/>
                <a:ea typeface="Arial MT Pro"/>
                <a:cs typeface="Arial MT Pro"/>
                <a:sym typeface="Arial MT Pro"/>
              </a:rPr>
              <a:t>Little Acts of Love for Len</a:t>
            </a:r>
          </a:p>
        </p:txBody>
      </p:sp>
      <p:sp>
        <p:nvSpPr>
          <p:cNvPr name="Freeform 7" id="7"/>
          <p:cNvSpPr/>
          <p:nvPr/>
        </p:nvSpPr>
        <p:spPr>
          <a:xfrm flipH="false" flipV="false" rot="0">
            <a:off x="4240623" y="9522354"/>
            <a:ext cx="352873" cy="529640"/>
          </a:xfrm>
          <a:custGeom>
            <a:avLst/>
            <a:gdLst/>
            <a:ahLst/>
            <a:cxnLst/>
            <a:rect r="r" b="b" t="t" l="l"/>
            <a:pathLst>
              <a:path h="529640" w="352873">
                <a:moveTo>
                  <a:pt x="0" y="0"/>
                </a:moveTo>
                <a:lnTo>
                  <a:pt x="352872" y="0"/>
                </a:lnTo>
                <a:lnTo>
                  <a:pt x="352872" y="529641"/>
                </a:lnTo>
                <a:lnTo>
                  <a:pt x="0" y="529641"/>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Tree>
  </p:cSld>
  <p:clrMapOvr>
    <a:masterClrMapping/>
  </p:clrMapOvr>
</p:sld>
</file>

<file path=ppt/slides/slide39.xml><?xml version="1.0" encoding="utf-8"?>
<p:sld xmlns:p="http://schemas.openxmlformats.org/presentationml/2006/main" xmlns:a="http://schemas.openxmlformats.org/drawingml/2006/main" xmlns:r="http://schemas.openxmlformats.org/officeDocument/2006/relationships">
  <p:cSld>
    <p:bg>
      <p:bgPr>
        <a:solidFill>
          <a:srgbClr val="E4F4FF"/>
        </a:solidFill>
      </p:bgPr>
    </p:bg>
    <p:spTree>
      <p:nvGrpSpPr>
        <p:cNvPr id="1" name=""/>
        <p:cNvGrpSpPr/>
        <p:nvPr/>
      </p:nvGrpSpPr>
      <p:grpSpPr>
        <a:xfrm>
          <a:off x="0" y="0"/>
          <a:ext cx="0" cy="0"/>
          <a:chOff x="0" y="0"/>
          <a:chExt cx="0" cy="0"/>
        </a:xfrm>
      </p:grpSpPr>
      <p:grpSp>
        <p:nvGrpSpPr>
          <p:cNvPr name="Group 2" id="2"/>
          <p:cNvGrpSpPr/>
          <p:nvPr/>
        </p:nvGrpSpPr>
        <p:grpSpPr>
          <a:xfrm rot="0">
            <a:off x="-4418087" y="-3606684"/>
            <a:ext cx="26803680" cy="17056535"/>
            <a:chOff x="0" y="0"/>
            <a:chExt cx="35738239" cy="22742046"/>
          </a:xfrm>
        </p:grpSpPr>
        <p:sp>
          <p:nvSpPr>
            <p:cNvPr name="Freeform 3" id="3"/>
            <p:cNvSpPr/>
            <p:nvPr/>
          </p:nvSpPr>
          <p:spPr>
            <a:xfrm flipH="false" flipV="false" rot="-3186826">
              <a:off x="26600071" y="1680289"/>
              <a:ext cx="7329130" cy="6257245"/>
            </a:xfrm>
            <a:custGeom>
              <a:avLst/>
              <a:gdLst/>
              <a:ahLst/>
              <a:cxnLst/>
              <a:rect r="r" b="b" t="t" l="l"/>
              <a:pathLst>
                <a:path h="6257245" w="7329130">
                  <a:moveTo>
                    <a:pt x="0" y="0"/>
                  </a:moveTo>
                  <a:lnTo>
                    <a:pt x="7329130" y="0"/>
                  </a:lnTo>
                  <a:lnTo>
                    <a:pt x="7329130" y="6257245"/>
                  </a:lnTo>
                  <a:lnTo>
                    <a:pt x="0" y="625724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1646292">
              <a:off x="23714623" y="14835723"/>
              <a:ext cx="11372817" cy="5601112"/>
            </a:xfrm>
            <a:custGeom>
              <a:avLst/>
              <a:gdLst/>
              <a:ahLst/>
              <a:cxnLst/>
              <a:rect r="r" b="b" t="t" l="l"/>
              <a:pathLst>
                <a:path h="5601112" w="11372817">
                  <a:moveTo>
                    <a:pt x="0" y="0"/>
                  </a:moveTo>
                  <a:lnTo>
                    <a:pt x="11372817" y="0"/>
                  </a:lnTo>
                  <a:lnTo>
                    <a:pt x="11372817" y="5601112"/>
                  </a:lnTo>
                  <a:lnTo>
                    <a:pt x="0" y="5601112"/>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1646292">
              <a:off x="1168742" y="4311710"/>
              <a:ext cx="11372817" cy="5601112"/>
            </a:xfrm>
            <a:custGeom>
              <a:avLst/>
              <a:gdLst/>
              <a:ahLst/>
              <a:cxnLst/>
              <a:rect r="r" b="b" t="t" l="l"/>
              <a:pathLst>
                <a:path h="5601112" w="11372817">
                  <a:moveTo>
                    <a:pt x="0" y="0"/>
                  </a:moveTo>
                  <a:lnTo>
                    <a:pt x="11372816" y="0"/>
                  </a:lnTo>
                  <a:lnTo>
                    <a:pt x="11372816" y="5601113"/>
                  </a:lnTo>
                  <a:lnTo>
                    <a:pt x="0" y="5601113"/>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6" id="6"/>
            <p:cNvSpPr/>
            <p:nvPr/>
          </p:nvSpPr>
          <p:spPr>
            <a:xfrm flipH="false" flipV="false" rot="-1957193">
              <a:off x="1108496" y="15002862"/>
              <a:ext cx="7329130" cy="6257245"/>
            </a:xfrm>
            <a:custGeom>
              <a:avLst/>
              <a:gdLst/>
              <a:ahLst/>
              <a:cxnLst/>
              <a:rect r="r" b="b" t="t" l="l"/>
              <a:pathLst>
                <a:path h="6257245" w="7329130">
                  <a:moveTo>
                    <a:pt x="0" y="0"/>
                  </a:moveTo>
                  <a:lnTo>
                    <a:pt x="7329130" y="0"/>
                  </a:lnTo>
                  <a:lnTo>
                    <a:pt x="7329130" y="6257244"/>
                  </a:lnTo>
                  <a:lnTo>
                    <a:pt x="0" y="625724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grpSp>
        <p:nvGrpSpPr>
          <p:cNvPr name="Group 7" id="7"/>
          <p:cNvGrpSpPr/>
          <p:nvPr/>
        </p:nvGrpSpPr>
        <p:grpSpPr>
          <a:xfrm rot="0">
            <a:off x="1028700" y="5143979"/>
            <a:ext cx="4845130" cy="3884715"/>
            <a:chOff x="0" y="0"/>
            <a:chExt cx="572705" cy="459182"/>
          </a:xfrm>
        </p:grpSpPr>
        <p:sp>
          <p:nvSpPr>
            <p:cNvPr name="Freeform 8" id="8"/>
            <p:cNvSpPr/>
            <p:nvPr/>
          </p:nvSpPr>
          <p:spPr>
            <a:xfrm flipH="false" flipV="false" rot="0">
              <a:off x="0" y="0"/>
              <a:ext cx="572705" cy="459182"/>
            </a:xfrm>
            <a:custGeom>
              <a:avLst/>
              <a:gdLst/>
              <a:ahLst/>
              <a:cxnLst/>
              <a:rect r="r" b="b" t="t" l="l"/>
              <a:pathLst>
                <a:path h="459182" w="572705">
                  <a:moveTo>
                    <a:pt x="0" y="0"/>
                  </a:moveTo>
                  <a:lnTo>
                    <a:pt x="572705" y="0"/>
                  </a:lnTo>
                  <a:lnTo>
                    <a:pt x="572705" y="459182"/>
                  </a:lnTo>
                  <a:lnTo>
                    <a:pt x="0" y="459182"/>
                  </a:lnTo>
                  <a:close/>
                </a:path>
              </a:pathLst>
            </a:custGeom>
            <a:blipFill>
              <a:blip r:embed="rId9"/>
              <a:stretch>
                <a:fillRect l="0" t="-21336" r="0" b="-10774"/>
              </a:stretch>
            </a:blipFill>
          </p:spPr>
        </p:sp>
      </p:grpSp>
      <p:grpSp>
        <p:nvGrpSpPr>
          <p:cNvPr name="Group 9" id="9"/>
          <p:cNvGrpSpPr/>
          <p:nvPr/>
        </p:nvGrpSpPr>
        <p:grpSpPr>
          <a:xfrm rot="0">
            <a:off x="6721435" y="5143500"/>
            <a:ext cx="4845130" cy="3884715"/>
            <a:chOff x="0" y="0"/>
            <a:chExt cx="572705" cy="459182"/>
          </a:xfrm>
        </p:grpSpPr>
        <p:sp>
          <p:nvSpPr>
            <p:cNvPr name="Freeform 10" id="10"/>
            <p:cNvSpPr/>
            <p:nvPr/>
          </p:nvSpPr>
          <p:spPr>
            <a:xfrm flipH="false" flipV="false" rot="0">
              <a:off x="0" y="0"/>
              <a:ext cx="572705" cy="459182"/>
            </a:xfrm>
            <a:custGeom>
              <a:avLst/>
              <a:gdLst/>
              <a:ahLst/>
              <a:cxnLst/>
              <a:rect r="r" b="b" t="t" l="l"/>
              <a:pathLst>
                <a:path h="459182" w="572705">
                  <a:moveTo>
                    <a:pt x="0" y="0"/>
                  </a:moveTo>
                  <a:lnTo>
                    <a:pt x="572705" y="0"/>
                  </a:lnTo>
                  <a:lnTo>
                    <a:pt x="572705" y="459182"/>
                  </a:lnTo>
                  <a:lnTo>
                    <a:pt x="0" y="459182"/>
                  </a:lnTo>
                  <a:close/>
                </a:path>
              </a:pathLst>
            </a:custGeom>
            <a:blipFill>
              <a:blip r:embed="rId10"/>
              <a:stretch>
                <a:fillRect l="0" t="-12361" r="0" b="-12361"/>
              </a:stretch>
            </a:blipFill>
          </p:spPr>
        </p:sp>
      </p:grpSp>
      <p:grpSp>
        <p:nvGrpSpPr>
          <p:cNvPr name="Group 11" id="11"/>
          <p:cNvGrpSpPr/>
          <p:nvPr/>
        </p:nvGrpSpPr>
        <p:grpSpPr>
          <a:xfrm rot="0">
            <a:off x="12297632" y="5143979"/>
            <a:ext cx="4845130" cy="3884715"/>
            <a:chOff x="0" y="0"/>
            <a:chExt cx="572705" cy="459182"/>
          </a:xfrm>
        </p:grpSpPr>
        <p:sp>
          <p:nvSpPr>
            <p:cNvPr name="Freeform 12" id="12"/>
            <p:cNvSpPr/>
            <p:nvPr/>
          </p:nvSpPr>
          <p:spPr>
            <a:xfrm flipH="false" flipV="false" rot="-59999">
              <a:off x="-3963" y="-4963"/>
              <a:ext cx="580631" cy="469107"/>
            </a:xfrm>
            <a:custGeom>
              <a:avLst/>
              <a:gdLst/>
              <a:ahLst/>
              <a:cxnLst/>
              <a:rect r="r" b="b" t="t" l="l"/>
              <a:pathLst>
                <a:path h="469107" w="580631">
                  <a:moveTo>
                    <a:pt x="8014" y="0"/>
                  </a:moveTo>
                  <a:lnTo>
                    <a:pt x="580631" y="9996"/>
                  </a:lnTo>
                  <a:lnTo>
                    <a:pt x="572617" y="469107"/>
                  </a:lnTo>
                  <a:lnTo>
                    <a:pt x="0" y="459112"/>
                  </a:lnTo>
                  <a:close/>
                </a:path>
              </a:pathLst>
            </a:custGeom>
            <a:blipFill>
              <a:blip r:embed="rId11"/>
              <a:stretch>
                <a:fillRect l="-424524" t="0" r="-20932" b="-14772"/>
              </a:stretch>
            </a:blipFill>
          </p:spPr>
        </p:sp>
      </p:grpSp>
      <p:sp>
        <p:nvSpPr>
          <p:cNvPr name="TextBox 13" id="13"/>
          <p:cNvSpPr txBox="true"/>
          <p:nvPr/>
        </p:nvSpPr>
        <p:spPr>
          <a:xfrm rot="0">
            <a:off x="5223324" y="933450"/>
            <a:ext cx="7841352" cy="910591"/>
          </a:xfrm>
          <a:prstGeom prst="rect">
            <a:avLst/>
          </a:prstGeom>
        </p:spPr>
        <p:txBody>
          <a:bodyPr anchor="t" rtlCol="false" tIns="0" lIns="0" bIns="0" rIns="0">
            <a:spAutoFit/>
          </a:bodyPr>
          <a:lstStyle/>
          <a:p>
            <a:pPr algn="ctr">
              <a:lnSpc>
                <a:spcPts val="7559"/>
              </a:lnSpc>
            </a:pPr>
            <a:r>
              <a:rPr lang="en-US" sz="5399" b="true">
                <a:solidFill>
                  <a:srgbClr val="00528A"/>
                </a:solidFill>
                <a:latin typeface="Proxima Nova Heavy"/>
                <a:ea typeface="Proxima Nova Heavy"/>
                <a:cs typeface="Proxima Nova Heavy"/>
                <a:sym typeface="Proxima Nova Heavy"/>
              </a:rPr>
              <a:t>Lent Calendar</a:t>
            </a:r>
          </a:p>
        </p:txBody>
      </p:sp>
      <p:sp>
        <p:nvSpPr>
          <p:cNvPr name="TextBox 14" id="14"/>
          <p:cNvSpPr txBox="true"/>
          <p:nvPr/>
        </p:nvSpPr>
        <p:spPr>
          <a:xfrm rot="0">
            <a:off x="1028700" y="3005153"/>
            <a:ext cx="4904638" cy="1144905"/>
          </a:xfrm>
          <a:prstGeom prst="rect">
            <a:avLst/>
          </a:prstGeom>
        </p:spPr>
        <p:txBody>
          <a:bodyPr anchor="t" rtlCol="false" tIns="0" lIns="0" bIns="0" rIns="0">
            <a:spAutoFit/>
          </a:bodyPr>
          <a:lstStyle/>
          <a:p>
            <a:pPr algn="ctr">
              <a:lnSpc>
                <a:spcPts val="4620"/>
              </a:lnSpc>
              <a:spcBef>
                <a:spcPct val="0"/>
              </a:spcBef>
            </a:pPr>
            <a:r>
              <a:rPr lang="en-US" sz="3300">
                <a:solidFill>
                  <a:srgbClr val="000000"/>
                </a:solidFill>
                <a:latin typeface="Proxima Nova"/>
                <a:ea typeface="Proxima Nova"/>
                <a:cs typeface="Proxima Nova"/>
                <a:sym typeface="Proxima Nova"/>
              </a:rPr>
              <a:t>Complete your Lent Calendar</a:t>
            </a:r>
          </a:p>
        </p:txBody>
      </p:sp>
      <p:sp>
        <p:nvSpPr>
          <p:cNvPr name="TextBox 15" id="15"/>
          <p:cNvSpPr txBox="true"/>
          <p:nvPr/>
        </p:nvSpPr>
        <p:spPr>
          <a:xfrm rot="0">
            <a:off x="6721435" y="3005153"/>
            <a:ext cx="4845130" cy="1144905"/>
          </a:xfrm>
          <a:prstGeom prst="rect">
            <a:avLst/>
          </a:prstGeom>
        </p:spPr>
        <p:txBody>
          <a:bodyPr anchor="t" rtlCol="false" tIns="0" lIns="0" bIns="0" rIns="0">
            <a:spAutoFit/>
          </a:bodyPr>
          <a:lstStyle/>
          <a:p>
            <a:pPr algn="ctr">
              <a:lnSpc>
                <a:spcPts val="4620"/>
              </a:lnSpc>
              <a:spcBef>
                <a:spcPct val="0"/>
              </a:spcBef>
            </a:pPr>
            <a:r>
              <a:rPr lang="en-US" sz="3300">
                <a:solidFill>
                  <a:srgbClr val="000000"/>
                </a:solidFill>
                <a:latin typeface="Proxima Nova"/>
                <a:ea typeface="Proxima Nova"/>
                <a:cs typeface="Proxima Nova"/>
                <a:sym typeface="Proxima Nova"/>
              </a:rPr>
              <a:t>Perform Little Acts of Love for people this week</a:t>
            </a:r>
          </a:p>
        </p:txBody>
      </p:sp>
      <p:sp>
        <p:nvSpPr>
          <p:cNvPr name="TextBox 16" id="16"/>
          <p:cNvSpPr txBox="true"/>
          <p:nvPr/>
        </p:nvSpPr>
        <p:spPr>
          <a:xfrm rot="0">
            <a:off x="12297632" y="2424128"/>
            <a:ext cx="4845130" cy="1725930"/>
          </a:xfrm>
          <a:prstGeom prst="rect">
            <a:avLst/>
          </a:prstGeom>
        </p:spPr>
        <p:txBody>
          <a:bodyPr anchor="t" rtlCol="false" tIns="0" lIns="0" bIns="0" rIns="0">
            <a:spAutoFit/>
          </a:bodyPr>
          <a:lstStyle/>
          <a:p>
            <a:pPr algn="ctr">
              <a:lnSpc>
                <a:spcPts val="4620"/>
              </a:lnSpc>
              <a:spcBef>
                <a:spcPct val="0"/>
              </a:spcBef>
            </a:pPr>
            <a:r>
              <a:rPr lang="en-US" sz="3300">
                <a:solidFill>
                  <a:srgbClr val="000000"/>
                </a:solidFill>
                <a:latin typeface="Proxima Nova"/>
                <a:ea typeface="Proxima Nova"/>
                <a:cs typeface="Proxima Nova"/>
                <a:sym typeface="Proxima Nova"/>
              </a:rPr>
              <a:t>When your name is chosen, be ready to share your Little Acts of Love</a:t>
            </a:r>
          </a:p>
        </p:txBody>
      </p:sp>
      <p:sp>
        <p:nvSpPr>
          <p:cNvPr name="TextBox 17" id="17"/>
          <p:cNvSpPr txBox="true"/>
          <p:nvPr/>
        </p:nvSpPr>
        <p:spPr>
          <a:xfrm rot="0">
            <a:off x="1349356" y="969004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009DDE"/>
                </a:solidFill>
                <a:latin typeface="Arial MT Pro"/>
                <a:ea typeface="Arial MT Pro"/>
                <a:cs typeface="Arial MT Pro"/>
                <a:sym typeface="Arial MT Pro"/>
              </a:rPr>
              <a:t>Little Acts of Love for Len</a:t>
            </a:r>
          </a:p>
        </p:txBody>
      </p:sp>
      <p:sp>
        <p:nvSpPr>
          <p:cNvPr name="Freeform 18" id="18"/>
          <p:cNvSpPr/>
          <p:nvPr/>
        </p:nvSpPr>
        <p:spPr>
          <a:xfrm flipH="false" flipV="false" rot="0">
            <a:off x="4240623" y="9522354"/>
            <a:ext cx="352873" cy="529640"/>
          </a:xfrm>
          <a:custGeom>
            <a:avLst/>
            <a:gdLst/>
            <a:ahLst/>
            <a:cxnLst/>
            <a:rect r="r" b="b" t="t" l="l"/>
            <a:pathLst>
              <a:path h="529640" w="352873">
                <a:moveTo>
                  <a:pt x="0" y="0"/>
                </a:moveTo>
                <a:lnTo>
                  <a:pt x="352872" y="0"/>
                </a:lnTo>
                <a:lnTo>
                  <a:pt x="352872" y="529641"/>
                </a:lnTo>
                <a:lnTo>
                  <a:pt x="0" y="529641"/>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E4F4FF"/>
        </a:solidFill>
      </p:bgPr>
    </p:bg>
    <p:spTree>
      <p:nvGrpSpPr>
        <p:cNvPr id="1" name=""/>
        <p:cNvGrpSpPr/>
        <p:nvPr/>
      </p:nvGrpSpPr>
      <p:grpSpPr>
        <a:xfrm>
          <a:off x="0" y="0"/>
          <a:ext cx="0" cy="0"/>
          <a:chOff x="0" y="0"/>
          <a:chExt cx="0" cy="0"/>
        </a:xfrm>
      </p:grpSpPr>
      <p:grpSp>
        <p:nvGrpSpPr>
          <p:cNvPr name="Group 2" id="2"/>
          <p:cNvGrpSpPr/>
          <p:nvPr/>
        </p:nvGrpSpPr>
        <p:grpSpPr>
          <a:xfrm rot="0">
            <a:off x="-4418087" y="-3606684"/>
            <a:ext cx="26803680" cy="17056535"/>
            <a:chOff x="0" y="0"/>
            <a:chExt cx="35738239" cy="22742046"/>
          </a:xfrm>
        </p:grpSpPr>
        <p:sp>
          <p:nvSpPr>
            <p:cNvPr name="Freeform 3" id="3"/>
            <p:cNvSpPr/>
            <p:nvPr/>
          </p:nvSpPr>
          <p:spPr>
            <a:xfrm flipH="false" flipV="false" rot="-3186826">
              <a:off x="26600071" y="1680289"/>
              <a:ext cx="7329130" cy="6257245"/>
            </a:xfrm>
            <a:custGeom>
              <a:avLst/>
              <a:gdLst/>
              <a:ahLst/>
              <a:cxnLst/>
              <a:rect r="r" b="b" t="t" l="l"/>
              <a:pathLst>
                <a:path h="6257245" w="7329130">
                  <a:moveTo>
                    <a:pt x="0" y="0"/>
                  </a:moveTo>
                  <a:lnTo>
                    <a:pt x="7329130" y="0"/>
                  </a:lnTo>
                  <a:lnTo>
                    <a:pt x="7329130" y="6257245"/>
                  </a:lnTo>
                  <a:lnTo>
                    <a:pt x="0" y="625724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1646292">
              <a:off x="23714623" y="14835723"/>
              <a:ext cx="11372817" cy="5601112"/>
            </a:xfrm>
            <a:custGeom>
              <a:avLst/>
              <a:gdLst/>
              <a:ahLst/>
              <a:cxnLst/>
              <a:rect r="r" b="b" t="t" l="l"/>
              <a:pathLst>
                <a:path h="5601112" w="11372817">
                  <a:moveTo>
                    <a:pt x="0" y="0"/>
                  </a:moveTo>
                  <a:lnTo>
                    <a:pt x="11372817" y="0"/>
                  </a:lnTo>
                  <a:lnTo>
                    <a:pt x="11372817" y="5601112"/>
                  </a:lnTo>
                  <a:lnTo>
                    <a:pt x="0" y="5601112"/>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1646292">
              <a:off x="1168742" y="4311710"/>
              <a:ext cx="11372817" cy="5601112"/>
            </a:xfrm>
            <a:custGeom>
              <a:avLst/>
              <a:gdLst/>
              <a:ahLst/>
              <a:cxnLst/>
              <a:rect r="r" b="b" t="t" l="l"/>
              <a:pathLst>
                <a:path h="5601112" w="11372817">
                  <a:moveTo>
                    <a:pt x="0" y="0"/>
                  </a:moveTo>
                  <a:lnTo>
                    <a:pt x="11372816" y="0"/>
                  </a:lnTo>
                  <a:lnTo>
                    <a:pt x="11372816" y="5601113"/>
                  </a:lnTo>
                  <a:lnTo>
                    <a:pt x="0" y="5601113"/>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6" id="6"/>
            <p:cNvSpPr/>
            <p:nvPr/>
          </p:nvSpPr>
          <p:spPr>
            <a:xfrm flipH="false" flipV="false" rot="-1957193">
              <a:off x="1108496" y="15002862"/>
              <a:ext cx="7329130" cy="6257245"/>
            </a:xfrm>
            <a:custGeom>
              <a:avLst/>
              <a:gdLst/>
              <a:ahLst/>
              <a:cxnLst/>
              <a:rect r="r" b="b" t="t" l="l"/>
              <a:pathLst>
                <a:path h="6257245" w="7329130">
                  <a:moveTo>
                    <a:pt x="0" y="0"/>
                  </a:moveTo>
                  <a:lnTo>
                    <a:pt x="7329130" y="0"/>
                  </a:lnTo>
                  <a:lnTo>
                    <a:pt x="7329130" y="6257244"/>
                  </a:lnTo>
                  <a:lnTo>
                    <a:pt x="0" y="625724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grpSp>
        <p:nvGrpSpPr>
          <p:cNvPr name="Group 7" id="7"/>
          <p:cNvGrpSpPr/>
          <p:nvPr/>
        </p:nvGrpSpPr>
        <p:grpSpPr>
          <a:xfrm rot="0">
            <a:off x="10024986" y="0"/>
            <a:ext cx="8263014" cy="10287000"/>
            <a:chOff x="0" y="0"/>
            <a:chExt cx="652880" cy="812800"/>
          </a:xfrm>
        </p:grpSpPr>
        <p:sp>
          <p:nvSpPr>
            <p:cNvPr name="Freeform 8" id="8"/>
            <p:cNvSpPr/>
            <p:nvPr/>
          </p:nvSpPr>
          <p:spPr>
            <a:xfrm flipH="false" flipV="false" rot="0">
              <a:off x="0" y="0"/>
              <a:ext cx="652880" cy="812800"/>
            </a:xfrm>
            <a:custGeom>
              <a:avLst/>
              <a:gdLst/>
              <a:ahLst/>
              <a:cxnLst/>
              <a:rect r="r" b="b" t="t" l="l"/>
              <a:pathLst>
                <a:path h="812800" w="652880">
                  <a:moveTo>
                    <a:pt x="0" y="0"/>
                  </a:moveTo>
                  <a:lnTo>
                    <a:pt x="652880" y="0"/>
                  </a:lnTo>
                  <a:lnTo>
                    <a:pt x="652880" y="812800"/>
                  </a:lnTo>
                  <a:lnTo>
                    <a:pt x="0" y="812800"/>
                  </a:lnTo>
                  <a:close/>
                </a:path>
              </a:pathLst>
            </a:custGeom>
            <a:blipFill>
              <a:blip r:embed="rId9"/>
              <a:stretch>
                <a:fillRect l="-8690" t="-58" r="-84112" b="-3123"/>
              </a:stretch>
            </a:blipFill>
          </p:spPr>
        </p:sp>
      </p:grpSp>
      <p:sp>
        <p:nvSpPr>
          <p:cNvPr name="TextBox 9" id="9"/>
          <p:cNvSpPr txBox="true"/>
          <p:nvPr/>
        </p:nvSpPr>
        <p:spPr>
          <a:xfrm rot="0">
            <a:off x="1349356" y="969004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009DDE"/>
                </a:solidFill>
                <a:latin typeface="Arial MT Pro"/>
                <a:ea typeface="Arial MT Pro"/>
                <a:cs typeface="Arial MT Pro"/>
                <a:sym typeface="Arial MT Pro"/>
              </a:rPr>
              <a:t>Little Acts of Love for Len</a:t>
            </a:r>
          </a:p>
        </p:txBody>
      </p:sp>
      <p:sp>
        <p:nvSpPr>
          <p:cNvPr name="Freeform 10" id="10"/>
          <p:cNvSpPr/>
          <p:nvPr/>
        </p:nvSpPr>
        <p:spPr>
          <a:xfrm flipH="false" flipV="false" rot="0">
            <a:off x="4240623" y="9522354"/>
            <a:ext cx="352873" cy="529640"/>
          </a:xfrm>
          <a:custGeom>
            <a:avLst/>
            <a:gdLst/>
            <a:ahLst/>
            <a:cxnLst/>
            <a:rect r="r" b="b" t="t" l="l"/>
            <a:pathLst>
              <a:path h="529640" w="352873">
                <a:moveTo>
                  <a:pt x="0" y="0"/>
                </a:moveTo>
                <a:lnTo>
                  <a:pt x="352872" y="0"/>
                </a:lnTo>
                <a:lnTo>
                  <a:pt x="352872" y="529641"/>
                </a:lnTo>
                <a:lnTo>
                  <a:pt x="0" y="529641"/>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11" id="11"/>
          <p:cNvSpPr txBox="true"/>
          <p:nvPr/>
        </p:nvSpPr>
        <p:spPr>
          <a:xfrm rot="0">
            <a:off x="2163163" y="2526086"/>
            <a:ext cx="6062121" cy="4022539"/>
          </a:xfrm>
          <a:prstGeom prst="rect">
            <a:avLst/>
          </a:prstGeom>
        </p:spPr>
        <p:txBody>
          <a:bodyPr anchor="t" rtlCol="false" tIns="0" lIns="0" bIns="0" rIns="0">
            <a:spAutoFit/>
          </a:bodyPr>
          <a:lstStyle/>
          <a:p>
            <a:pPr algn="l">
              <a:lnSpc>
                <a:spcPts val="10713"/>
              </a:lnSpc>
            </a:pPr>
            <a:r>
              <a:rPr lang="en-US" sz="7652" b="true">
                <a:solidFill>
                  <a:srgbClr val="00528A"/>
                </a:solidFill>
                <a:latin typeface="Proxima Nova Heavy"/>
                <a:ea typeface="Proxima Nova Heavy"/>
                <a:cs typeface="Proxima Nova Heavy"/>
                <a:sym typeface="Proxima Nova Heavy"/>
              </a:rPr>
              <a:t>How would you describe Lent? </a:t>
            </a:r>
          </a:p>
        </p:txBody>
      </p:sp>
    </p:spTree>
  </p:cSld>
  <p:clrMapOvr>
    <a:masterClrMapping/>
  </p:clrMapOvr>
</p:sld>
</file>

<file path=ppt/slides/slide40.xml><?xml version="1.0" encoding="utf-8"?>
<p:sld xmlns:p="http://schemas.openxmlformats.org/presentationml/2006/main" xmlns:a="http://schemas.openxmlformats.org/drawingml/2006/main" xmlns:r="http://schemas.openxmlformats.org/officeDocument/2006/relationships">
  <p:cSld>
    <p:bg>
      <p:bgPr>
        <a:solidFill>
          <a:srgbClr val="E4F4FF"/>
        </a:solidFill>
      </p:bgPr>
    </p:bg>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0" r="0" b="0"/>
            </a:stretch>
          </a:blipFill>
        </p:spPr>
      </p:sp>
      <p:sp>
        <p:nvSpPr>
          <p:cNvPr name="TextBox 3" id="3"/>
          <p:cNvSpPr txBox="true"/>
          <p:nvPr/>
        </p:nvSpPr>
        <p:spPr>
          <a:xfrm rot="0">
            <a:off x="4758467" y="4636898"/>
            <a:ext cx="8771066" cy="1052197"/>
          </a:xfrm>
          <a:prstGeom prst="rect">
            <a:avLst/>
          </a:prstGeom>
        </p:spPr>
        <p:txBody>
          <a:bodyPr anchor="t" rtlCol="false" tIns="0" lIns="0" bIns="0" rIns="0">
            <a:spAutoFit/>
          </a:bodyPr>
          <a:lstStyle/>
          <a:p>
            <a:pPr algn="ctr">
              <a:lnSpc>
                <a:spcPts val="8679"/>
              </a:lnSpc>
            </a:pPr>
            <a:r>
              <a:rPr lang="en-US" sz="6199" b="true">
                <a:solidFill>
                  <a:srgbClr val="FFC927"/>
                </a:solidFill>
                <a:latin typeface="Proxima Nova Heavy"/>
                <a:ea typeface="Proxima Nova Heavy"/>
                <a:cs typeface="Proxima Nova Heavy"/>
                <a:sym typeface="Proxima Nova Heavy"/>
              </a:rPr>
              <a:t>Love our Neighbor</a:t>
            </a:r>
          </a:p>
        </p:txBody>
      </p:sp>
    </p:spTree>
  </p:cSld>
  <p:clrMapOvr>
    <a:masterClrMapping/>
  </p:clrMapOvr>
</p:sld>
</file>

<file path=ppt/slides/slide41.xml><?xml version="1.0" encoding="utf-8"?>
<p:sld xmlns:p="http://schemas.openxmlformats.org/presentationml/2006/main" xmlns:a="http://schemas.openxmlformats.org/drawingml/2006/main" xmlns:r="http://schemas.openxmlformats.org/officeDocument/2006/relationships">
  <p:cSld>
    <p:bg>
      <p:bgPr>
        <a:solidFill>
          <a:srgbClr val="E4F4FF"/>
        </a:solidFill>
      </p:bgPr>
    </p:bg>
    <p:spTree>
      <p:nvGrpSpPr>
        <p:cNvPr id="1" name=""/>
        <p:cNvGrpSpPr/>
        <p:nvPr/>
      </p:nvGrpSpPr>
      <p:grpSpPr>
        <a:xfrm>
          <a:off x="0" y="0"/>
          <a:ext cx="0" cy="0"/>
          <a:chOff x="0" y="0"/>
          <a:chExt cx="0" cy="0"/>
        </a:xfrm>
      </p:grpSpPr>
      <p:grpSp>
        <p:nvGrpSpPr>
          <p:cNvPr name="Group 2" id="2"/>
          <p:cNvGrpSpPr/>
          <p:nvPr/>
        </p:nvGrpSpPr>
        <p:grpSpPr>
          <a:xfrm rot="0">
            <a:off x="-4418087" y="-3606684"/>
            <a:ext cx="26803680" cy="17056535"/>
            <a:chOff x="0" y="0"/>
            <a:chExt cx="35738239" cy="22742046"/>
          </a:xfrm>
        </p:grpSpPr>
        <p:sp>
          <p:nvSpPr>
            <p:cNvPr name="Freeform 3" id="3"/>
            <p:cNvSpPr/>
            <p:nvPr/>
          </p:nvSpPr>
          <p:spPr>
            <a:xfrm flipH="false" flipV="false" rot="-3186826">
              <a:off x="26600071" y="1680289"/>
              <a:ext cx="7329130" cy="6257245"/>
            </a:xfrm>
            <a:custGeom>
              <a:avLst/>
              <a:gdLst/>
              <a:ahLst/>
              <a:cxnLst/>
              <a:rect r="r" b="b" t="t" l="l"/>
              <a:pathLst>
                <a:path h="6257245" w="7329130">
                  <a:moveTo>
                    <a:pt x="0" y="0"/>
                  </a:moveTo>
                  <a:lnTo>
                    <a:pt x="7329130" y="0"/>
                  </a:lnTo>
                  <a:lnTo>
                    <a:pt x="7329130" y="6257245"/>
                  </a:lnTo>
                  <a:lnTo>
                    <a:pt x="0" y="625724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1646292">
              <a:off x="23714623" y="14835723"/>
              <a:ext cx="11372817" cy="5601112"/>
            </a:xfrm>
            <a:custGeom>
              <a:avLst/>
              <a:gdLst/>
              <a:ahLst/>
              <a:cxnLst/>
              <a:rect r="r" b="b" t="t" l="l"/>
              <a:pathLst>
                <a:path h="5601112" w="11372817">
                  <a:moveTo>
                    <a:pt x="0" y="0"/>
                  </a:moveTo>
                  <a:lnTo>
                    <a:pt x="11372817" y="0"/>
                  </a:lnTo>
                  <a:lnTo>
                    <a:pt x="11372817" y="5601112"/>
                  </a:lnTo>
                  <a:lnTo>
                    <a:pt x="0" y="5601112"/>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1646292">
              <a:off x="1168742" y="4311710"/>
              <a:ext cx="11372817" cy="5601112"/>
            </a:xfrm>
            <a:custGeom>
              <a:avLst/>
              <a:gdLst/>
              <a:ahLst/>
              <a:cxnLst/>
              <a:rect r="r" b="b" t="t" l="l"/>
              <a:pathLst>
                <a:path h="5601112" w="11372817">
                  <a:moveTo>
                    <a:pt x="0" y="0"/>
                  </a:moveTo>
                  <a:lnTo>
                    <a:pt x="11372816" y="0"/>
                  </a:lnTo>
                  <a:lnTo>
                    <a:pt x="11372816" y="5601113"/>
                  </a:lnTo>
                  <a:lnTo>
                    <a:pt x="0" y="5601113"/>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6" id="6"/>
            <p:cNvSpPr/>
            <p:nvPr/>
          </p:nvSpPr>
          <p:spPr>
            <a:xfrm flipH="false" flipV="false" rot="-1957193">
              <a:off x="1108496" y="15002862"/>
              <a:ext cx="7329130" cy="6257245"/>
            </a:xfrm>
            <a:custGeom>
              <a:avLst/>
              <a:gdLst/>
              <a:ahLst/>
              <a:cxnLst/>
              <a:rect r="r" b="b" t="t" l="l"/>
              <a:pathLst>
                <a:path h="6257245" w="7329130">
                  <a:moveTo>
                    <a:pt x="0" y="0"/>
                  </a:moveTo>
                  <a:lnTo>
                    <a:pt x="7329130" y="0"/>
                  </a:lnTo>
                  <a:lnTo>
                    <a:pt x="7329130" y="6257244"/>
                  </a:lnTo>
                  <a:lnTo>
                    <a:pt x="0" y="625724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sp>
        <p:nvSpPr>
          <p:cNvPr name="Freeform 7" id="7"/>
          <p:cNvSpPr/>
          <p:nvPr/>
        </p:nvSpPr>
        <p:spPr>
          <a:xfrm flipH="false" flipV="false" rot="0">
            <a:off x="9220200" y="767405"/>
            <a:ext cx="8262720" cy="8752190"/>
          </a:xfrm>
          <a:custGeom>
            <a:avLst/>
            <a:gdLst/>
            <a:ahLst/>
            <a:cxnLst/>
            <a:rect r="r" b="b" t="t" l="l"/>
            <a:pathLst>
              <a:path h="8752190" w="8262720">
                <a:moveTo>
                  <a:pt x="0" y="0"/>
                </a:moveTo>
                <a:lnTo>
                  <a:pt x="8262720" y="0"/>
                </a:lnTo>
                <a:lnTo>
                  <a:pt x="8262720" y="8752190"/>
                </a:lnTo>
                <a:lnTo>
                  <a:pt x="0" y="8752190"/>
                </a:lnTo>
                <a:lnTo>
                  <a:pt x="0" y="0"/>
                </a:lnTo>
                <a:close/>
              </a:path>
            </a:pathLst>
          </a:custGeom>
          <a:blipFill>
            <a:blip r:embed="rId9"/>
            <a:stretch>
              <a:fillRect l="0" t="0" r="0" b="0"/>
            </a:stretch>
          </a:blipFill>
        </p:spPr>
      </p:sp>
      <p:sp>
        <p:nvSpPr>
          <p:cNvPr name="TextBox 8" id="8"/>
          <p:cNvSpPr txBox="true"/>
          <p:nvPr/>
        </p:nvSpPr>
        <p:spPr>
          <a:xfrm rot="0">
            <a:off x="1028700" y="4010992"/>
            <a:ext cx="7841352" cy="910591"/>
          </a:xfrm>
          <a:prstGeom prst="rect">
            <a:avLst/>
          </a:prstGeom>
        </p:spPr>
        <p:txBody>
          <a:bodyPr anchor="t" rtlCol="false" tIns="0" lIns="0" bIns="0" rIns="0">
            <a:spAutoFit/>
          </a:bodyPr>
          <a:lstStyle/>
          <a:p>
            <a:pPr algn="l">
              <a:lnSpc>
                <a:spcPts val="7559"/>
              </a:lnSpc>
            </a:pPr>
            <a:r>
              <a:rPr lang="en-US" sz="5399" b="true">
                <a:solidFill>
                  <a:srgbClr val="00528A"/>
                </a:solidFill>
                <a:latin typeface="Proxima Nova Heavy"/>
                <a:ea typeface="Proxima Nova Heavy"/>
                <a:cs typeface="Proxima Nova Heavy"/>
                <a:sym typeface="Proxima Nova Heavy"/>
              </a:rPr>
              <a:t>Acts of Love</a:t>
            </a:r>
          </a:p>
        </p:txBody>
      </p:sp>
      <p:sp>
        <p:nvSpPr>
          <p:cNvPr name="TextBox 9" id="9"/>
          <p:cNvSpPr txBox="true"/>
          <p:nvPr/>
        </p:nvSpPr>
        <p:spPr>
          <a:xfrm rot="0">
            <a:off x="1028700" y="5250650"/>
            <a:ext cx="6130677" cy="2785745"/>
          </a:xfrm>
          <a:prstGeom prst="rect">
            <a:avLst/>
          </a:prstGeom>
        </p:spPr>
        <p:txBody>
          <a:bodyPr anchor="t" rtlCol="false" tIns="0" lIns="0" bIns="0" rIns="0">
            <a:spAutoFit/>
          </a:bodyPr>
          <a:lstStyle/>
          <a:p>
            <a:pPr algn="l">
              <a:lnSpc>
                <a:spcPts val="4480"/>
              </a:lnSpc>
            </a:pPr>
            <a:r>
              <a:rPr lang="en-US" sz="3200">
                <a:solidFill>
                  <a:srgbClr val="000000"/>
                </a:solidFill>
                <a:latin typeface="Proxima Nova"/>
                <a:ea typeface="Proxima Nova"/>
                <a:cs typeface="Proxima Nova"/>
                <a:sym typeface="Proxima Nova"/>
              </a:rPr>
              <a:t>Instructions:</a:t>
            </a:r>
          </a:p>
          <a:p>
            <a:pPr algn="l">
              <a:lnSpc>
                <a:spcPts val="4480"/>
              </a:lnSpc>
            </a:pPr>
          </a:p>
          <a:p>
            <a:pPr algn="l">
              <a:lnSpc>
                <a:spcPts val="4480"/>
              </a:lnSpc>
            </a:pPr>
            <a:r>
              <a:rPr lang="en-US" sz="3200">
                <a:solidFill>
                  <a:srgbClr val="000000"/>
                </a:solidFill>
                <a:latin typeface="Proxima Nova"/>
                <a:ea typeface="Proxima Nova"/>
                <a:cs typeface="Proxima Nova"/>
                <a:sym typeface="Proxima Nova"/>
              </a:rPr>
              <a:t>Share what you did to show love and kindness during the week.</a:t>
            </a:r>
          </a:p>
          <a:p>
            <a:pPr algn="l">
              <a:lnSpc>
                <a:spcPts val="4480"/>
              </a:lnSpc>
            </a:pPr>
          </a:p>
        </p:txBody>
      </p:sp>
      <p:sp>
        <p:nvSpPr>
          <p:cNvPr name="TextBox 10" id="10"/>
          <p:cNvSpPr txBox="true"/>
          <p:nvPr/>
        </p:nvSpPr>
        <p:spPr>
          <a:xfrm rot="0">
            <a:off x="1349356" y="969004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009DDE"/>
                </a:solidFill>
                <a:latin typeface="Arial MT Pro"/>
                <a:ea typeface="Arial MT Pro"/>
                <a:cs typeface="Arial MT Pro"/>
                <a:sym typeface="Arial MT Pro"/>
              </a:rPr>
              <a:t>Little Acts of Love for Len</a:t>
            </a:r>
          </a:p>
        </p:txBody>
      </p:sp>
      <p:sp>
        <p:nvSpPr>
          <p:cNvPr name="Freeform 11" id="11"/>
          <p:cNvSpPr/>
          <p:nvPr/>
        </p:nvSpPr>
        <p:spPr>
          <a:xfrm flipH="false" flipV="false" rot="0">
            <a:off x="4240623" y="9522354"/>
            <a:ext cx="352873" cy="529640"/>
          </a:xfrm>
          <a:custGeom>
            <a:avLst/>
            <a:gdLst/>
            <a:ahLst/>
            <a:cxnLst/>
            <a:rect r="r" b="b" t="t" l="l"/>
            <a:pathLst>
              <a:path h="529640" w="352873">
                <a:moveTo>
                  <a:pt x="0" y="0"/>
                </a:moveTo>
                <a:lnTo>
                  <a:pt x="352872" y="0"/>
                </a:lnTo>
                <a:lnTo>
                  <a:pt x="352872" y="529641"/>
                </a:lnTo>
                <a:lnTo>
                  <a:pt x="0" y="529641"/>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Tree>
  </p:cSld>
  <p:clrMapOvr>
    <a:masterClrMapping/>
  </p:clrMapOvr>
</p:sld>
</file>

<file path=ppt/slides/slide42.xml><?xml version="1.0" encoding="utf-8"?>
<p:sld xmlns:p="http://schemas.openxmlformats.org/presentationml/2006/main" xmlns:a="http://schemas.openxmlformats.org/drawingml/2006/main" xmlns:r="http://schemas.openxmlformats.org/officeDocument/2006/relationships">
  <p:cSld>
    <p:bg>
      <p:bgPr>
        <a:solidFill>
          <a:srgbClr val="E4F4FF"/>
        </a:solidFill>
      </p:bgPr>
    </p:bg>
    <p:spTree>
      <p:nvGrpSpPr>
        <p:cNvPr id="1" name=""/>
        <p:cNvGrpSpPr/>
        <p:nvPr/>
      </p:nvGrpSpPr>
      <p:grpSpPr>
        <a:xfrm>
          <a:off x="0" y="0"/>
          <a:ext cx="0" cy="0"/>
          <a:chOff x="0" y="0"/>
          <a:chExt cx="0" cy="0"/>
        </a:xfrm>
      </p:grpSpPr>
      <p:sp>
        <p:nvSpPr>
          <p:cNvPr name="Freeform 2" id="2"/>
          <p:cNvSpPr/>
          <p:nvPr/>
        </p:nvSpPr>
        <p:spPr>
          <a:xfrm flipH="false" flipV="false" rot="-3186826">
            <a:off x="15531966" y="-2346467"/>
            <a:ext cx="5496847" cy="4692933"/>
          </a:xfrm>
          <a:custGeom>
            <a:avLst/>
            <a:gdLst/>
            <a:ahLst/>
            <a:cxnLst/>
            <a:rect r="r" b="b" t="t" l="l"/>
            <a:pathLst>
              <a:path h="4692933" w="5496847">
                <a:moveTo>
                  <a:pt x="0" y="0"/>
                </a:moveTo>
                <a:lnTo>
                  <a:pt x="5496847" y="0"/>
                </a:lnTo>
                <a:lnTo>
                  <a:pt x="5496847" y="4692934"/>
                </a:lnTo>
                <a:lnTo>
                  <a:pt x="0" y="469293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3" id="3"/>
          <p:cNvSpPr/>
          <p:nvPr/>
        </p:nvSpPr>
        <p:spPr>
          <a:xfrm flipH="false" flipV="false" rot="-1646292">
            <a:off x="13367880" y="7520108"/>
            <a:ext cx="8529613" cy="4200834"/>
          </a:xfrm>
          <a:custGeom>
            <a:avLst/>
            <a:gdLst/>
            <a:ahLst/>
            <a:cxnLst/>
            <a:rect r="r" b="b" t="t" l="l"/>
            <a:pathLst>
              <a:path h="4200834" w="8529613">
                <a:moveTo>
                  <a:pt x="0" y="0"/>
                </a:moveTo>
                <a:lnTo>
                  <a:pt x="8529613" y="0"/>
                </a:lnTo>
                <a:lnTo>
                  <a:pt x="8529613" y="4200834"/>
                </a:lnTo>
                <a:lnTo>
                  <a:pt x="0" y="4200834"/>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4" id="4"/>
          <p:cNvSpPr/>
          <p:nvPr/>
        </p:nvSpPr>
        <p:spPr>
          <a:xfrm flipH="false" flipV="false" rot="-1646292">
            <a:off x="-3541531" y="-372901"/>
            <a:ext cx="8529613" cy="4200834"/>
          </a:xfrm>
          <a:custGeom>
            <a:avLst/>
            <a:gdLst/>
            <a:ahLst/>
            <a:cxnLst/>
            <a:rect r="r" b="b" t="t" l="l"/>
            <a:pathLst>
              <a:path h="4200834" w="8529613">
                <a:moveTo>
                  <a:pt x="0" y="0"/>
                </a:moveTo>
                <a:lnTo>
                  <a:pt x="8529612" y="0"/>
                </a:lnTo>
                <a:lnTo>
                  <a:pt x="8529612" y="4200834"/>
                </a:lnTo>
                <a:lnTo>
                  <a:pt x="0" y="4200834"/>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1957193">
            <a:off x="-3586715" y="7645462"/>
            <a:ext cx="5496847" cy="4692933"/>
          </a:xfrm>
          <a:custGeom>
            <a:avLst/>
            <a:gdLst/>
            <a:ahLst/>
            <a:cxnLst/>
            <a:rect r="r" b="b" t="t" l="l"/>
            <a:pathLst>
              <a:path h="4692933" w="5496847">
                <a:moveTo>
                  <a:pt x="0" y="0"/>
                </a:moveTo>
                <a:lnTo>
                  <a:pt x="5496847" y="0"/>
                </a:lnTo>
                <a:lnTo>
                  <a:pt x="5496847" y="4692934"/>
                </a:lnTo>
                <a:lnTo>
                  <a:pt x="0" y="469293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6" id="6"/>
          <p:cNvGrpSpPr/>
          <p:nvPr/>
        </p:nvGrpSpPr>
        <p:grpSpPr>
          <a:xfrm rot="0">
            <a:off x="1221874" y="3606684"/>
            <a:ext cx="15844252" cy="5424682"/>
            <a:chOff x="0" y="0"/>
            <a:chExt cx="1576916" cy="539897"/>
          </a:xfrm>
        </p:grpSpPr>
        <p:sp>
          <p:nvSpPr>
            <p:cNvPr name="Freeform 7" id="7"/>
            <p:cNvSpPr/>
            <p:nvPr/>
          </p:nvSpPr>
          <p:spPr>
            <a:xfrm flipH="false" flipV="false" rot="0">
              <a:off x="0" y="0"/>
              <a:ext cx="1576916" cy="539897"/>
            </a:xfrm>
            <a:custGeom>
              <a:avLst/>
              <a:gdLst/>
              <a:ahLst/>
              <a:cxnLst/>
              <a:rect r="r" b="b" t="t" l="l"/>
              <a:pathLst>
                <a:path h="539897" w="1576916">
                  <a:moveTo>
                    <a:pt x="0" y="0"/>
                  </a:moveTo>
                  <a:lnTo>
                    <a:pt x="1576916" y="0"/>
                  </a:lnTo>
                  <a:lnTo>
                    <a:pt x="1576916" y="539897"/>
                  </a:lnTo>
                  <a:lnTo>
                    <a:pt x="0" y="539897"/>
                  </a:lnTo>
                  <a:close/>
                </a:path>
              </a:pathLst>
            </a:custGeom>
            <a:blipFill>
              <a:blip r:embed="rId7"/>
              <a:stretch>
                <a:fillRect l="0" t="-38304" r="0" b="-15766"/>
              </a:stretch>
            </a:blipFill>
          </p:spPr>
        </p:sp>
      </p:grpSp>
      <p:sp>
        <p:nvSpPr>
          <p:cNvPr name="TextBox 8" id="8"/>
          <p:cNvSpPr txBox="true"/>
          <p:nvPr/>
        </p:nvSpPr>
        <p:spPr>
          <a:xfrm rot="0">
            <a:off x="1870553" y="2203170"/>
            <a:ext cx="7841352" cy="910591"/>
          </a:xfrm>
          <a:prstGeom prst="rect">
            <a:avLst/>
          </a:prstGeom>
        </p:spPr>
        <p:txBody>
          <a:bodyPr anchor="t" rtlCol="false" tIns="0" lIns="0" bIns="0" rIns="0">
            <a:spAutoFit/>
          </a:bodyPr>
          <a:lstStyle/>
          <a:p>
            <a:pPr algn="l">
              <a:lnSpc>
                <a:spcPts val="7559"/>
              </a:lnSpc>
            </a:pPr>
            <a:r>
              <a:rPr lang="en-US" sz="5399" b="true">
                <a:solidFill>
                  <a:srgbClr val="00528A"/>
                </a:solidFill>
                <a:latin typeface="Proxima Nova Heavy"/>
                <a:ea typeface="Proxima Nova Heavy"/>
                <a:cs typeface="Proxima Nova Heavy"/>
                <a:sym typeface="Proxima Nova Heavy"/>
              </a:rPr>
              <a:t>What should I do?</a:t>
            </a:r>
          </a:p>
        </p:txBody>
      </p:sp>
      <p:sp>
        <p:nvSpPr>
          <p:cNvPr name="TextBox 9" id="9"/>
          <p:cNvSpPr txBox="true"/>
          <p:nvPr/>
        </p:nvSpPr>
        <p:spPr>
          <a:xfrm rot="0">
            <a:off x="1349356" y="969004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009DDE"/>
                </a:solidFill>
                <a:latin typeface="Arial MT Pro"/>
                <a:ea typeface="Arial MT Pro"/>
                <a:cs typeface="Arial MT Pro"/>
                <a:sym typeface="Arial MT Pro"/>
              </a:rPr>
              <a:t>Little Acts of Love for Len</a:t>
            </a:r>
          </a:p>
        </p:txBody>
      </p:sp>
      <p:sp>
        <p:nvSpPr>
          <p:cNvPr name="Freeform 10" id="10"/>
          <p:cNvSpPr/>
          <p:nvPr/>
        </p:nvSpPr>
        <p:spPr>
          <a:xfrm flipH="false" flipV="false" rot="0">
            <a:off x="4240623" y="9522354"/>
            <a:ext cx="352873" cy="529640"/>
          </a:xfrm>
          <a:custGeom>
            <a:avLst/>
            <a:gdLst/>
            <a:ahLst/>
            <a:cxnLst/>
            <a:rect r="r" b="b" t="t" l="l"/>
            <a:pathLst>
              <a:path h="529640" w="352873">
                <a:moveTo>
                  <a:pt x="0" y="0"/>
                </a:moveTo>
                <a:lnTo>
                  <a:pt x="352872" y="0"/>
                </a:lnTo>
                <a:lnTo>
                  <a:pt x="352872" y="529641"/>
                </a:lnTo>
                <a:lnTo>
                  <a:pt x="0" y="529641"/>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Tree>
  </p:cSld>
  <p:clrMapOvr>
    <a:masterClrMapping/>
  </p:clrMapOvr>
</p:sld>
</file>

<file path=ppt/slides/slide43.xml><?xml version="1.0" encoding="utf-8"?>
<p:sld xmlns:p="http://schemas.openxmlformats.org/presentationml/2006/main" xmlns:a="http://schemas.openxmlformats.org/drawingml/2006/main" xmlns:r="http://schemas.openxmlformats.org/officeDocument/2006/relationships">
  <p:cSld>
    <p:bg>
      <p:bgPr>
        <a:solidFill>
          <a:srgbClr val="E4F4FF"/>
        </a:solidFill>
      </p:bgPr>
    </p:bg>
    <p:spTree>
      <p:nvGrpSpPr>
        <p:cNvPr id="1" name=""/>
        <p:cNvGrpSpPr/>
        <p:nvPr/>
      </p:nvGrpSpPr>
      <p:grpSpPr>
        <a:xfrm>
          <a:off x="0" y="0"/>
          <a:ext cx="0" cy="0"/>
          <a:chOff x="0" y="0"/>
          <a:chExt cx="0" cy="0"/>
        </a:xfrm>
      </p:grpSpPr>
      <p:grpSp>
        <p:nvGrpSpPr>
          <p:cNvPr name="Group 2" id="2"/>
          <p:cNvGrpSpPr/>
          <p:nvPr/>
        </p:nvGrpSpPr>
        <p:grpSpPr>
          <a:xfrm rot="0">
            <a:off x="-4418087" y="-3606684"/>
            <a:ext cx="26803680" cy="17056535"/>
            <a:chOff x="0" y="0"/>
            <a:chExt cx="35738239" cy="22742046"/>
          </a:xfrm>
        </p:grpSpPr>
        <p:sp>
          <p:nvSpPr>
            <p:cNvPr name="Freeform 3" id="3"/>
            <p:cNvSpPr/>
            <p:nvPr/>
          </p:nvSpPr>
          <p:spPr>
            <a:xfrm flipH="false" flipV="false" rot="-3186826">
              <a:off x="26600071" y="1680289"/>
              <a:ext cx="7329130" cy="6257245"/>
            </a:xfrm>
            <a:custGeom>
              <a:avLst/>
              <a:gdLst/>
              <a:ahLst/>
              <a:cxnLst/>
              <a:rect r="r" b="b" t="t" l="l"/>
              <a:pathLst>
                <a:path h="6257245" w="7329130">
                  <a:moveTo>
                    <a:pt x="0" y="0"/>
                  </a:moveTo>
                  <a:lnTo>
                    <a:pt x="7329130" y="0"/>
                  </a:lnTo>
                  <a:lnTo>
                    <a:pt x="7329130" y="6257245"/>
                  </a:lnTo>
                  <a:lnTo>
                    <a:pt x="0" y="625724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1646292">
              <a:off x="23714623" y="14835723"/>
              <a:ext cx="11372817" cy="5601112"/>
            </a:xfrm>
            <a:custGeom>
              <a:avLst/>
              <a:gdLst/>
              <a:ahLst/>
              <a:cxnLst/>
              <a:rect r="r" b="b" t="t" l="l"/>
              <a:pathLst>
                <a:path h="5601112" w="11372817">
                  <a:moveTo>
                    <a:pt x="0" y="0"/>
                  </a:moveTo>
                  <a:lnTo>
                    <a:pt x="11372817" y="0"/>
                  </a:lnTo>
                  <a:lnTo>
                    <a:pt x="11372817" y="5601112"/>
                  </a:lnTo>
                  <a:lnTo>
                    <a:pt x="0" y="5601112"/>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1646292">
              <a:off x="1168742" y="4311710"/>
              <a:ext cx="11372817" cy="5601112"/>
            </a:xfrm>
            <a:custGeom>
              <a:avLst/>
              <a:gdLst/>
              <a:ahLst/>
              <a:cxnLst/>
              <a:rect r="r" b="b" t="t" l="l"/>
              <a:pathLst>
                <a:path h="5601112" w="11372817">
                  <a:moveTo>
                    <a:pt x="0" y="0"/>
                  </a:moveTo>
                  <a:lnTo>
                    <a:pt x="11372816" y="0"/>
                  </a:lnTo>
                  <a:lnTo>
                    <a:pt x="11372816" y="5601113"/>
                  </a:lnTo>
                  <a:lnTo>
                    <a:pt x="0" y="5601113"/>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6" id="6"/>
            <p:cNvSpPr/>
            <p:nvPr/>
          </p:nvSpPr>
          <p:spPr>
            <a:xfrm flipH="false" flipV="false" rot="-1957193">
              <a:off x="1108496" y="15002862"/>
              <a:ext cx="7329130" cy="6257245"/>
            </a:xfrm>
            <a:custGeom>
              <a:avLst/>
              <a:gdLst/>
              <a:ahLst/>
              <a:cxnLst/>
              <a:rect r="r" b="b" t="t" l="l"/>
              <a:pathLst>
                <a:path h="6257245" w="7329130">
                  <a:moveTo>
                    <a:pt x="0" y="0"/>
                  </a:moveTo>
                  <a:lnTo>
                    <a:pt x="7329130" y="0"/>
                  </a:lnTo>
                  <a:lnTo>
                    <a:pt x="7329130" y="6257244"/>
                  </a:lnTo>
                  <a:lnTo>
                    <a:pt x="0" y="625724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grpSp>
        <p:nvGrpSpPr>
          <p:cNvPr name="Group 7" id="7"/>
          <p:cNvGrpSpPr/>
          <p:nvPr/>
        </p:nvGrpSpPr>
        <p:grpSpPr>
          <a:xfrm rot="0">
            <a:off x="9144000" y="3019570"/>
            <a:ext cx="7728952" cy="4775428"/>
            <a:chOff x="0" y="0"/>
            <a:chExt cx="740632" cy="457608"/>
          </a:xfrm>
        </p:grpSpPr>
        <p:sp>
          <p:nvSpPr>
            <p:cNvPr name="Freeform 8" id="8"/>
            <p:cNvSpPr/>
            <p:nvPr/>
          </p:nvSpPr>
          <p:spPr>
            <a:xfrm flipH="false" flipV="false" rot="0">
              <a:off x="0" y="0"/>
              <a:ext cx="740631" cy="457608"/>
            </a:xfrm>
            <a:custGeom>
              <a:avLst/>
              <a:gdLst/>
              <a:ahLst/>
              <a:cxnLst/>
              <a:rect r="r" b="b" t="t" l="l"/>
              <a:pathLst>
                <a:path h="457608" w="740631">
                  <a:moveTo>
                    <a:pt x="0" y="0"/>
                  </a:moveTo>
                  <a:lnTo>
                    <a:pt x="740631" y="0"/>
                  </a:lnTo>
                  <a:lnTo>
                    <a:pt x="740631" y="457608"/>
                  </a:lnTo>
                  <a:lnTo>
                    <a:pt x="0" y="457608"/>
                  </a:lnTo>
                  <a:close/>
                </a:path>
              </a:pathLst>
            </a:custGeom>
            <a:blipFill>
              <a:blip r:embed="rId9"/>
              <a:stretch>
                <a:fillRect l="-14300" t="-24994" r="-1616" b="0"/>
              </a:stretch>
            </a:blipFill>
          </p:spPr>
        </p:sp>
      </p:grpSp>
      <p:sp>
        <p:nvSpPr>
          <p:cNvPr name="TextBox 9" id="9"/>
          <p:cNvSpPr txBox="true"/>
          <p:nvPr/>
        </p:nvSpPr>
        <p:spPr>
          <a:xfrm rot="0">
            <a:off x="1429219" y="2924320"/>
            <a:ext cx="7955052" cy="1863091"/>
          </a:xfrm>
          <a:prstGeom prst="rect">
            <a:avLst/>
          </a:prstGeom>
        </p:spPr>
        <p:txBody>
          <a:bodyPr anchor="t" rtlCol="false" tIns="0" lIns="0" bIns="0" rIns="0">
            <a:spAutoFit/>
          </a:bodyPr>
          <a:lstStyle/>
          <a:p>
            <a:pPr algn="l">
              <a:lnSpc>
                <a:spcPts val="7559"/>
              </a:lnSpc>
            </a:pPr>
            <a:r>
              <a:rPr lang="en-US" sz="5399" b="true">
                <a:solidFill>
                  <a:srgbClr val="00528A"/>
                </a:solidFill>
                <a:latin typeface="Proxima Nova Heavy"/>
                <a:ea typeface="Proxima Nova Heavy"/>
                <a:cs typeface="Proxima Nova Heavy"/>
                <a:sym typeface="Proxima Nova Heavy"/>
              </a:rPr>
              <a:t>What does it mean to Love your neighbor?</a:t>
            </a:r>
          </a:p>
        </p:txBody>
      </p:sp>
      <p:sp>
        <p:nvSpPr>
          <p:cNvPr name="TextBox 10" id="10"/>
          <p:cNvSpPr txBox="true"/>
          <p:nvPr/>
        </p:nvSpPr>
        <p:spPr>
          <a:xfrm rot="0">
            <a:off x="1429219" y="5086350"/>
            <a:ext cx="7306750" cy="2739136"/>
          </a:xfrm>
          <a:prstGeom prst="rect">
            <a:avLst/>
          </a:prstGeom>
        </p:spPr>
        <p:txBody>
          <a:bodyPr anchor="t" rtlCol="false" tIns="0" lIns="0" bIns="0" rIns="0">
            <a:spAutoFit/>
          </a:bodyPr>
          <a:lstStyle/>
          <a:p>
            <a:pPr algn="l">
              <a:lnSpc>
                <a:spcPts val="4423"/>
              </a:lnSpc>
            </a:pPr>
            <a:r>
              <a:rPr lang="en-US" sz="3159">
                <a:solidFill>
                  <a:srgbClr val="000000"/>
                </a:solidFill>
                <a:latin typeface="Proxima Nova"/>
                <a:ea typeface="Proxima Nova"/>
                <a:cs typeface="Proxima Nova"/>
                <a:sym typeface="Proxima Nova"/>
              </a:rPr>
              <a:t>Love your Neighbor means you see all people as your neighbors or as members of your family connected together. You look out for them and try to help them. You treat them as your friends.</a:t>
            </a:r>
          </a:p>
        </p:txBody>
      </p:sp>
      <p:sp>
        <p:nvSpPr>
          <p:cNvPr name="TextBox 11" id="11"/>
          <p:cNvSpPr txBox="true"/>
          <p:nvPr/>
        </p:nvSpPr>
        <p:spPr>
          <a:xfrm rot="0">
            <a:off x="1349356" y="969004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009DDE"/>
                </a:solidFill>
                <a:latin typeface="Arial MT Pro"/>
                <a:ea typeface="Arial MT Pro"/>
                <a:cs typeface="Arial MT Pro"/>
                <a:sym typeface="Arial MT Pro"/>
              </a:rPr>
              <a:t>Little Acts of Love for Len</a:t>
            </a:r>
          </a:p>
        </p:txBody>
      </p:sp>
      <p:sp>
        <p:nvSpPr>
          <p:cNvPr name="Freeform 12" id="12"/>
          <p:cNvSpPr/>
          <p:nvPr/>
        </p:nvSpPr>
        <p:spPr>
          <a:xfrm flipH="false" flipV="false" rot="0">
            <a:off x="4240623" y="9522354"/>
            <a:ext cx="352873" cy="529640"/>
          </a:xfrm>
          <a:custGeom>
            <a:avLst/>
            <a:gdLst/>
            <a:ahLst/>
            <a:cxnLst/>
            <a:rect r="r" b="b" t="t" l="l"/>
            <a:pathLst>
              <a:path h="529640" w="352873">
                <a:moveTo>
                  <a:pt x="0" y="0"/>
                </a:moveTo>
                <a:lnTo>
                  <a:pt x="352872" y="0"/>
                </a:lnTo>
                <a:lnTo>
                  <a:pt x="352872" y="529641"/>
                </a:lnTo>
                <a:lnTo>
                  <a:pt x="0" y="529641"/>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Tree>
  </p:cSld>
  <p:clrMapOvr>
    <a:masterClrMapping/>
  </p:clrMapOvr>
</p:sld>
</file>

<file path=ppt/slides/slide44.xml><?xml version="1.0" encoding="utf-8"?>
<p:sld xmlns:p="http://schemas.openxmlformats.org/presentationml/2006/main" xmlns:a="http://schemas.openxmlformats.org/drawingml/2006/main" xmlns:r="http://schemas.openxmlformats.org/officeDocument/2006/relationships">
  <p:cSld>
    <p:bg>
      <p:bgPr>
        <a:solidFill>
          <a:srgbClr val="E4F4FF"/>
        </a:solidFill>
      </p:bgPr>
    </p:bg>
    <p:spTree>
      <p:nvGrpSpPr>
        <p:cNvPr id="1" name=""/>
        <p:cNvGrpSpPr/>
        <p:nvPr/>
      </p:nvGrpSpPr>
      <p:grpSpPr>
        <a:xfrm>
          <a:off x="0" y="0"/>
          <a:ext cx="0" cy="0"/>
          <a:chOff x="0" y="0"/>
          <a:chExt cx="0" cy="0"/>
        </a:xfrm>
      </p:grpSpPr>
      <p:sp>
        <p:nvSpPr>
          <p:cNvPr name="Freeform 2" id="2"/>
          <p:cNvSpPr/>
          <p:nvPr/>
        </p:nvSpPr>
        <p:spPr>
          <a:xfrm flipH="false" flipV="false" rot="0">
            <a:off x="0" y="-1074420"/>
            <a:ext cx="18466920" cy="12557506"/>
          </a:xfrm>
          <a:custGeom>
            <a:avLst/>
            <a:gdLst/>
            <a:ahLst/>
            <a:cxnLst/>
            <a:rect r="r" b="b" t="t" l="l"/>
            <a:pathLst>
              <a:path h="12557506" w="18466920">
                <a:moveTo>
                  <a:pt x="0" y="0"/>
                </a:moveTo>
                <a:lnTo>
                  <a:pt x="18466920" y="0"/>
                </a:lnTo>
                <a:lnTo>
                  <a:pt x="18466920" y="12557506"/>
                </a:lnTo>
                <a:lnTo>
                  <a:pt x="0" y="12557506"/>
                </a:lnTo>
                <a:lnTo>
                  <a:pt x="0" y="0"/>
                </a:lnTo>
                <a:close/>
              </a:path>
            </a:pathLst>
          </a:custGeom>
          <a:blipFill>
            <a:blip r:embed="rId3"/>
            <a:stretch>
              <a:fillRect l="0" t="0" r="0" b="0"/>
            </a:stretch>
          </a:blipFill>
        </p:spPr>
      </p:sp>
      <p:sp>
        <p:nvSpPr>
          <p:cNvPr name="Freeform 3" id="3"/>
          <p:cNvSpPr/>
          <p:nvPr/>
        </p:nvSpPr>
        <p:spPr>
          <a:xfrm flipH="false" flipV="false" rot="5400000">
            <a:off x="11920337" y="-12247824"/>
            <a:ext cx="11223982" cy="35375423"/>
          </a:xfrm>
          <a:custGeom>
            <a:avLst/>
            <a:gdLst/>
            <a:ahLst/>
            <a:cxnLst/>
            <a:rect r="r" b="b" t="t" l="l"/>
            <a:pathLst>
              <a:path h="35375423" w="11223982">
                <a:moveTo>
                  <a:pt x="0" y="0"/>
                </a:moveTo>
                <a:lnTo>
                  <a:pt x="11223982" y="0"/>
                </a:lnTo>
                <a:lnTo>
                  <a:pt x="11223982" y="35375423"/>
                </a:lnTo>
                <a:lnTo>
                  <a:pt x="0" y="35375423"/>
                </a:lnTo>
                <a:lnTo>
                  <a:pt x="0" y="0"/>
                </a:lnTo>
                <a:close/>
              </a:path>
            </a:pathLst>
          </a:custGeom>
          <a:blipFill>
            <a:blip r:embed="rId4"/>
            <a:stretch>
              <a:fillRect l="-176446" t="0" r="-378466" b="0"/>
            </a:stretch>
          </a:blipFill>
        </p:spPr>
      </p:sp>
      <p:sp>
        <p:nvSpPr>
          <p:cNvPr name="TextBox 4" id="4"/>
          <p:cNvSpPr txBox="true"/>
          <p:nvPr/>
        </p:nvSpPr>
        <p:spPr>
          <a:xfrm rot="0">
            <a:off x="1028700" y="2352870"/>
            <a:ext cx="7841352" cy="910591"/>
          </a:xfrm>
          <a:prstGeom prst="rect">
            <a:avLst/>
          </a:prstGeom>
        </p:spPr>
        <p:txBody>
          <a:bodyPr anchor="t" rtlCol="false" tIns="0" lIns="0" bIns="0" rIns="0">
            <a:spAutoFit/>
          </a:bodyPr>
          <a:lstStyle/>
          <a:p>
            <a:pPr algn="l">
              <a:lnSpc>
                <a:spcPts val="7559"/>
              </a:lnSpc>
            </a:pPr>
            <a:r>
              <a:rPr lang="en-US" sz="5399" b="true">
                <a:solidFill>
                  <a:srgbClr val="00528A"/>
                </a:solidFill>
                <a:latin typeface="Proxima Nova Heavy"/>
                <a:ea typeface="Proxima Nova Heavy"/>
                <a:cs typeface="Proxima Nova Heavy"/>
                <a:sym typeface="Proxima Nova Heavy"/>
              </a:rPr>
              <a:t>Good Deep Ripple!</a:t>
            </a:r>
          </a:p>
        </p:txBody>
      </p:sp>
      <p:sp>
        <p:nvSpPr>
          <p:cNvPr name="TextBox 5" id="5"/>
          <p:cNvSpPr txBox="true"/>
          <p:nvPr/>
        </p:nvSpPr>
        <p:spPr>
          <a:xfrm rot="0">
            <a:off x="1028700" y="3400388"/>
            <a:ext cx="9656964" cy="5595620"/>
          </a:xfrm>
          <a:prstGeom prst="rect">
            <a:avLst/>
          </a:prstGeom>
        </p:spPr>
        <p:txBody>
          <a:bodyPr anchor="t" rtlCol="false" tIns="0" lIns="0" bIns="0" rIns="0">
            <a:spAutoFit/>
          </a:bodyPr>
          <a:lstStyle/>
          <a:p>
            <a:pPr algn="l">
              <a:lnSpc>
                <a:spcPts val="4480"/>
              </a:lnSpc>
            </a:pPr>
            <a:r>
              <a:rPr lang="en-US" sz="3200">
                <a:solidFill>
                  <a:srgbClr val="000000"/>
                </a:solidFill>
                <a:latin typeface="Proxima Nova"/>
                <a:ea typeface="Proxima Nova"/>
                <a:cs typeface="Proxima Nova"/>
                <a:sym typeface="Proxima Nova"/>
              </a:rPr>
              <a:t>Instructions:</a:t>
            </a:r>
          </a:p>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Everyone will stand around the table.</a:t>
            </a:r>
          </a:p>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One person will be chosen to drop a toy into the tray filled with water.</a:t>
            </a:r>
          </a:p>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Another person will be chosen to drop another toy into the tray.</a:t>
            </a:r>
          </a:p>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Watch as the water moves when the toys are dropped.</a:t>
            </a:r>
          </a:p>
          <a:p>
            <a:pPr algn="l">
              <a:lnSpc>
                <a:spcPts val="4480"/>
              </a:lnSpc>
            </a:pPr>
          </a:p>
          <a:p>
            <a:pPr algn="l">
              <a:lnSpc>
                <a:spcPts val="4480"/>
              </a:lnSpc>
            </a:pPr>
          </a:p>
        </p:txBody>
      </p:sp>
      <p:sp>
        <p:nvSpPr>
          <p:cNvPr name="TextBox 6" id="6"/>
          <p:cNvSpPr txBox="true"/>
          <p:nvPr/>
        </p:nvSpPr>
        <p:spPr>
          <a:xfrm rot="0">
            <a:off x="1349356" y="969004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009DDE"/>
                </a:solidFill>
                <a:latin typeface="Arial MT Pro"/>
                <a:ea typeface="Arial MT Pro"/>
                <a:cs typeface="Arial MT Pro"/>
                <a:sym typeface="Arial MT Pro"/>
              </a:rPr>
              <a:t>Little Acts of Love for Len</a:t>
            </a:r>
          </a:p>
        </p:txBody>
      </p:sp>
      <p:sp>
        <p:nvSpPr>
          <p:cNvPr name="Freeform 7" id="7"/>
          <p:cNvSpPr/>
          <p:nvPr/>
        </p:nvSpPr>
        <p:spPr>
          <a:xfrm flipH="false" flipV="false" rot="0">
            <a:off x="4240623" y="9522354"/>
            <a:ext cx="352873" cy="529640"/>
          </a:xfrm>
          <a:custGeom>
            <a:avLst/>
            <a:gdLst/>
            <a:ahLst/>
            <a:cxnLst/>
            <a:rect r="r" b="b" t="t" l="l"/>
            <a:pathLst>
              <a:path h="529640" w="352873">
                <a:moveTo>
                  <a:pt x="0" y="0"/>
                </a:moveTo>
                <a:lnTo>
                  <a:pt x="352872" y="0"/>
                </a:lnTo>
                <a:lnTo>
                  <a:pt x="352872" y="529641"/>
                </a:lnTo>
                <a:lnTo>
                  <a:pt x="0" y="529641"/>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Tree>
  </p:cSld>
  <p:clrMapOvr>
    <a:masterClrMapping/>
  </p:clrMapOvr>
</p:sld>
</file>

<file path=ppt/slides/slide45.xml><?xml version="1.0" encoding="utf-8"?>
<p:sld xmlns:p="http://schemas.openxmlformats.org/presentationml/2006/main" xmlns:a="http://schemas.openxmlformats.org/drawingml/2006/main" xmlns:r="http://schemas.openxmlformats.org/officeDocument/2006/relationships">
  <p:cSld>
    <p:bg>
      <p:bgPr>
        <a:solidFill>
          <a:srgbClr val="E4F4FF"/>
        </a:solidFill>
      </p:bgPr>
    </p:bg>
    <p:spTree>
      <p:nvGrpSpPr>
        <p:cNvPr id="1" name=""/>
        <p:cNvGrpSpPr/>
        <p:nvPr/>
      </p:nvGrpSpPr>
      <p:grpSpPr>
        <a:xfrm>
          <a:off x="0" y="0"/>
          <a:ext cx="0" cy="0"/>
          <a:chOff x="0" y="0"/>
          <a:chExt cx="0" cy="0"/>
        </a:xfrm>
      </p:grpSpPr>
      <p:grpSp>
        <p:nvGrpSpPr>
          <p:cNvPr name="Group 2" id="2"/>
          <p:cNvGrpSpPr/>
          <p:nvPr/>
        </p:nvGrpSpPr>
        <p:grpSpPr>
          <a:xfrm rot="0">
            <a:off x="-4418087" y="-3606684"/>
            <a:ext cx="26803680" cy="17056535"/>
            <a:chOff x="0" y="0"/>
            <a:chExt cx="35738239" cy="22742046"/>
          </a:xfrm>
        </p:grpSpPr>
        <p:sp>
          <p:nvSpPr>
            <p:cNvPr name="Freeform 3" id="3"/>
            <p:cNvSpPr/>
            <p:nvPr/>
          </p:nvSpPr>
          <p:spPr>
            <a:xfrm flipH="false" flipV="false" rot="-3186826">
              <a:off x="26600071" y="1680289"/>
              <a:ext cx="7329130" cy="6257245"/>
            </a:xfrm>
            <a:custGeom>
              <a:avLst/>
              <a:gdLst/>
              <a:ahLst/>
              <a:cxnLst/>
              <a:rect r="r" b="b" t="t" l="l"/>
              <a:pathLst>
                <a:path h="6257245" w="7329130">
                  <a:moveTo>
                    <a:pt x="0" y="0"/>
                  </a:moveTo>
                  <a:lnTo>
                    <a:pt x="7329130" y="0"/>
                  </a:lnTo>
                  <a:lnTo>
                    <a:pt x="7329130" y="6257245"/>
                  </a:lnTo>
                  <a:lnTo>
                    <a:pt x="0" y="625724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1646292">
              <a:off x="23714623" y="14835723"/>
              <a:ext cx="11372817" cy="5601112"/>
            </a:xfrm>
            <a:custGeom>
              <a:avLst/>
              <a:gdLst/>
              <a:ahLst/>
              <a:cxnLst/>
              <a:rect r="r" b="b" t="t" l="l"/>
              <a:pathLst>
                <a:path h="5601112" w="11372817">
                  <a:moveTo>
                    <a:pt x="0" y="0"/>
                  </a:moveTo>
                  <a:lnTo>
                    <a:pt x="11372817" y="0"/>
                  </a:lnTo>
                  <a:lnTo>
                    <a:pt x="11372817" y="5601112"/>
                  </a:lnTo>
                  <a:lnTo>
                    <a:pt x="0" y="5601112"/>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1646292">
              <a:off x="1168742" y="4311710"/>
              <a:ext cx="11372817" cy="5601112"/>
            </a:xfrm>
            <a:custGeom>
              <a:avLst/>
              <a:gdLst/>
              <a:ahLst/>
              <a:cxnLst/>
              <a:rect r="r" b="b" t="t" l="l"/>
              <a:pathLst>
                <a:path h="5601112" w="11372817">
                  <a:moveTo>
                    <a:pt x="0" y="0"/>
                  </a:moveTo>
                  <a:lnTo>
                    <a:pt x="11372816" y="0"/>
                  </a:lnTo>
                  <a:lnTo>
                    <a:pt x="11372816" y="5601113"/>
                  </a:lnTo>
                  <a:lnTo>
                    <a:pt x="0" y="5601113"/>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1957193">
              <a:off x="1108496" y="15002862"/>
              <a:ext cx="7329130" cy="6257245"/>
            </a:xfrm>
            <a:custGeom>
              <a:avLst/>
              <a:gdLst/>
              <a:ahLst/>
              <a:cxnLst/>
              <a:rect r="r" b="b" t="t" l="l"/>
              <a:pathLst>
                <a:path h="6257245" w="7329130">
                  <a:moveTo>
                    <a:pt x="0" y="0"/>
                  </a:moveTo>
                  <a:lnTo>
                    <a:pt x="7329130" y="0"/>
                  </a:lnTo>
                  <a:lnTo>
                    <a:pt x="7329130" y="6257244"/>
                  </a:lnTo>
                  <a:lnTo>
                    <a:pt x="0" y="625724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sp>
        <p:nvSpPr>
          <p:cNvPr name="TextBox 7" id="7"/>
          <p:cNvSpPr txBox="true"/>
          <p:nvPr/>
        </p:nvSpPr>
        <p:spPr>
          <a:xfrm rot="0">
            <a:off x="2281279" y="3084358"/>
            <a:ext cx="17086823" cy="1898651"/>
          </a:xfrm>
          <a:prstGeom prst="rect">
            <a:avLst/>
          </a:prstGeom>
        </p:spPr>
        <p:txBody>
          <a:bodyPr anchor="t" rtlCol="false" tIns="0" lIns="0" bIns="0" rIns="0">
            <a:spAutoFit/>
          </a:bodyPr>
          <a:lstStyle/>
          <a:p>
            <a:pPr algn="l">
              <a:lnSpc>
                <a:spcPts val="7699"/>
              </a:lnSpc>
            </a:pPr>
            <a:r>
              <a:rPr lang="en-US" sz="5499" b="true">
                <a:solidFill>
                  <a:srgbClr val="00528A"/>
                </a:solidFill>
                <a:latin typeface="Proxima Nova Heavy"/>
                <a:ea typeface="Proxima Nova Heavy"/>
                <a:cs typeface="Proxima Nova Heavy"/>
                <a:sym typeface="Proxima Nova Heavy"/>
              </a:rPr>
              <a:t>The Prodigal Son </a:t>
            </a:r>
          </a:p>
          <a:p>
            <a:pPr algn="l">
              <a:lnSpc>
                <a:spcPts val="7699"/>
              </a:lnSpc>
            </a:pPr>
            <a:r>
              <a:rPr lang="en-US" sz="5499" b="true">
                <a:solidFill>
                  <a:srgbClr val="00528A"/>
                </a:solidFill>
                <a:latin typeface="Proxima Nova Heavy"/>
                <a:ea typeface="Proxima Nova Heavy"/>
                <a:cs typeface="Proxima Nova Heavy"/>
                <a:sym typeface="Proxima Nova Heavy"/>
              </a:rPr>
              <a:t>(Luke 15:11-32)</a:t>
            </a:r>
          </a:p>
        </p:txBody>
      </p:sp>
      <p:sp>
        <p:nvSpPr>
          <p:cNvPr name="TextBox 8" id="8"/>
          <p:cNvSpPr txBox="true"/>
          <p:nvPr/>
        </p:nvSpPr>
        <p:spPr>
          <a:xfrm rot="0">
            <a:off x="2281279" y="5371805"/>
            <a:ext cx="6838111" cy="2306955"/>
          </a:xfrm>
          <a:prstGeom prst="rect">
            <a:avLst/>
          </a:prstGeom>
        </p:spPr>
        <p:txBody>
          <a:bodyPr anchor="t" rtlCol="false" tIns="0" lIns="0" bIns="0" rIns="0">
            <a:spAutoFit/>
          </a:bodyPr>
          <a:lstStyle/>
          <a:p>
            <a:pPr algn="l">
              <a:lnSpc>
                <a:spcPts val="4620"/>
              </a:lnSpc>
            </a:pPr>
            <a:r>
              <a:rPr lang="en-US" sz="3300">
                <a:solidFill>
                  <a:srgbClr val="000000"/>
                </a:solidFill>
                <a:latin typeface="Proxima Nova"/>
                <a:ea typeface="Proxima Nova"/>
                <a:cs typeface="Proxima Nova"/>
                <a:sym typeface="Proxima Nova"/>
              </a:rPr>
              <a:t>“But now we must celebrate and rejoice, because your brother was dead and has come to life again; he was lost and has been found.”</a:t>
            </a:r>
          </a:p>
        </p:txBody>
      </p:sp>
      <p:pic>
        <p:nvPicPr>
          <p:cNvPr name="Picture 9" id="9"/>
          <p:cNvPicPr>
            <a:picLocks noChangeAspect="true"/>
          </p:cNvPicPr>
          <p:nvPr>
            <a:videoFile r:link="rId8"/>
          </p:nvPr>
        </p:nvPicPr>
        <p:blipFill>
          <a:blip r:embed="rId7"/>
          <a:stretch>
            <a:fillRect/>
          </a:stretch>
        </p:blipFill>
        <p:spPr>
          <a:xfrm rot="0">
            <a:off x="9851924" y="3586673"/>
            <a:ext cx="6589345" cy="3703613"/>
          </a:xfrm>
          <a:prstGeom prst="rect">
            <a:avLst/>
          </a:prstGeom>
        </p:spPr>
      </p:pic>
      <p:sp>
        <p:nvSpPr>
          <p:cNvPr name="TextBox 10" id="10"/>
          <p:cNvSpPr txBox="true"/>
          <p:nvPr/>
        </p:nvSpPr>
        <p:spPr>
          <a:xfrm rot="0">
            <a:off x="9851924" y="7778654"/>
            <a:ext cx="6589345" cy="372744"/>
          </a:xfrm>
          <a:prstGeom prst="rect">
            <a:avLst/>
          </a:prstGeom>
        </p:spPr>
        <p:txBody>
          <a:bodyPr anchor="t" rtlCol="false" tIns="0" lIns="0" bIns="0" rIns="0">
            <a:spAutoFit/>
          </a:bodyPr>
          <a:lstStyle/>
          <a:p>
            <a:pPr algn="ctr">
              <a:lnSpc>
                <a:spcPts val="3080"/>
              </a:lnSpc>
            </a:pPr>
            <a:r>
              <a:rPr lang="en-US" sz="2200" u="sng">
                <a:solidFill>
                  <a:srgbClr val="000000"/>
                </a:solidFill>
                <a:latin typeface="Canva Sans"/>
                <a:ea typeface="Canva Sans"/>
                <a:cs typeface="Canva Sans"/>
                <a:sym typeface="Canva Sans"/>
                <a:hlinkClick r:id="rId9" tooltip="https://www.youtube.com/watch?v=zginPWgj7Ho"/>
              </a:rPr>
              <a:t>Click to View Video</a:t>
            </a:r>
          </a:p>
        </p:txBody>
      </p:sp>
      <p:sp>
        <p:nvSpPr>
          <p:cNvPr name="TextBox 11" id="11"/>
          <p:cNvSpPr txBox="true"/>
          <p:nvPr/>
        </p:nvSpPr>
        <p:spPr>
          <a:xfrm rot="0">
            <a:off x="1349356" y="969004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009DDE"/>
                </a:solidFill>
                <a:latin typeface="Arial MT Pro"/>
                <a:ea typeface="Arial MT Pro"/>
                <a:cs typeface="Arial MT Pro"/>
                <a:sym typeface="Arial MT Pro"/>
              </a:rPr>
              <a:t>Little Acts of Love for Len</a:t>
            </a:r>
          </a:p>
        </p:txBody>
      </p:sp>
      <p:sp>
        <p:nvSpPr>
          <p:cNvPr name="Freeform 12" id="12"/>
          <p:cNvSpPr/>
          <p:nvPr/>
        </p:nvSpPr>
        <p:spPr>
          <a:xfrm flipH="false" flipV="false" rot="0">
            <a:off x="4240623" y="9522354"/>
            <a:ext cx="352873" cy="529640"/>
          </a:xfrm>
          <a:custGeom>
            <a:avLst/>
            <a:gdLst/>
            <a:ahLst/>
            <a:cxnLst/>
            <a:rect r="r" b="b" t="t" l="l"/>
            <a:pathLst>
              <a:path h="529640" w="352873">
                <a:moveTo>
                  <a:pt x="0" y="0"/>
                </a:moveTo>
                <a:lnTo>
                  <a:pt x="352872" y="0"/>
                </a:lnTo>
                <a:lnTo>
                  <a:pt x="352872" y="529641"/>
                </a:lnTo>
                <a:lnTo>
                  <a:pt x="0" y="529641"/>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Tree>
  </p:cSld>
  <p:clrMapOvr>
    <a:masterClrMapping/>
  </p:clrMapOvr>
</p:sld>
</file>

<file path=ppt/slides/slide46.xml><?xml version="1.0" encoding="utf-8"?>
<p:sld xmlns:p="http://schemas.openxmlformats.org/presentationml/2006/main" xmlns:a="http://schemas.openxmlformats.org/drawingml/2006/main" xmlns:r="http://schemas.openxmlformats.org/officeDocument/2006/relationships">
  <p:cSld>
    <p:bg>
      <p:bgPr>
        <a:solidFill>
          <a:srgbClr val="0398D8"/>
        </a:solidFill>
      </p:bgPr>
    </p:bg>
    <p:spTree>
      <p:nvGrpSpPr>
        <p:cNvPr id="1" name=""/>
        <p:cNvGrpSpPr/>
        <p:nvPr/>
      </p:nvGrpSpPr>
      <p:grpSpPr>
        <a:xfrm>
          <a:off x="0" y="0"/>
          <a:ext cx="0" cy="0"/>
          <a:chOff x="0" y="0"/>
          <a:chExt cx="0" cy="0"/>
        </a:xfrm>
      </p:grpSpPr>
      <p:sp>
        <p:nvSpPr>
          <p:cNvPr name="TextBox 2" id="2"/>
          <p:cNvSpPr txBox="true"/>
          <p:nvPr/>
        </p:nvSpPr>
        <p:spPr>
          <a:xfrm rot="0">
            <a:off x="1028700" y="933450"/>
            <a:ext cx="14711319" cy="3768091"/>
          </a:xfrm>
          <a:prstGeom prst="rect">
            <a:avLst/>
          </a:prstGeom>
        </p:spPr>
        <p:txBody>
          <a:bodyPr anchor="t" rtlCol="false" tIns="0" lIns="0" bIns="0" rIns="0">
            <a:spAutoFit/>
          </a:bodyPr>
          <a:lstStyle/>
          <a:p>
            <a:pPr algn="l">
              <a:lnSpc>
                <a:spcPts val="7559"/>
              </a:lnSpc>
            </a:pPr>
            <a:r>
              <a:rPr lang="en-US" sz="5399" b="true">
                <a:solidFill>
                  <a:srgbClr val="FFFFFF"/>
                </a:solidFill>
                <a:latin typeface="Proxima Nova Heavy"/>
                <a:ea typeface="Proxima Nova Heavy"/>
                <a:cs typeface="Proxima Nova Heavy"/>
                <a:sym typeface="Proxima Nova Heavy"/>
              </a:rPr>
              <a:t>Mary’s Meals Examples of Loving your Neighbor</a:t>
            </a:r>
          </a:p>
          <a:p>
            <a:pPr algn="l">
              <a:lnSpc>
                <a:spcPts val="7559"/>
              </a:lnSpc>
            </a:pPr>
          </a:p>
          <a:p>
            <a:pPr algn="l">
              <a:lnSpc>
                <a:spcPts val="7559"/>
              </a:lnSpc>
            </a:pPr>
          </a:p>
        </p:txBody>
      </p:sp>
      <p:sp>
        <p:nvSpPr>
          <p:cNvPr name="TextBox 3" id="3"/>
          <p:cNvSpPr txBox="true"/>
          <p:nvPr/>
        </p:nvSpPr>
        <p:spPr>
          <a:xfrm rot="0">
            <a:off x="1708908" y="8697148"/>
            <a:ext cx="14870185" cy="587375"/>
          </a:xfrm>
          <a:prstGeom prst="rect">
            <a:avLst/>
          </a:prstGeom>
        </p:spPr>
        <p:txBody>
          <a:bodyPr anchor="t" rtlCol="false" tIns="0" lIns="0" bIns="0" rIns="0">
            <a:spAutoFit/>
          </a:bodyPr>
          <a:lstStyle/>
          <a:p>
            <a:pPr algn="ctr">
              <a:lnSpc>
                <a:spcPts val="4899"/>
              </a:lnSpc>
            </a:pPr>
            <a:r>
              <a:rPr lang="en-US" sz="3499">
                <a:solidFill>
                  <a:srgbClr val="FFFFFF"/>
                </a:solidFill>
                <a:latin typeface="Canva Sans"/>
                <a:ea typeface="Canva Sans"/>
                <a:cs typeface="Canva Sans"/>
                <a:sym typeface="Canva Sans"/>
              </a:rPr>
              <a:t>How can we show love to our neighbors in other parts of he world?</a:t>
            </a:r>
          </a:p>
        </p:txBody>
      </p:sp>
      <p:sp>
        <p:nvSpPr>
          <p:cNvPr name="Freeform 4" id="4"/>
          <p:cNvSpPr/>
          <p:nvPr/>
        </p:nvSpPr>
        <p:spPr>
          <a:xfrm flipH="false" flipV="false" rot="0">
            <a:off x="16127083" y="352708"/>
            <a:ext cx="1485238" cy="1704692"/>
          </a:xfrm>
          <a:custGeom>
            <a:avLst/>
            <a:gdLst/>
            <a:ahLst/>
            <a:cxnLst/>
            <a:rect r="r" b="b" t="t" l="l"/>
            <a:pathLst>
              <a:path h="1704692" w="1485238">
                <a:moveTo>
                  <a:pt x="0" y="0"/>
                </a:moveTo>
                <a:lnTo>
                  <a:pt x="1485237" y="0"/>
                </a:lnTo>
                <a:lnTo>
                  <a:pt x="1485237" y="1704692"/>
                </a:lnTo>
                <a:lnTo>
                  <a:pt x="0" y="1704692"/>
                </a:lnTo>
                <a:lnTo>
                  <a:pt x="0" y="0"/>
                </a:lnTo>
                <a:close/>
              </a:path>
            </a:pathLst>
          </a:custGeom>
          <a:blipFill>
            <a:blip r:embed="rId3"/>
            <a:stretch>
              <a:fillRect l="0" t="0" r="0" b="0"/>
            </a:stretch>
          </a:blipFill>
          <a:ln w="38100" cap="sq">
            <a:solidFill>
              <a:srgbClr val="FFFFFF"/>
            </a:solidFill>
            <a:prstDash val="solid"/>
            <a:miter/>
          </a:ln>
        </p:spPr>
      </p:sp>
      <p:sp>
        <p:nvSpPr>
          <p:cNvPr name="TextBox 5" id="5"/>
          <p:cNvSpPr txBox="true"/>
          <p:nvPr/>
        </p:nvSpPr>
        <p:spPr>
          <a:xfrm rot="0">
            <a:off x="7190110" y="4803457"/>
            <a:ext cx="3907780" cy="613410"/>
          </a:xfrm>
          <a:prstGeom prst="rect">
            <a:avLst/>
          </a:prstGeom>
        </p:spPr>
        <p:txBody>
          <a:bodyPr anchor="t" rtlCol="false" tIns="0" lIns="0" bIns="0" rIns="0">
            <a:spAutoFit/>
          </a:bodyPr>
          <a:lstStyle/>
          <a:p>
            <a:pPr algn="ctr">
              <a:lnSpc>
                <a:spcPts val="5039"/>
              </a:lnSpc>
              <a:spcBef>
                <a:spcPct val="0"/>
              </a:spcBef>
            </a:pPr>
            <a:r>
              <a:rPr lang="en-US" sz="3599" u="sng">
                <a:solidFill>
                  <a:srgbClr val="FFFFFF"/>
                </a:solidFill>
                <a:latin typeface="Proxima Nova"/>
                <a:ea typeface="Proxima Nova"/>
                <a:cs typeface="Proxima Nova"/>
                <a:sym typeface="Proxima Nova"/>
                <a:hlinkClick r:id="rId4" tooltip="https://byu.box.com/s/p2dd53bl776e50078akg1bqd6ctpxdxv"/>
              </a:rPr>
              <a:t>Click to View Video</a:t>
            </a:r>
          </a:p>
        </p:txBody>
      </p:sp>
      <p:sp>
        <p:nvSpPr>
          <p:cNvPr name="TextBox 6" id="6"/>
          <p:cNvSpPr txBox="true"/>
          <p:nvPr/>
        </p:nvSpPr>
        <p:spPr>
          <a:xfrm rot="0">
            <a:off x="1349356" y="969004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FFFFFF"/>
                </a:solidFill>
                <a:latin typeface="Arial MT Pro"/>
                <a:ea typeface="Arial MT Pro"/>
                <a:cs typeface="Arial MT Pro"/>
                <a:sym typeface="Arial MT Pro"/>
              </a:rPr>
              <a:t>Little Acts of Love for Len</a:t>
            </a:r>
          </a:p>
        </p:txBody>
      </p:sp>
      <p:sp>
        <p:nvSpPr>
          <p:cNvPr name="Freeform 7" id="7"/>
          <p:cNvSpPr/>
          <p:nvPr/>
        </p:nvSpPr>
        <p:spPr>
          <a:xfrm flipH="false" flipV="false" rot="0">
            <a:off x="4240623" y="9522354"/>
            <a:ext cx="352873" cy="529640"/>
          </a:xfrm>
          <a:custGeom>
            <a:avLst/>
            <a:gdLst/>
            <a:ahLst/>
            <a:cxnLst/>
            <a:rect r="r" b="b" t="t" l="l"/>
            <a:pathLst>
              <a:path h="529640" w="352873">
                <a:moveTo>
                  <a:pt x="0" y="0"/>
                </a:moveTo>
                <a:lnTo>
                  <a:pt x="352872" y="0"/>
                </a:lnTo>
                <a:lnTo>
                  <a:pt x="352872" y="529641"/>
                </a:lnTo>
                <a:lnTo>
                  <a:pt x="0" y="529641"/>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Tree>
  </p:cSld>
  <p:clrMapOvr>
    <a:masterClrMapping/>
  </p:clrMapOvr>
</p:sld>
</file>

<file path=ppt/slides/slide47.xml><?xml version="1.0" encoding="utf-8"?>
<p:sld xmlns:p="http://schemas.openxmlformats.org/presentationml/2006/main" xmlns:a="http://schemas.openxmlformats.org/drawingml/2006/main" xmlns:r="http://schemas.openxmlformats.org/officeDocument/2006/relationships">
  <p:cSld>
    <p:bg>
      <p:bgPr>
        <a:solidFill>
          <a:srgbClr val="E4F4FF"/>
        </a:solidFill>
      </p:bgPr>
    </p:bg>
    <p:spTree>
      <p:nvGrpSpPr>
        <p:cNvPr id="1" name=""/>
        <p:cNvGrpSpPr/>
        <p:nvPr/>
      </p:nvGrpSpPr>
      <p:grpSpPr>
        <a:xfrm>
          <a:off x="0" y="0"/>
          <a:ext cx="0" cy="0"/>
          <a:chOff x="0" y="0"/>
          <a:chExt cx="0" cy="0"/>
        </a:xfrm>
      </p:grpSpPr>
      <p:sp>
        <p:nvSpPr>
          <p:cNvPr name="Freeform 2" id="2"/>
          <p:cNvSpPr/>
          <p:nvPr/>
        </p:nvSpPr>
        <p:spPr>
          <a:xfrm flipH="true" flipV="false" rot="0">
            <a:off x="0" y="-2761762"/>
            <a:ext cx="26309659" cy="14625428"/>
          </a:xfrm>
          <a:custGeom>
            <a:avLst/>
            <a:gdLst/>
            <a:ahLst/>
            <a:cxnLst/>
            <a:rect r="r" b="b" t="t" l="l"/>
            <a:pathLst>
              <a:path h="14625428" w="26309659">
                <a:moveTo>
                  <a:pt x="26309659" y="0"/>
                </a:moveTo>
                <a:lnTo>
                  <a:pt x="0" y="0"/>
                </a:lnTo>
                <a:lnTo>
                  <a:pt x="0" y="14625428"/>
                </a:lnTo>
                <a:lnTo>
                  <a:pt x="26309659" y="14625428"/>
                </a:lnTo>
                <a:lnTo>
                  <a:pt x="26309659" y="0"/>
                </a:lnTo>
                <a:close/>
              </a:path>
            </a:pathLst>
          </a:custGeom>
          <a:blipFill>
            <a:blip r:embed="rId3"/>
            <a:stretch>
              <a:fillRect l="0" t="-9925" r="0" b="-9925"/>
            </a:stretch>
          </a:blipFill>
        </p:spPr>
      </p:sp>
      <p:sp>
        <p:nvSpPr>
          <p:cNvPr name="Freeform 3" id="3"/>
          <p:cNvSpPr/>
          <p:nvPr/>
        </p:nvSpPr>
        <p:spPr>
          <a:xfrm flipH="false" flipV="false" rot="5400000">
            <a:off x="11920337" y="-12247824"/>
            <a:ext cx="11223982" cy="35375423"/>
          </a:xfrm>
          <a:custGeom>
            <a:avLst/>
            <a:gdLst/>
            <a:ahLst/>
            <a:cxnLst/>
            <a:rect r="r" b="b" t="t" l="l"/>
            <a:pathLst>
              <a:path h="35375423" w="11223982">
                <a:moveTo>
                  <a:pt x="0" y="0"/>
                </a:moveTo>
                <a:lnTo>
                  <a:pt x="11223982" y="0"/>
                </a:lnTo>
                <a:lnTo>
                  <a:pt x="11223982" y="35375423"/>
                </a:lnTo>
                <a:lnTo>
                  <a:pt x="0" y="35375423"/>
                </a:lnTo>
                <a:lnTo>
                  <a:pt x="0" y="0"/>
                </a:lnTo>
                <a:close/>
              </a:path>
            </a:pathLst>
          </a:custGeom>
          <a:blipFill>
            <a:blip r:embed="rId4"/>
            <a:stretch>
              <a:fillRect l="-176446" t="0" r="-378466" b="0"/>
            </a:stretch>
          </a:blipFill>
        </p:spPr>
      </p:sp>
      <p:sp>
        <p:nvSpPr>
          <p:cNvPr name="TextBox 4" id="4"/>
          <p:cNvSpPr txBox="true"/>
          <p:nvPr/>
        </p:nvSpPr>
        <p:spPr>
          <a:xfrm rot="0">
            <a:off x="1051763" y="2877648"/>
            <a:ext cx="16480565" cy="1863091"/>
          </a:xfrm>
          <a:prstGeom prst="rect">
            <a:avLst/>
          </a:prstGeom>
        </p:spPr>
        <p:txBody>
          <a:bodyPr anchor="t" rtlCol="false" tIns="0" lIns="0" bIns="0" rIns="0">
            <a:spAutoFit/>
          </a:bodyPr>
          <a:lstStyle/>
          <a:p>
            <a:pPr algn="l">
              <a:lnSpc>
                <a:spcPts val="7559"/>
              </a:lnSpc>
            </a:pPr>
            <a:r>
              <a:rPr lang="en-US" sz="5399" b="true">
                <a:solidFill>
                  <a:srgbClr val="00528A"/>
                </a:solidFill>
                <a:latin typeface="Proxima Nova Heavy"/>
                <a:ea typeface="Proxima Nova Heavy"/>
                <a:cs typeface="Proxima Nova Heavy"/>
                <a:sym typeface="Proxima Nova Heavy"/>
              </a:rPr>
              <a:t>Let’s build a puzzle</a:t>
            </a:r>
          </a:p>
          <a:p>
            <a:pPr algn="l">
              <a:lnSpc>
                <a:spcPts val="7559"/>
              </a:lnSpc>
            </a:pPr>
          </a:p>
        </p:txBody>
      </p:sp>
      <p:sp>
        <p:nvSpPr>
          <p:cNvPr name="TextBox 5" id="5"/>
          <p:cNvSpPr txBox="true"/>
          <p:nvPr/>
        </p:nvSpPr>
        <p:spPr>
          <a:xfrm rot="0">
            <a:off x="1028700" y="3962560"/>
            <a:ext cx="8263345" cy="2887980"/>
          </a:xfrm>
          <a:prstGeom prst="rect">
            <a:avLst/>
          </a:prstGeom>
        </p:spPr>
        <p:txBody>
          <a:bodyPr anchor="t" rtlCol="false" tIns="0" lIns="0" bIns="0" rIns="0">
            <a:spAutoFit/>
          </a:bodyPr>
          <a:lstStyle/>
          <a:p>
            <a:pPr algn="l">
              <a:lnSpc>
                <a:spcPts val="4620"/>
              </a:lnSpc>
            </a:pPr>
            <a:r>
              <a:rPr lang="en-US" sz="3300">
                <a:solidFill>
                  <a:srgbClr val="000000"/>
                </a:solidFill>
                <a:latin typeface="Proxima Nova"/>
                <a:ea typeface="Proxima Nova"/>
                <a:cs typeface="Proxima Nova"/>
                <a:sym typeface="Proxima Nova"/>
              </a:rPr>
              <a:t>Instructions:</a:t>
            </a:r>
          </a:p>
          <a:p>
            <a:pPr algn="l" marL="712470" indent="-356235" lvl="1">
              <a:lnSpc>
                <a:spcPts val="4620"/>
              </a:lnSpc>
              <a:buFont typeface="Arial"/>
              <a:buChar char="•"/>
            </a:pPr>
            <a:r>
              <a:rPr lang="en-US" sz="3300">
                <a:solidFill>
                  <a:srgbClr val="000000"/>
                </a:solidFill>
                <a:latin typeface="Proxima Nova"/>
                <a:ea typeface="Proxima Nova"/>
                <a:cs typeface="Proxima Nova"/>
                <a:sym typeface="Proxima Nova"/>
              </a:rPr>
              <a:t>Make</a:t>
            </a:r>
            <a:r>
              <a:rPr lang="en-US" sz="3300">
                <a:solidFill>
                  <a:srgbClr val="000000"/>
                </a:solidFill>
                <a:latin typeface="Proxima Nova"/>
                <a:ea typeface="Proxima Nova"/>
                <a:cs typeface="Proxima Nova"/>
                <a:sym typeface="Proxima Nova"/>
              </a:rPr>
              <a:t> groups of 4 to 5.</a:t>
            </a:r>
          </a:p>
          <a:p>
            <a:pPr algn="l" marL="712470" indent="-356235" lvl="1">
              <a:lnSpc>
                <a:spcPts val="4620"/>
              </a:lnSpc>
              <a:buFont typeface="Arial"/>
              <a:buChar char="•"/>
            </a:pPr>
            <a:r>
              <a:rPr lang="en-US" sz="3300">
                <a:solidFill>
                  <a:srgbClr val="000000"/>
                </a:solidFill>
                <a:latin typeface="Proxima Nova"/>
                <a:ea typeface="Proxima Nova"/>
                <a:cs typeface="Proxima Nova"/>
                <a:sym typeface="Proxima Nova"/>
              </a:rPr>
              <a:t>Pick a puzzle from the table.</a:t>
            </a:r>
          </a:p>
          <a:p>
            <a:pPr algn="l" marL="712470" indent="-356235" lvl="1">
              <a:lnSpc>
                <a:spcPts val="4620"/>
              </a:lnSpc>
              <a:buFont typeface="Arial"/>
              <a:buChar char="•"/>
            </a:pPr>
            <a:r>
              <a:rPr lang="en-US" sz="3300">
                <a:solidFill>
                  <a:srgbClr val="000000"/>
                </a:solidFill>
                <a:latin typeface="Proxima Nova"/>
                <a:ea typeface="Proxima Nova"/>
                <a:cs typeface="Proxima Nova"/>
                <a:sym typeface="Proxima Nova"/>
              </a:rPr>
              <a:t>Complete the puzzle and have fun!</a:t>
            </a:r>
          </a:p>
          <a:p>
            <a:pPr algn="l">
              <a:lnSpc>
                <a:spcPts val="4620"/>
              </a:lnSpc>
            </a:pPr>
          </a:p>
        </p:txBody>
      </p:sp>
      <p:sp>
        <p:nvSpPr>
          <p:cNvPr name="TextBox 6" id="6"/>
          <p:cNvSpPr txBox="true"/>
          <p:nvPr/>
        </p:nvSpPr>
        <p:spPr>
          <a:xfrm rot="0">
            <a:off x="1349356" y="969004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009DDE"/>
                </a:solidFill>
                <a:latin typeface="Arial MT Pro"/>
                <a:ea typeface="Arial MT Pro"/>
                <a:cs typeface="Arial MT Pro"/>
                <a:sym typeface="Arial MT Pro"/>
              </a:rPr>
              <a:t>Little Acts of Love for Len</a:t>
            </a:r>
          </a:p>
        </p:txBody>
      </p:sp>
      <p:sp>
        <p:nvSpPr>
          <p:cNvPr name="Freeform 7" id="7"/>
          <p:cNvSpPr/>
          <p:nvPr/>
        </p:nvSpPr>
        <p:spPr>
          <a:xfrm flipH="false" flipV="false" rot="0">
            <a:off x="4240623" y="9522354"/>
            <a:ext cx="352873" cy="529640"/>
          </a:xfrm>
          <a:custGeom>
            <a:avLst/>
            <a:gdLst/>
            <a:ahLst/>
            <a:cxnLst/>
            <a:rect r="r" b="b" t="t" l="l"/>
            <a:pathLst>
              <a:path h="529640" w="352873">
                <a:moveTo>
                  <a:pt x="0" y="0"/>
                </a:moveTo>
                <a:lnTo>
                  <a:pt x="352872" y="0"/>
                </a:lnTo>
                <a:lnTo>
                  <a:pt x="352872" y="529641"/>
                </a:lnTo>
                <a:lnTo>
                  <a:pt x="0" y="529641"/>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Tree>
  </p:cSld>
  <p:clrMapOvr>
    <a:masterClrMapping/>
  </p:clrMapOvr>
</p:sld>
</file>

<file path=ppt/slides/slide48.xml><?xml version="1.0" encoding="utf-8"?>
<p:sld xmlns:p="http://schemas.openxmlformats.org/presentationml/2006/main" xmlns:a="http://schemas.openxmlformats.org/drawingml/2006/main" xmlns:r="http://schemas.openxmlformats.org/officeDocument/2006/relationships">
  <p:cSld>
    <p:bg>
      <p:bgPr>
        <a:solidFill>
          <a:srgbClr val="E4F4FF"/>
        </a:solidFill>
      </p:bgPr>
    </p:bg>
    <p:spTree>
      <p:nvGrpSpPr>
        <p:cNvPr id="1" name=""/>
        <p:cNvGrpSpPr/>
        <p:nvPr/>
      </p:nvGrpSpPr>
      <p:grpSpPr>
        <a:xfrm>
          <a:off x="0" y="0"/>
          <a:ext cx="0" cy="0"/>
          <a:chOff x="0" y="0"/>
          <a:chExt cx="0" cy="0"/>
        </a:xfrm>
      </p:grpSpPr>
      <p:grpSp>
        <p:nvGrpSpPr>
          <p:cNvPr name="Group 2" id="2"/>
          <p:cNvGrpSpPr/>
          <p:nvPr/>
        </p:nvGrpSpPr>
        <p:grpSpPr>
          <a:xfrm rot="0">
            <a:off x="-4418087" y="-3606684"/>
            <a:ext cx="26803680" cy="17056535"/>
            <a:chOff x="0" y="0"/>
            <a:chExt cx="35738239" cy="22742046"/>
          </a:xfrm>
        </p:grpSpPr>
        <p:sp>
          <p:nvSpPr>
            <p:cNvPr name="Freeform 3" id="3"/>
            <p:cNvSpPr/>
            <p:nvPr/>
          </p:nvSpPr>
          <p:spPr>
            <a:xfrm flipH="false" flipV="false" rot="-3186826">
              <a:off x="26600071" y="1680289"/>
              <a:ext cx="7329130" cy="6257245"/>
            </a:xfrm>
            <a:custGeom>
              <a:avLst/>
              <a:gdLst/>
              <a:ahLst/>
              <a:cxnLst/>
              <a:rect r="r" b="b" t="t" l="l"/>
              <a:pathLst>
                <a:path h="6257245" w="7329130">
                  <a:moveTo>
                    <a:pt x="0" y="0"/>
                  </a:moveTo>
                  <a:lnTo>
                    <a:pt x="7329130" y="0"/>
                  </a:lnTo>
                  <a:lnTo>
                    <a:pt x="7329130" y="6257245"/>
                  </a:lnTo>
                  <a:lnTo>
                    <a:pt x="0" y="625724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1646292">
              <a:off x="23714623" y="14835723"/>
              <a:ext cx="11372817" cy="5601112"/>
            </a:xfrm>
            <a:custGeom>
              <a:avLst/>
              <a:gdLst/>
              <a:ahLst/>
              <a:cxnLst/>
              <a:rect r="r" b="b" t="t" l="l"/>
              <a:pathLst>
                <a:path h="5601112" w="11372817">
                  <a:moveTo>
                    <a:pt x="0" y="0"/>
                  </a:moveTo>
                  <a:lnTo>
                    <a:pt x="11372817" y="0"/>
                  </a:lnTo>
                  <a:lnTo>
                    <a:pt x="11372817" y="5601112"/>
                  </a:lnTo>
                  <a:lnTo>
                    <a:pt x="0" y="5601112"/>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1646292">
              <a:off x="1168742" y="4311710"/>
              <a:ext cx="11372817" cy="5601112"/>
            </a:xfrm>
            <a:custGeom>
              <a:avLst/>
              <a:gdLst/>
              <a:ahLst/>
              <a:cxnLst/>
              <a:rect r="r" b="b" t="t" l="l"/>
              <a:pathLst>
                <a:path h="5601112" w="11372817">
                  <a:moveTo>
                    <a:pt x="0" y="0"/>
                  </a:moveTo>
                  <a:lnTo>
                    <a:pt x="11372816" y="0"/>
                  </a:lnTo>
                  <a:lnTo>
                    <a:pt x="11372816" y="5601113"/>
                  </a:lnTo>
                  <a:lnTo>
                    <a:pt x="0" y="5601113"/>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6" id="6"/>
            <p:cNvSpPr/>
            <p:nvPr/>
          </p:nvSpPr>
          <p:spPr>
            <a:xfrm flipH="false" flipV="false" rot="-1957193">
              <a:off x="1108496" y="15002862"/>
              <a:ext cx="7329130" cy="6257245"/>
            </a:xfrm>
            <a:custGeom>
              <a:avLst/>
              <a:gdLst/>
              <a:ahLst/>
              <a:cxnLst/>
              <a:rect r="r" b="b" t="t" l="l"/>
              <a:pathLst>
                <a:path h="6257245" w="7329130">
                  <a:moveTo>
                    <a:pt x="0" y="0"/>
                  </a:moveTo>
                  <a:lnTo>
                    <a:pt x="7329130" y="0"/>
                  </a:lnTo>
                  <a:lnTo>
                    <a:pt x="7329130" y="6257244"/>
                  </a:lnTo>
                  <a:lnTo>
                    <a:pt x="0" y="625724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grpSp>
        <p:nvGrpSpPr>
          <p:cNvPr name="Group 7" id="7"/>
          <p:cNvGrpSpPr/>
          <p:nvPr/>
        </p:nvGrpSpPr>
        <p:grpSpPr>
          <a:xfrm rot="0">
            <a:off x="1028700" y="5143979"/>
            <a:ext cx="4845130" cy="3884715"/>
            <a:chOff x="0" y="0"/>
            <a:chExt cx="572705" cy="459182"/>
          </a:xfrm>
        </p:grpSpPr>
        <p:sp>
          <p:nvSpPr>
            <p:cNvPr name="Freeform 8" id="8"/>
            <p:cNvSpPr/>
            <p:nvPr/>
          </p:nvSpPr>
          <p:spPr>
            <a:xfrm flipH="false" flipV="false" rot="0">
              <a:off x="0" y="0"/>
              <a:ext cx="572705" cy="459182"/>
            </a:xfrm>
            <a:custGeom>
              <a:avLst/>
              <a:gdLst/>
              <a:ahLst/>
              <a:cxnLst/>
              <a:rect r="r" b="b" t="t" l="l"/>
              <a:pathLst>
                <a:path h="459182" w="572705">
                  <a:moveTo>
                    <a:pt x="0" y="0"/>
                  </a:moveTo>
                  <a:lnTo>
                    <a:pt x="572705" y="0"/>
                  </a:lnTo>
                  <a:lnTo>
                    <a:pt x="572705" y="459182"/>
                  </a:lnTo>
                  <a:lnTo>
                    <a:pt x="0" y="459182"/>
                  </a:lnTo>
                  <a:close/>
                </a:path>
              </a:pathLst>
            </a:custGeom>
            <a:blipFill>
              <a:blip r:embed="rId9"/>
              <a:stretch>
                <a:fillRect l="0" t="-21336" r="0" b="-10774"/>
              </a:stretch>
            </a:blipFill>
          </p:spPr>
        </p:sp>
      </p:grpSp>
      <p:grpSp>
        <p:nvGrpSpPr>
          <p:cNvPr name="Group 9" id="9"/>
          <p:cNvGrpSpPr/>
          <p:nvPr/>
        </p:nvGrpSpPr>
        <p:grpSpPr>
          <a:xfrm rot="0">
            <a:off x="6721435" y="5143500"/>
            <a:ext cx="4845130" cy="3884715"/>
            <a:chOff x="0" y="0"/>
            <a:chExt cx="572705" cy="459182"/>
          </a:xfrm>
        </p:grpSpPr>
        <p:sp>
          <p:nvSpPr>
            <p:cNvPr name="Freeform 10" id="10"/>
            <p:cNvSpPr/>
            <p:nvPr/>
          </p:nvSpPr>
          <p:spPr>
            <a:xfrm flipH="false" flipV="false" rot="0">
              <a:off x="0" y="0"/>
              <a:ext cx="572705" cy="459182"/>
            </a:xfrm>
            <a:custGeom>
              <a:avLst/>
              <a:gdLst/>
              <a:ahLst/>
              <a:cxnLst/>
              <a:rect r="r" b="b" t="t" l="l"/>
              <a:pathLst>
                <a:path h="459182" w="572705">
                  <a:moveTo>
                    <a:pt x="0" y="0"/>
                  </a:moveTo>
                  <a:lnTo>
                    <a:pt x="572705" y="0"/>
                  </a:lnTo>
                  <a:lnTo>
                    <a:pt x="572705" y="459182"/>
                  </a:lnTo>
                  <a:lnTo>
                    <a:pt x="0" y="459182"/>
                  </a:lnTo>
                  <a:close/>
                </a:path>
              </a:pathLst>
            </a:custGeom>
            <a:blipFill>
              <a:blip r:embed="rId10"/>
              <a:stretch>
                <a:fillRect l="0" t="-12361" r="0" b="-12361"/>
              </a:stretch>
            </a:blipFill>
          </p:spPr>
        </p:sp>
      </p:grpSp>
      <p:grpSp>
        <p:nvGrpSpPr>
          <p:cNvPr name="Group 11" id="11"/>
          <p:cNvGrpSpPr/>
          <p:nvPr/>
        </p:nvGrpSpPr>
        <p:grpSpPr>
          <a:xfrm rot="0">
            <a:off x="12297632" y="5143979"/>
            <a:ext cx="4845130" cy="3884715"/>
            <a:chOff x="0" y="0"/>
            <a:chExt cx="572705" cy="459182"/>
          </a:xfrm>
        </p:grpSpPr>
        <p:sp>
          <p:nvSpPr>
            <p:cNvPr name="Freeform 12" id="12"/>
            <p:cNvSpPr/>
            <p:nvPr/>
          </p:nvSpPr>
          <p:spPr>
            <a:xfrm flipH="false" flipV="false" rot="-59999">
              <a:off x="-3963" y="-4963"/>
              <a:ext cx="580631" cy="469107"/>
            </a:xfrm>
            <a:custGeom>
              <a:avLst/>
              <a:gdLst/>
              <a:ahLst/>
              <a:cxnLst/>
              <a:rect r="r" b="b" t="t" l="l"/>
              <a:pathLst>
                <a:path h="469107" w="580631">
                  <a:moveTo>
                    <a:pt x="8014" y="0"/>
                  </a:moveTo>
                  <a:lnTo>
                    <a:pt x="580631" y="9996"/>
                  </a:lnTo>
                  <a:lnTo>
                    <a:pt x="572617" y="469107"/>
                  </a:lnTo>
                  <a:lnTo>
                    <a:pt x="0" y="459112"/>
                  </a:lnTo>
                  <a:close/>
                </a:path>
              </a:pathLst>
            </a:custGeom>
            <a:blipFill>
              <a:blip r:embed="rId11"/>
              <a:stretch>
                <a:fillRect l="-424524" t="0" r="-20932" b="-14772"/>
              </a:stretch>
            </a:blipFill>
          </p:spPr>
        </p:sp>
      </p:grpSp>
      <p:sp>
        <p:nvSpPr>
          <p:cNvPr name="TextBox 13" id="13"/>
          <p:cNvSpPr txBox="true"/>
          <p:nvPr/>
        </p:nvSpPr>
        <p:spPr>
          <a:xfrm rot="0">
            <a:off x="5223324" y="933450"/>
            <a:ext cx="7841352" cy="910591"/>
          </a:xfrm>
          <a:prstGeom prst="rect">
            <a:avLst/>
          </a:prstGeom>
        </p:spPr>
        <p:txBody>
          <a:bodyPr anchor="t" rtlCol="false" tIns="0" lIns="0" bIns="0" rIns="0">
            <a:spAutoFit/>
          </a:bodyPr>
          <a:lstStyle/>
          <a:p>
            <a:pPr algn="ctr">
              <a:lnSpc>
                <a:spcPts val="7559"/>
              </a:lnSpc>
            </a:pPr>
            <a:r>
              <a:rPr lang="en-US" sz="5399" b="true">
                <a:solidFill>
                  <a:srgbClr val="00528A"/>
                </a:solidFill>
                <a:latin typeface="Proxima Nova Heavy"/>
                <a:ea typeface="Proxima Nova Heavy"/>
                <a:cs typeface="Proxima Nova Heavy"/>
                <a:sym typeface="Proxima Nova Heavy"/>
              </a:rPr>
              <a:t>Lent Calendar</a:t>
            </a:r>
          </a:p>
        </p:txBody>
      </p:sp>
      <p:sp>
        <p:nvSpPr>
          <p:cNvPr name="TextBox 14" id="14"/>
          <p:cNvSpPr txBox="true"/>
          <p:nvPr/>
        </p:nvSpPr>
        <p:spPr>
          <a:xfrm rot="0">
            <a:off x="1028700" y="3005153"/>
            <a:ext cx="4904638" cy="1144905"/>
          </a:xfrm>
          <a:prstGeom prst="rect">
            <a:avLst/>
          </a:prstGeom>
        </p:spPr>
        <p:txBody>
          <a:bodyPr anchor="t" rtlCol="false" tIns="0" lIns="0" bIns="0" rIns="0">
            <a:spAutoFit/>
          </a:bodyPr>
          <a:lstStyle/>
          <a:p>
            <a:pPr algn="ctr">
              <a:lnSpc>
                <a:spcPts val="4620"/>
              </a:lnSpc>
              <a:spcBef>
                <a:spcPct val="0"/>
              </a:spcBef>
            </a:pPr>
            <a:r>
              <a:rPr lang="en-US" sz="3300">
                <a:solidFill>
                  <a:srgbClr val="000000"/>
                </a:solidFill>
                <a:latin typeface="Proxima Nova"/>
                <a:ea typeface="Proxima Nova"/>
                <a:cs typeface="Proxima Nova"/>
                <a:sym typeface="Proxima Nova"/>
              </a:rPr>
              <a:t>Complete your Lent Calendar</a:t>
            </a:r>
          </a:p>
        </p:txBody>
      </p:sp>
      <p:sp>
        <p:nvSpPr>
          <p:cNvPr name="TextBox 15" id="15"/>
          <p:cNvSpPr txBox="true"/>
          <p:nvPr/>
        </p:nvSpPr>
        <p:spPr>
          <a:xfrm rot="0">
            <a:off x="6721435" y="3005153"/>
            <a:ext cx="4845130" cy="1144905"/>
          </a:xfrm>
          <a:prstGeom prst="rect">
            <a:avLst/>
          </a:prstGeom>
        </p:spPr>
        <p:txBody>
          <a:bodyPr anchor="t" rtlCol="false" tIns="0" lIns="0" bIns="0" rIns="0">
            <a:spAutoFit/>
          </a:bodyPr>
          <a:lstStyle/>
          <a:p>
            <a:pPr algn="ctr">
              <a:lnSpc>
                <a:spcPts val="4620"/>
              </a:lnSpc>
              <a:spcBef>
                <a:spcPct val="0"/>
              </a:spcBef>
            </a:pPr>
            <a:r>
              <a:rPr lang="en-US" sz="3300">
                <a:solidFill>
                  <a:srgbClr val="000000"/>
                </a:solidFill>
                <a:latin typeface="Proxima Nova"/>
                <a:ea typeface="Proxima Nova"/>
                <a:cs typeface="Proxima Nova"/>
                <a:sym typeface="Proxima Nova"/>
              </a:rPr>
              <a:t>Perform Little Acts of Love for people this week</a:t>
            </a:r>
          </a:p>
        </p:txBody>
      </p:sp>
      <p:sp>
        <p:nvSpPr>
          <p:cNvPr name="TextBox 16" id="16"/>
          <p:cNvSpPr txBox="true"/>
          <p:nvPr/>
        </p:nvSpPr>
        <p:spPr>
          <a:xfrm rot="0">
            <a:off x="12297632" y="2424128"/>
            <a:ext cx="4845130" cy="1725930"/>
          </a:xfrm>
          <a:prstGeom prst="rect">
            <a:avLst/>
          </a:prstGeom>
        </p:spPr>
        <p:txBody>
          <a:bodyPr anchor="t" rtlCol="false" tIns="0" lIns="0" bIns="0" rIns="0">
            <a:spAutoFit/>
          </a:bodyPr>
          <a:lstStyle/>
          <a:p>
            <a:pPr algn="ctr">
              <a:lnSpc>
                <a:spcPts val="4620"/>
              </a:lnSpc>
              <a:spcBef>
                <a:spcPct val="0"/>
              </a:spcBef>
            </a:pPr>
            <a:r>
              <a:rPr lang="en-US" sz="3300">
                <a:solidFill>
                  <a:srgbClr val="000000"/>
                </a:solidFill>
                <a:latin typeface="Proxima Nova"/>
                <a:ea typeface="Proxima Nova"/>
                <a:cs typeface="Proxima Nova"/>
                <a:sym typeface="Proxima Nova"/>
              </a:rPr>
              <a:t>When your name is chosen, be ready to share your Little Acts of Love</a:t>
            </a:r>
          </a:p>
        </p:txBody>
      </p:sp>
      <p:sp>
        <p:nvSpPr>
          <p:cNvPr name="TextBox 17" id="17"/>
          <p:cNvSpPr txBox="true"/>
          <p:nvPr/>
        </p:nvSpPr>
        <p:spPr>
          <a:xfrm rot="0">
            <a:off x="1349356" y="969004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009DDE"/>
                </a:solidFill>
                <a:latin typeface="Arial MT Pro"/>
                <a:ea typeface="Arial MT Pro"/>
                <a:cs typeface="Arial MT Pro"/>
                <a:sym typeface="Arial MT Pro"/>
              </a:rPr>
              <a:t>Little Acts of Love for Len</a:t>
            </a:r>
          </a:p>
        </p:txBody>
      </p:sp>
      <p:sp>
        <p:nvSpPr>
          <p:cNvPr name="Freeform 18" id="18"/>
          <p:cNvSpPr/>
          <p:nvPr/>
        </p:nvSpPr>
        <p:spPr>
          <a:xfrm flipH="false" flipV="false" rot="0">
            <a:off x="4240623" y="9522354"/>
            <a:ext cx="352873" cy="529640"/>
          </a:xfrm>
          <a:custGeom>
            <a:avLst/>
            <a:gdLst/>
            <a:ahLst/>
            <a:cxnLst/>
            <a:rect r="r" b="b" t="t" l="l"/>
            <a:pathLst>
              <a:path h="529640" w="352873">
                <a:moveTo>
                  <a:pt x="0" y="0"/>
                </a:moveTo>
                <a:lnTo>
                  <a:pt x="352872" y="0"/>
                </a:lnTo>
                <a:lnTo>
                  <a:pt x="352872" y="529641"/>
                </a:lnTo>
                <a:lnTo>
                  <a:pt x="0" y="529641"/>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Tree>
  </p:cSld>
  <p:clrMapOvr>
    <a:masterClrMapping/>
  </p:clrMapOvr>
</p:sld>
</file>

<file path=ppt/slides/slide49.xml><?xml version="1.0" encoding="utf-8"?>
<p:sld xmlns:p="http://schemas.openxmlformats.org/presentationml/2006/main" xmlns:a="http://schemas.openxmlformats.org/drawingml/2006/main" xmlns:r="http://schemas.openxmlformats.org/officeDocument/2006/relationships">
  <p:cSld>
    <p:bg>
      <p:bgPr>
        <a:solidFill>
          <a:srgbClr val="E4F4FF"/>
        </a:solidFill>
      </p:bgPr>
    </p:bg>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0" r="0" b="0"/>
            </a:stretch>
          </a:blipFill>
        </p:spPr>
      </p:sp>
      <p:sp>
        <p:nvSpPr>
          <p:cNvPr name="TextBox 3" id="3"/>
          <p:cNvSpPr txBox="true"/>
          <p:nvPr/>
        </p:nvSpPr>
        <p:spPr>
          <a:xfrm rot="0">
            <a:off x="4758467" y="4636898"/>
            <a:ext cx="8771066" cy="1052197"/>
          </a:xfrm>
          <a:prstGeom prst="rect">
            <a:avLst/>
          </a:prstGeom>
        </p:spPr>
        <p:txBody>
          <a:bodyPr anchor="t" rtlCol="false" tIns="0" lIns="0" bIns="0" rIns="0">
            <a:spAutoFit/>
          </a:bodyPr>
          <a:lstStyle/>
          <a:p>
            <a:pPr algn="ctr">
              <a:lnSpc>
                <a:spcPts val="8679"/>
              </a:lnSpc>
            </a:pPr>
            <a:r>
              <a:rPr lang="en-US" sz="6199" b="true">
                <a:solidFill>
                  <a:srgbClr val="FFC927"/>
                </a:solidFill>
                <a:latin typeface="Proxima Nova Heavy"/>
                <a:ea typeface="Proxima Nova Heavy"/>
                <a:cs typeface="Proxima Nova Heavy"/>
                <a:sym typeface="Proxima Nova Heavy"/>
              </a:rPr>
              <a:t>Wisdom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E4F4FF"/>
        </a:solidFill>
      </p:bgPr>
    </p:bg>
    <p:spTree>
      <p:nvGrpSpPr>
        <p:cNvPr id="1" name=""/>
        <p:cNvGrpSpPr/>
        <p:nvPr/>
      </p:nvGrpSpPr>
      <p:grpSpPr>
        <a:xfrm>
          <a:off x="0" y="0"/>
          <a:ext cx="0" cy="0"/>
          <a:chOff x="0" y="0"/>
          <a:chExt cx="0" cy="0"/>
        </a:xfrm>
      </p:grpSpPr>
      <p:grpSp>
        <p:nvGrpSpPr>
          <p:cNvPr name="Group 2" id="2"/>
          <p:cNvGrpSpPr/>
          <p:nvPr/>
        </p:nvGrpSpPr>
        <p:grpSpPr>
          <a:xfrm rot="0">
            <a:off x="-4418087" y="-3606684"/>
            <a:ext cx="26803680" cy="17056535"/>
            <a:chOff x="0" y="0"/>
            <a:chExt cx="35738239" cy="22742046"/>
          </a:xfrm>
        </p:grpSpPr>
        <p:sp>
          <p:nvSpPr>
            <p:cNvPr name="Freeform 3" id="3"/>
            <p:cNvSpPr/>
            <p:nvPr/>
          </p:nvSpPr>
          <p:spPr>
            <a:xfrm flipH="false" flipV="false" rot="-3186826">
              <a:off x="26600071" y="1680289"/>
              <a:ext cx="7329130" cy="6257245"/>
            </a:xfrm>
            <a:custGeom>
              <a:avLst/>
              <a:gdLst/>
              <a:ahLst/>
              <a:cxnLst/>
              <a:rect r="r" b="b" t="t" l="l"/>
              <a:pathLst>
                <a:path h="6257245" w="7329130">
                  <a:moveTo>
                    <a:pt x="0" y="0"/>
                  </a:moveTo>
                  <a:lnTo>
                    <a:pt x="7329130" y="0"/>
                  </a:lnTo>
                  <a:lnTo>
                    <a:pt x="7329130" y="6257245"/>
                  </a:lnTo>
                  <a:lnTo>
                    <a:pt x="0" y="625724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1646292">
              <a:off x="23714623" y="14835723"/>
              <a:ext cx="11372817" cy="5601112"/>
            </a:xfrm>
            <a:custGeom>
              <a:avLst/>
              <a:gdLst/>
              <a:ahLst/>
              <a:cxnLst/>
              <a:rect r="r" b="b" t="t" l="l"/>
              <a:pathLst>
                <a:path h="5601112" w="11372817">
                  <a:moveTo>
                    <a:pt x="0" y="0"/>
                  </a:moveTo>
                  <a:lnTo>
                    <a:pt x="11372817" y="0"/>
                  </a:lnTo>
                  <a:lnTo>
                    <a:pt x="11372817" y="5601112"/>
                  </a:lnTo>
                  <a:lnTo>
                    <a:pt x="0" y="5601112"/>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1646292">
              <a:off x="1168742" y="4311710"/>
              <a:ext cx="11372817" cy="5601112"/>
            </a:xfrm>
            <a:custGeom>
              <a:avLst/>
              <a:gdLst/>
              <a:ahLst/>
              <a:cxnLst/>
              <a:rect r="r" b="b" t="t" l="l"/>
              <a:pathLst>
                <a:path h="5601112" w="11372817">
                  <a:moveTo>
                    <a:pt x="0" y="0"/>
                  </a:moveTo>
                  <a:lnTo>
                    <a:pt x="11372816" y="0"/>
                  </a:lnTo>
                  <a:lnTo>
                    <a:pt x="11372816" y="5601113"/>
                  </a:lnTo>
                  <a:lnTo>
                    <a:pt x="0" y="5601113"/>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6" id="6"/>
            <p:cNvSpPr/>
            <p:nvPr/>
          </p:nvSpPr>
          <p:spPr>
            <a:xfrm flipH="false" flipV="false" rot="-1957193">
              <a:off x="1108496" y="15002862"/>
              <a:ext cx="7329130" cy="6257245"/>
            </a:xfrm>
            <a:custGeom>
              <a:avLst/>
              <a:gdLst/>
              <a:ahLst/>
              <a:cxnLst/>
              <a:rect r="r" b="b" t="t" l="l"/>
              <a:pathLst>
                <a:path h="6257245" w="7329130">
                  <a:moveTo>
                    <a:pt x="0" y="0"/>
                  </a:moveTo>
                  <a:lnTo>
                    <a:pt x="7329130" y="0"/>
                  </a:lnTo>
                  <a:lnTo>
                    <a:pt x="7329130" y="6257244"/>
                  </a:lnTo>
                  <a:lnTo>
                    <a:pt x="0" y="625724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grpSp>
        <p:nvGrpSpPr>
          <p:cNvPr name="Group 7" id="7"/>
          <p:cNvGrpSpPr/>
          <p:nvPr/>
        </p:nvGrpSpPr>
        <p:grpSpPr>
          <a:xfrm rot="0">
            <a:off x="1349356" y="9522354"/>
            <a:ext cx="3244139" cy="529640"/>
            <a:chOff x="0" y="0"/>
            <a:chExt cx="4325519" cy="706187"/>
          </a:xfrm>
        </p:grpSpPr>
        <p:sp>
          <p:nvSpPr>
            <p:cNvPr name="TextBox 8" id="8"/>
            <p:cNvSpPr txBox="true"/>
            <p:nvPr/>
          </p:nvSpPr>
          <p:spPr>
            <a:xfrm rot="0">
              <a:off x="0" y="239462"/>
              <a:ext cx="4012605" cy="466725"/>
            </a:xfrm>
            <a:prstGeom prst="rect">
              <a:avLst/>
            </a:prstGeom>
          </p:spPr>
          <p:txBody>
            <a:bodyPr anchor="t" rtlCol="false" tIns="0" lIns="0" bIns="0" rIns="0">
              <a:spAutoFit/>
            </a:bodyPr>
            <a:lstStyle/>
            <a:p>
              <a:pPr algn="ctr">
                <a:lnSpc>
                  <a:spcPts val="2520"/>
                </a:lnSpc>
                <a:spcBef>
                  <a:spcPct val="0"/>
                </a:spcBef>
              </a:pPr>
              <a:r>
                <a:rPr lang="en-US" sz="2100">
                  <a:solidFill>
                    <a:srgbClr val="009DDE"/>
                  </a:solidFill>
                  <a:latin typeface="Arial MT Pro"/>
                  <a:ea typeface="Arial MT Pro"/>
                  <a:cs typeface="Arial MT Pro"/>
                  <a:sym typeface="Arial MT Pro"/>
                </a:rPr>
                <a:t>Little Acts of Love for Len</a:t>
              </a:r>
            </a:p>
          </p:txBody>
        </p:sp>
        <p:sp>
          <p:nvSpPr>
            <p:cNvPr name="Freeform 9" id="9"/>
            <p:cNvSpPr/>
            <p:nvPr/>
          </p:nvSpPr>
          <p:spPr>
            <a:xfrm flipH="false" flipV="false" rot="0">
              <a:off x="3855022" y="0"/>
              <a:ext cx="470497" cy="706187"/>
            </a:xfrm>
            <a:custGeom>
              <a:avLst/>
              <a:gdLst/>
              <a:ahLst/>
              <a:cxnLst/>
              <a:rect r="r" b="b" t="t" l="l"/>
              <a:pathLst>
                <a:path h="706187" w="470497">
                  <a:moveTo>
                    <a:pt x="0" y="0"/>
                  </a:moveTo>
                  <a:lnTo>
                    <a:pt x="470497" y="0"/>
                  </a:lnTo>
                  <a:lnTo>
                    <a:pt x="470497" y="706187"/>
                  </a:lnTo>
                  <a:lnTo>
                    <a:pt x="0" y="706187"/>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grpSp>
      <p:sp>
        <p:nvSpPr>
          <p:cNvPr name="Freeform 10" id="10"/>
          <p:cNvSpPr/>
          <p:nvPr/>
        </p:nvSpPr>
        <p:spPr>
          <a:xfrm flipH="false" flipV="false" rot="0">
            <a:off x="9647082" y="0"/>
            <a:ext cx="8640918" cy="10287000"/>
          </a:xfrm>
          <a:custGeom>
            <a:avLst/>
            <a:gdLst/>
            <a:ahLst/>
            <a:cxnLst/>
            <a:rect r="r" b="b" t="t" l="l"/>
            <a:pathLst>
              <a:path h="10287000" w="8640918">
                <a:moveTo>
                  <a:pt x="0" y="0"/>
                </a:moveTo>
                <a:lnTo>
                  <a:pt x="8640918" y="0"/>
                </a:lnTo>
                <a:lnTo>
                  <a:pt x="8640918" y="10287000"/>
                </a:lnTo>
                <a:lnTo>
                  <a:pt x="0" y="10287000"/>
                </a:lnTo>
                <a:lnTo>
                  <a:pt x="0" y="0"/>
                </a:lnTo>
                <a:close/>
              </a:path>
            </a:pathLst>
          </a:custGeom>
          <a:blipFill>
            <a:blip r:embed="rId11"/>
            <a:stretch>
              <a:fillRect l="0" t="-22642" r="0" b="-19728"/>
            </a:stretch>
          </a:blipFill>
        </p:spPr>
      </p:sp>
      <p:sp>
        <p:nvSpPr>
          <p:cNvPr name="TextBox 11" id="11"/>
          <p:cNvSpPr txBox="true"/>
          <p:nvPr/>
        </p:nvSpPr>
        <p:spPr>
          <a:xfrm rot="0">
            <a:off x="1998457" y="2212154"/>
            <a:ext cx="15830649" cy="910590"/>
          </a:xfrm>
          <a:prstGeom prst="rect">
            <a:avLst/>
          </a:prstGeom>
        </p:spPr>
        <p:txBody>
          <a:bodyPr anchor="t" rtlCol="false" tIns="0" lIns="0" bIns="0" rIns="0">
            <a:spAutoFit/>
          </a:bodyPr>
          <a:lstStyle/>
          <a:p>
            <a:pPr algn="l">
              <a:lnSpc>
                <a:spcPts val="7559"/>
              </a:lnSpc>
            </a:pPr>
            <a:r>
              <a:rPr lang="en-US" sz="5400" b="true">
                <a:solidFill>
                  <a:srgbClr val="00528A"/>
                </a:solidFill>
                <a:latin typeface="Proxima Nova Heavy"/>
                <a:ea typeface="Proxima Nova Heavy"/>
                <a:cs typeface="Proxima Nova Heavy"/>
                <a:sym typeface="Proxima Nova Heavy"/>
              </a:rPr>
              <a:t>The Pillars of Lent</a:t>
            </a:r>
          </a:p>
        </p:txBody>
      </p:sp>
      <p:sp>
        <p:nvSpPr>
          <p:cNvPr name="TextBox 12" id="12"/>
          <p:cNvSpPr txBox="true"/>
          <p:nvPr/>
        </p:nvSpPr>
        <p:spPr>
          <a:xfrm rot="0">
            <a:off x="1998457" y="3228339"/>
            <a:ext cx="6547009" cy="5718810"/>
          </a:xfrm>
          <a:prstGeom prst="rect">
            <a:avLst/>
          </a:prstGeom>
        </p:spPr>
        <p:txBody>
          <a:bodyPr anchor="t" rtlCol="false" tIns="0" lIns="0" bIns="0" rIns="0">
            <a:spAutoFit/>
          </a:bodyPr>
          <a:lstStyle/>
          <a:p>
            <a:pPr algn="l">
              <a:lnSpc>
                <a:spcPts val="5039"/>
              </a:lnSpc>
            </a:pPr>
            <a:r>
              <a:rPr lang="en-US" sz="3599" b="true">
                <a:solidFill>
                  <a:srgbClr val="000000"/>
                </a:solidFill>
                <a:latin typeface="Proxima Nova Bold"/>
                <a:ea typeface="Proxima Nova Bold"/>
                <a:cs typeface="Proxima Nova Bold"/>
                <a:sym typeface="Proxima Nova Bold"/>
              </a:rPr>
              <a:t>Prayer</a:t>
            </a:r>
            <a:r>
              <a:rPr lang="en-US" sz="3599">
                <a:solidFill>
                  <a:srgbClr val="000000"/>
                </a:solidFill>
                <a:latin typeface="Proxima Nova"/>
                <a:ea typeface="Proxima Nova"/>
                <a:cs typeface="Proxima Nova"/>
                <a:sym typeface="Proxima Nova"/>
              </a:rPr>
              <a:t> - Helps us talk to God and grow closer to Him.</a:t>
            </a:r>
          </a:p>
          <a:p>
            <a:pPr algn="l">
              <a:lnSpc>
                <a:spcPts val="5039"/>
              </a:lnSpc>
            </a:pPr>
          </a:p>
          <a:p>
            <a:pPr algn="l">
              <a:lnSpc>
                <a:spcPts val="5039"/>
              </a:lnSpc>
            </a:pPr>
            <a:r>
              <a:rPr lang="en-US" sz="3599" b="true">
                <a:solidFill>
                  <a:srgbClr val="000000"/>
                </a:solidFill>
                <a:latin typeface="Proxima Nova Bold"/>
                <a:ea typeface="Proxima Nova Bold"/>
                <a:cs typeface="Proxima Nova Bold"/>
                <a:sym typeface="Proxima Nova Bold"/>
              </a:rPr>
              <a:t>Fasting</a:t>
            </a:r>
            <a:r>
              <a:rPr lang="en-US" sz="3599">
                <a:solidFill>
                  <a:srgbClr val="000000"/>
                </a:solidFill>
                <a:latin typeface="Proxima Nova"/>
                <a:ea typeface="Proxima Nova"/>
                <a:cs typeface="Proxima Nova"/>
                <a:sym typeface="Proxima Nova"/>
              </a:rPr>
              <a:t> - Helps us turn away from distractions and rely on God.</a:t>
            </a:r>
          </a:p>
          <a:p>
            <a:pPr algn="l">
              <a:lnSpc>
                <a:spcPts val="5039"/>
              </a:lnSpc>
            </a:pPr>
          </a:p>
          <a:p>
            <a:pPr algn="l">
              <a:lnSpc>
                <a:spcPts val="5039"/>
              </a:lnSpc>
            </a:pPr>
            <a:r>
              <a:rPr lang="en-US" sz="3599" b="true">
                <a:solidFill>
                  <a:srgbClr val="000000"/>
                </a:solidFill>
                <a:latin typeface="Proxima Nova Bold"/>
                <a:ea typeface="Proxima Nova Bold"/>
                <a:cs typeface="Proxima Nova Bold"/>
                <a:sym typeface="Proxima Nova Bold"/>
              </a:rPr>
              <a:t>Giving</a:t>
            </a:r>
            <a:r>
              <a:rPr lang="en-US" sz="3599">
                <a:solidFill>
                  <a:srgbClr val="000000"/>
                </a:solidFill>
                <a:latin typeface="Proxima Nova"/>
                <a:ea typeface="Proxima Nova"/>
                <a:cs typeface="Proxima Nova"/>
                <a:sym typeface="Proxima Nova"/>
              </a:rPr>
              <a:t> - Helps us share love by giving to those in need.</a:t>
            </a:r>
          </a:p>
        </p:txBody>
      </p:sp>
    </p:spTree>
  </p:cSld>
  <p:clrMapOvr>
    <a:masterClrMapping/>
  </p:clrMapOvr>
</p:sld>
</file>

<file path=ppt/slides/slide50.xml><?xml version="1.0" encoding="utf-8"?>
<p:sld xmlns:p="http://schemas.openxmlformats.org/presentationml/2006/main" xmlns:a="http://schemas.openxmlformats.org/drawingml/2006/main" xmlns:r="http://schemas.openxmlformats.org/officeDocument/2006/relationships">
  <p:cSld>
    <p:bg>
      <p:bgPr>
        <a:solidFill>
          <a:srgbClr val="E4F4FF"/>
        </a:solidFill>
      </p:bgPr>
    </p:bg>
    <p:spTree>
      <p:nvGrpSpPr>
        <p:cNvPr id="1" name=""/>
        <p:cNvGrpSpPr/>
        <p:nvPr/>
      </p:nvGrpSpPr>
      <p:grpSpPr>
        <a:xfrm>
          <a:off x="0" y="0"/>
          <a:ext cx="0" cy="0"/>
          <a:chOff x="0" y="0"/>
          <a:chExt cx="0" cy="0"/>
        </a:xfrm>
      </p:grpSpPr>
      <p:grpSp>
        <p:nvGrpSpPr>
          <p:cNvPr name="Group 2" id="2"/>
          <p:cNvGrpSpPr/>
          <p:nvPr/>
        </p:nvGrpSpPr>
        <p:grpSpPr>
          <a:xfrm rot="0">
            <a:off x="-4418087" y="-3606684"/>
            <a:ext cx="26803680" cy="17056535"/>
            <a:chOff x="0" y="0"/>
            <a:chExt cx="35738239" cy="22742046"/>
          </a:xfrm>
        </p:grpSpPr>
        <p:sp>
          <p:nvSpPr>
            <p:cNvPr name="Freeform 3" id="3"/>
            <p:cNvSpPr/>
            <p:nvPr/>
          </p:nvSpPr>
          <p:spPr>
            <a:xfrm flipH="false" flipV="false" rot="-3186826">
              <a:off x="26600071" y="1680289"/>
              <a:ext cx="7329130" cy="6257245"/>
            </a:xfrm>
            <a:custGeom>
              <a:avLst/>
              <a:gdLst/>
              <a:ahLst/>
              <a:cxnLst/>
              <a:rect r="r" b="b" t="t" l="l"/>
              <a:pathLst>
                <a:path h="6257245" w="7329130">
                  <a:moveTo>
                    <a:pt x="0" y="0"/>
                  </a:moveTo>
                  <a:lnTo>
                    <a:pt x="7329130" y="0"/>
                  </a:lnTo>
                  <a:lnTo>
                    <a:pt x="7329130" y="6257245"/>
                  </a:lnTo>
                  <a:lnTo>
                    <a:pt x="0" y="625724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1646292">
              <a:off x="23714623" y="14835723"/>
              <a:ext cx="11372817" cy="5601112"/>
            </a:xfrm>
            <a:custGeom>
              <a:avLst/>
              <a:gdLst/>
              <a:ahLst/>
              <a:cxnLst/>
              <a:rect r="r" b="b" t="t" l="l"/>
              <a:pathLst>
                <a:path h="5601112" w="11372817">
                  <a:moveTo>
                    <a:pt x="0" y="0"/>
                  </a:moveTo>
                  <a:lnTo>
                    <a:pt x="11372817" y="0"/>
                  </a:lnTo>
                  <a:lnTo>
                    <a:pt x="11372817" y="5601112"/>
                  </a:lnTo>
                  <a:lnTo>
                    <a:pt x="0" y="5601112"/>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1646292">
              <a:off x="1168742" y="4311710"/>
              <a:ext cx="11372817" cy="5601112"/>
            </a:xfrm>
            <a:custGeom>
              <a:avLst/>
              <a:gdLst/>
              <a:ahLst/>
              <a:cxnLst/>
              <a:rect r="r" b="b" t="t" l="l"/>
              <a:pathLst>
                <a:path h="5601112" w="11372817">
                  <a:moveTo>
                    <a:pt x="0" y="0"/>
                  </a:moveTo>
                  <a:lnTo>
                    <a:pt x="11372816" y="0"/>
                  </a:lnTo>
                  <a:lnTo>
                    <a:pt x="11372816" y="5601113"/>
                  </a:lnTo>
                  <a:lnTo>
                    <a:pt x="0" y="5601113"/>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6" id="6"/>
            <p:cNvSpPr/>
            <p:nvPr/>
          </p:nvSpPr>
          <p:spPr>
            <a:xfrm flipH="false" flipV="false" rot="-1957193">
              <a:off x="1108496" y="15002862"/>
              <a:ext cx="7329130" cy="6257245"/>
            </a:xfrm>
            <a:custGeom>
              <a:avLst/>
              <a:gdLst/>
              <a:ahLst/>
              <a:cxnLst/>
              <a:rect r="r" b="b" t="t" l="l"/>
              <a:pathLst>
                <a:path h="6257245" w="7329130">
                  <a:moveTo>
                    <a:pt x="0" y="0"/>
                  </a:moveTo>
                  <a:lnTo>
                    <a:pt x="7329130" y="0"/>
                  </a:lnTo>
                  <a:lnTo>
                    <a:pt x="7329130" y="6257244"/>
                  </a:lnTo>
                  <a:lnTo>
                    <a:pt x="0" y="625724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sp>
        <p:nvSpPr>
          <p:cNvPr name="Freeform 7" id="7"/>
          <p:cNvSpPr/>
          <p:nvPr/>
        </p:nvSpPr>
        <p:spPr>
          <a:xfrm flipH="false" flipV="false" rot="0">
            <a:off x="9220200" y="767405"/>
            <a:ext cx="8262720" cy="8752190"/>
          </a:xfrm>
          <a:custGeom>
            <a:avLst/>
            <a:gdLst/>
            <a:ahLst/>
            <a:cxnLst/>
            <a:rect r="r" b="b" t="t" l="l"/>
            <a:pathLst>
              <a:path h="8752190" w="8262720">
                <a:moveTo>
                  <a:pt x="0" y="0"/>
                </a:moveTo>
                <a:lnTo>
                  <a:pt x="8262720" y="0"/>
                </a:lnTo>
                <a:lnTo>
                  <a:pt x="8262720" y="8752190"/>
                </a:lnTo>
                <a:lnTo>
                  <a:pt x="0" y="8752190"/>
                </a:lnTo>
                <a:lnTo>
                  <a:pt x="0" y="0"/>
                </a:lnTo>
                <a:close/>
              </a:path>
            </a:pathLst>
          </a:custGeom>
          <a:blipFill>
            <a:blip r:embed="rId9"/>
            <a:stretch>
              <a:fillRect l="0" t="0" r="0" b="0"/>
            </a:stretch>
          </a:blipFill>
        </p:spPr>
      </p:sp>
      <p:sp>
        <p:nvSpPr>
          <p:cNvPr name="TextBox 8" id="8"/>
          <p:cNvSpPr txBox="true"/>
          <p:nvPr/>
        </p:nvSpPr>
        <p:spPr>
          <a:xfrm rot="0">
            <a:off x="1028700" y="4010992"/>
            <a:ext cx="7841352" cy="910591"/>
          </a:xfrm>
          <a:prstGeom prst="rect">
            <a:avLst/>
          </a:prstGeom>
        </p:spPr>
        <p:txBody>
          <a:bodyPr anchor="t" rtlCol="false" tIns="0" lIns="0" bIns="0" rIns="0">
            <a:spAutoFit/>
          </a:bodyPr>
          <a:lstStyle/>
          <a:p>
            <a:pPr algn="l">
              <a:lnSpc>
                <a:spcPts val="7559"/>
              </a:lnSpc>
            </a:pPr>
            <a:r>
              <a:rPr lang="en-US" sz="5399" b="true">
                <a:solidFill>
                  <a:srgbClr val="00528A"/>
                </a:solidFill>
                <a:latin typeface="Proxima Nova Heavy"/>
                <a:ea typeface="Proxima Nova Heavy"/>
                <a:cs typeface="Proxima Nova Heavy"/>
                <a:sym typeface="Proxima Nova Heavy"/>
              </a:rPr>
              <a:t>Acts of Love</a:t>
            </a:r>
          </a:p>
        </p:txBody>
      </p:sp>
      <p:sp>
        <p:nvSpPr>
          <p:cNvPr name="TextBox 9" id="9"/>
          <p:cNvSpPr txBox="true"/>
          <p:nvPr/>
        </p:nvSpPr>
        <p:spPr>
          <a:xfrm rot="0">
            <a:off x="1028700" y="5250650"/>
            <a:ext cx="6130677" cy="2785745"/>
          </a:xfrm>
          <a:prstGeom prst="rect">
            <a:avLst/>
          </a:prstGeom>
        </p:spPr>
        <p:txBody>
          <a:bodyPr anchor="t" rtlCol="false" tIns="0" lIns="0" bIns="0" rIns="0">
            <a:spAutoFit/>
          </a:bodyPr>
          <a:lstStyle/>
          <a:p>
            <a:pPr algn="l">
              <a:lnSpc>
                <a:spcPts val="4480"/>
              </a:lnSpc>
            </a:pPr>
            <a:r>
              <a:rPr lang="en-US" sz="3200">
                <a:solidFill>
                  <a:srgbClr val="000000"/>
                </a:solidFill>
                <a:latin typeface="Proxima Nova"/>
                <a:ea typeface="Proxima Nova"/>
                <a:cs typeface="Proxima Nova"/>
                <a:sym typeface="Proxima Nova"/>
              </a:rPr>
              <a:t>Instructions:</a:t>
            </a:r>
          </a:p>
          <a:p>
            <a:pPr algn="l">
              <a:lnSpc>
                <a:spcPts val="4480"/>
              </a:lnSpc>
            </a:pPr>
          </a:p>
          <a:p>
            <a:pPr algn="l">
              <a:lnSpc>
                <a:spcPts val="4480"/>
              </a:lnSpc>
            </a:pPr>
            <a:r>
              <a:rPr lang="en-US" sz="3200">
                <a:solidFill>
                  <a:srgbClr val="000000"/>
                </a:solidFill>
                <a:latin typeface="Proxima Nova"/>
                <a:ea typeface="Proxima Nova"/>
                <a:cs typeface="Proxima Nova"/>
                <a:sym typeface="Proxima Nova"/>
              </a:rPr>
              <a:t>Share what you did to show love and kindness during the week.</a:t>
            </a:r>
          </a:p>
          <a:p>
            <a:pPr algn="l">
              <a:lnSpc>
                <a:spcPts val="4480"/>
              </a:lnSpc>
            </a:pPr>
          </a:p>
        </p:txBody>
      </p:sp>
      <p:sp>
        <p:nvSpPr>
          <p:cNvPr name="TextBox 10" id="10"/>
          <p:cNvSpPr txBox="true"/>
          <p:nvPr/>
        </p:nvSpPr>
        <p:spPr>
          <a:xfrm rot="0">
            <a:off x="1349356" y="969004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009DDE"/>
                </a:solidFill>
                <a:latin typeface="Arial MT Pro"/>
                <a:ea typeface="Arial MT Pro"/>
                <a:cs typeface="Arial MT Pro"/>
                <a:sym typeface="Arial MT Pro"/>
              </a:rPr>
              <a:t>Little Acts of Love for Len</a:t>
            </a:r>
          </a:p>
        </p:txBody>
      </p:sp>
      <p:sp>
        <p:nvSpPr>
          <p:cNvPr name="Freeform 11" id="11"/>
          <p:cNvSpPr/>
          <p:nvPr/>
        </p:nvSpPr>
        <p:spPr>
          <a:xfrm flipH="false" flipV="false" rot="0">
            <a:off x="4240623" y="9522354"/>
            <a:ext cx="352873" cy="529640"/>
          </a:xfrm>
          <a:custGeom>
            <a:avLst/>
            <a:gdLst/>
            <a:ahLst/>
            <a:cxnLst/>
            <a:rect r="r" b="b" t="t" l="l"/>
            <a:pathLst>
              <a:path h="529640" w="352873">
                <a:moveTo>
                  <a:pt x="0" y="0"/>
                </a:moveTo>
                <a:lnTo>
                  <a:pt x="352872" y="0"/>
                </a:lnTo>
                <a:lnTo>
                  <a:pt x="352872" y="529641"/>
                </a:lnTo>
                <a:lnTo>
                  <a:pt x="0" y="529641"/>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Tree>
  </p:cSld>
  <p:clrMapOvr>
    <a:masterClrMapping/>
  </p:clrMapOvr>
</p:sld>
</file>

<file path=ppt/slides/slide51.xml><?xml version="1.0" encoding="utf-8"?>
<p:sld xmlns:p="http://schemas.openxmlformats.org/presentationml/2006/main" xmlns:a="http://schemas.openxmlformats.org/drawingml/2006/main" xmlns:r="http://schemas.openxmlformats.org/officeDocument/2006/relationships">
  <p:cSld>
    <p:bg>
      <p:bgPr>
        <a:solidFill>
          <a:srgbClr val="E4F4FF"/>
        </a:solidFill>
      </p:bgPr>
    </p:bg>
    <p:spTree>
      <p:nvGrpSpPr>
        <p:cNvPr id="1" name=""/>
        <p:cNvGrpSpPr/>
        <p:nvPr/>
      </p:nvGrpSpPr>
      <p:grpSpPr>
        <a:xfrm>
          <a:off x="0" y="0"/>
          <a:ext cx="0" cy="0"/>
          <a:chOff x="0" y="0"/>
          <a:chExt cx="0" cy="0"/>
        </a:xfrm>
      </p:grpSpPr>
      <p:sp>
        <p:nvSpPr>
          <p:cNvPr name="Freeform 2" id="2"/>
          <p:cNvSpPr/>
          <p:nvPr/>
        </p:nvSpPr>
        <p:spPr>
          <a:xfrm flipH="false" flipV="false" rot="-3186826">
            <a:off x="15531966" y="-2346467"/>
            <a:ext cx="5496847" cy="4692933"/>
          </a:xfrm>
          <a:custGeom>
            <a:avLst/>
            <a:gdLst/>
            <a:ahLst/>
            <a:cxnLst/>
            <a:rect r="r" b="b" t="t" l="l"/>
            <a:pathLst>
              <a:path h="4692933" w="5496847">
                <a:moveTo>
                  <a:pt x="0" y="0"/>
                </a:moveTo>
                <a:lnTo>
                  <a:pt x="5496847" y="0"/>
                </a:lnTo>
                <a:lnTo>
                  <a:pt x="5496847" y="4692934"/>
                </a:lnTo>
                <a:lnTo>
                  <a:pt x="0" y="469293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3" id="3"/>
          <p:cNvSpPr/>
          <p:nvPr/>
        </p:nvSpPr>
        <p:spPr>
          <a:xfrm flipH="false" flipV="false" rot="-1646292">
            <a:off x="13367880" y="7520108"/>
            <a:ext cx="8529613" cy="4200834"/>
          </a:xfrm>
          <a:custGeom>
            <a:avLst/>
            <a:gdLst/>
            <a:ahLst/>
            <a:cxnLst/>
            <a:rect r="r" b="b" t="t" l="l"/>
            <a:pathLst>
              <a:path h="4200834" w="8529613">
                <a:moveTo>
                  <a:pt x="0" y="0"/>
                </a:moveTo>
                <a:lnTo>
                  <a:pt x="8529613" y="0"/>
                </a:lnTo>
                <a:lnTo>
                  <a:pt x="8529613" y="4200834"/>
                </a:lnTo>
                <a:lnTo>
                  <a:pt x="0" y="4200834"/>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4" id="4"/>
          <p:cNvSpPr/>
          <p:nvPr/>
        </p:nvSpPr>
        <p:spPr>
          <a:xfrm flipH="false" flipV="false" rot="-1646292">
            <a:off x="-3541531" y="-372901"/>
            <a:ext cx="8529613" cy="4200834"/>
          </a:xfrm>
          <a:custGeom>
            <a:avLst/>
            <a:gdLst/>
            <a:ahLst/>
            <a:cxnLst/>
            <a:rect r="r" b="b" t="t" l="l"/>
            <a:pathLst>
              <a:path h="4200834" w="8529613">
                <a:moveTo>
                  <a:pt x="0" y="0"/>
                </a:moveTo>
                <a:lnTo>
                  <a:pt x="8529612" y="0"/>
                </a:lnTo>
                <a:lnTo>
                  <a:pt x="8529612" y="4200834"/>
                </a:lnTo>
                <a:lnTo>
                  <a:pt x="0" y="4200834"/>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1957193">
            <a:off x="-3586715" y="7645462"/>
            <a:ext cx="5496847" cy="4692933"/>
          </a:xfrm>
          <a:custGeom>
            <a:avLst/>
            <a:gdLst/>
            <a:ahLst/>
            <a:cxnLst/>
            <a:rect r="r" b="b" t="t" l="l"/>
            <a:pathLst>
              <a:path h="4692933" w="5496847">
                <a:moveTo>
                  <a:pt x="0" y="0"/>
                </a:moveTo>
                <a:lnTo>
                  <a:pt x="5496847" y="0"/>
                </a:lnTo>
                <a:lnTo>
                  <a:pt x="5496847" y="4692934"/>
                </a:lnTo>
                <a:lnTo>
                  <a:pt x="0" y="469293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6" id="6"/>
          <p:cNvSpPr txBox="true"/>
          <p:nvPr/>
        </p:nvSpPr>
        <p:spPr>
          <a:xfrm rot="0">
            <a:off x="1870553" y="2203170"/>
            <a:ext cx="7841352" cy="910591"/>
          </a:xfrm>
          <a:prstGeom prst="rect">
            <a:avLst/>
          </a:prstGeom>
        </p:spPr>
        <p:txBody>
          <a:bodyPr anchor="t" rtlCol="false" tIns="0" lIns="0" bIns="0" rIns="0">
            <a:spAutoFit/>
          </a:bodyPr>
          <a:lstStyle/>
          <a:p>
            <a:pPr algn="l">
              <a:lnSpc>
                <a:spcPts val="7559"/>
              </a:lnSpc>
            </a:pPr>
            <a:r>
              <a:rPr lang="en-US" sz="5399" b="true">
                <a:solidFill>
                  <a:srgbClr val="00528A"/>
                </a:solidFill>
                <a:latin typeface="Proxima Nova Heavy"/>
                <a:ea typeface="Proxima Nova Heavy"/>
                <a:cs typeface="Proxima Nova Heavy"/>
                <a:sym typeface="Proxima Nova Heavy"/>
              </a:rPr>
              <a:t>What should I do?</a:t>
            </a:r>
          </a:p>
        </p:txBody>
      </p:sp>
      <p:grpSp>
        <p:nvGrpSpPr>
          <p:cNvPr name="Group 7" id="7"/>
          <p:cNvGrpSpPr/>
          <p:nvPr/>
        </p:nvGrpSpPr>
        <p:grpSpPr>
          <a:xfrm rot="0">
            <a:off x="1221874" y="3595050"/>
            <a:ext cx="15844252" cy="5436316"/>
            <a:chOff x="0" y="0"/>
            <a:chExt cx="1576916" cy="541055"/>
          </a:xfrm>
        </p:grpSpPr>
        <p:sp>
          <p:nvSpPr>
            <p:cNvPr name="Freeform 8" id="8"/>
            <p:cNvSpPr/>
            <p:nvPr/>
          </p:nvSpPr>
          <p:spPr>
            <a:xfrm flipH="false" flipV="false" rot="0">
              <a:off x="0" y="0"/>
              <a:ext cx="1576916" cy="541055"/>
            </a:xfrm>
            <a:custGeom>
              <a:avLst/>
              <a:gdLst/>
              <a:ahLst/>
              <a:cxnLst/>
              <a:rect r="r" b="b" t="t" l="l"/>
              <a:pathLst>
                <a:path h="541055" w="1576916">
                  <a:moveTo>
                    <a:pt x="0" y="0"/>
                  </a:moveTo>
                  <a:lnTo>
                    <a:pt x="1576916" y="0"/>
                  </a:lnTo>
                  <a:lnTo>
                    <a:pt x="1576916" y="541055"/>
                  </a:lnTo>
                  <a:lnTo>
                    <a:pt x="0" y="541055"/>
                  </a:lnTo>
                  <a:close/>
                </a:path>
              </a:pathLst>
            </a:custGeom>
            <a:blipFill>
              <a:blip r:embed="rId7"/>
              <a:stretch>
                <a:fillRect l="0" t="-33333" r="0" b="-60846"/>
              </a:stretch>
            </a:blipFill>
          </p:spPr>
        </p:sp>
      </p:grpSp>
      <p:sp>
        <p:nvSpPr>
          <p:cNvPr name="TextBox 9" id="9"/>
          <p:cNvSpPr txBox="true"/>
          <p:nvPr/>
        </p:nvSpPr>
        <p:spPr>
          <a:xfrm rot="0">
            <a:off x="1349356" y="969004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009DDE"/>
                </a:solidFill>
                <a:latin typeface="Arial MT Pro"/>
                <a:ea typeface="Arial MT Pro"/>
                <a:cs typeface="Arial MT Pro"/>
                <a:sym typeface="Arial MT Pro"/>
              </a:rPr>
              <a:t>Little Acts of Love for Len</a:t>
            </a:r>
          </a:p>
        </p:txBody>
      </p:sp>
      <p:sp>
        <p:nvSpPr>
          <p:cNvPr name="Freeform 10" id="10"/>
          <p:cNvSpPr/>
          <p:nvPr/>
        </p:nvSpPr>
        <p:spPr>
          <a:xfrm flipH="false" flipV="false" rot="0">
            <a:off x="4240623" y="9522354"/>
            <a:ext cx="352873" cy="529640"/>
          </a:xfrm>
          <a:custGeom>
            <a:avLst/>
            <a:gdLst/>
            <a:ahLst/>
            <a:cxnLst/>
            <a:rect r="r" b="b" t="t" l="l"/>
            <a:pathLst>
              <a:path h="529640" w="352873">
                <a:moveTo>
                  <a:pt x="0" y="0"/>
                </a:moveTo>
                <a:lnTo>
                  <a:pt x="352872" y="0"/>
                </a:lnTo>
                <a:lnTo>
                  <a:pt x="352872" y="529641"/>
                </a:lnTo>
                <a:lnTo>
                  <a:pt x="0" y="529641"/>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Tree>
  </p:cSld>
  <p:clrMapOvr>
    <a:masterClrMapping/>
  </p:clrMapOvr>
</p:sld>
</file>

<file path=ppt/slides/slide52.xml><?xml version="1.0" encoding="utf-8"?>
<p:sld xmlns:p="http://schemas.openxmlformats.org/presentationml/2006/main" xmlns:a="http://schemas.openxmlformats.org/drawingml/2006/main" xmlns:r="http://schemas.openxmlformats.org/officeDocument/2006/relationships">
  <p:cSld>
    <p:bg>
      <p:bgPr>
        <a:solidFill>
          <a:srgbClr val="E4F4FF"/>
        </a:solidFill>
      </p:bgPr>
    </p:bg>
    <p:spTree>
      <p:nvGrpSpPr>
        <p:cNvPr id="1" name=""/>
        <p:cNvGrpSpPr/>
        <p:nvPr/>
      </p:nvGrpSpPr>
      <p:grpSpPr>
        <a:xfrm>
          <a:off x="0" y="0"/>
          <a:ext cx="0" cy="0"/>
          <a:chOff x="0" y="0"/>
          <a:chExt cx="0" cy="0"/>
        </a:xfrm>
      </p:grpSpPr>
      <p:grpSp>
        <p:nvGrpSpPr>
          <p:cNvPr name="Group 2" id="2"/>
          <p:cNvGrpSpPr/>
          <p:nvPr/>
        </p:nvGrpSpPr>
        <p:grpSpPr>
          <a:xfrm rot="0">
            <a:off x="-4418087" y="-3606684"/>
            <a:ext cx="26803680" cy="17056535"/>
            <a:chOff x="0" y="0"/>
            <a:chExt cx="35738239" cy="22742046"/>
          </a:xfrm>
        </p:grpSpPr>
        <p:sp>
          <p:nvSpPr>
            <p:cNvPr name="Freeform 3" id="3"/>
            <p:cNvSpPr/>
            <p:nvPr/>
          </p:nvSpPr>
          <p:spPr>
            <a:xfrm flipH="false" flipV="false" rot="-3186826">
              <a:off x="26600071" y="1680289"/>
              <a:ext cx="7329130" cy="6257245"/>
            </a:xfrm>
            <a:custGeom>
              <a:avLst/>
              <a:gdLst/>
              <a:ahLst/>
              <a:cxnLst/>
              <a:rect r="r" b="b" t="t" l="l"/>
              <a:pathLst>
                <a:path h="6257245" w="7329130">
                  <a:moveTo>
                    <a:pt x="0" y="0"/>
                  </a:moveTo>
                  <a:lnTo>
                    <a:pt x="7329130" y="0"/>
                  </a:lnTo>
                  <a:lnTo>
                    <a:pt x="7329130" y="6257245"/>
                  </a:lnTo>
                  <a:lnTo>
                    <a:pt x="0" y="625724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1646292">
              <a:off x="23714623" y="14835723"/>
              <a:ext cx="11372817" cy="5601112"/>
            </a:xfrm>
            <a:custGeom>
              <a:avLst/>
              <a:gdLst/>
              <a:ahLst/>
              <a:cxnLst/>
              <a:rect r="r" b="b" t="t" l="l"/>
              <a:pathLst>
                <a:path h="5601112" w="11372817">
                  <a:moveTo>
                    <a:pt x="0" y="0"/>
                  </a:moveTo>
                  <a:lnTo>
                    <a:pt x="11372817" y="0"/>
                  </a:lnTo>
                  <a:lnTo>
                    <a:pt x="11372817" y="5601112"/>
                  </a:lnTo>
                  <a:lnTo>
                    <a:pt x="0" y="5601112"/>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1646292">
              <a:off x="1168742" y="4311710"/>
              <a:ext cx="11372817" cy="5601112"/>
            </a:xfrm>
            <a:custGeom>
              <a:avLst/>
              <a:gdLst/>
              <a:ahLst/>
              <a:cxnLst/>
              <a:rect r="r" b="b" t="t" l="l"/>
              <a:pathLst>
                <a:path h="5601112" w="11372817">
                  <a:moveTo>
                    <a:pt x="0" y="0"/>
                  </a:moveTo>
                  <a:lnTo>
                    <a:pt x="11372816" y="0"/>
                  </a:lnTo>
                  <a:lnTo>
                    <a:pt x="11372816" y="5601113"/>
                  </a:lnTo>
                  <a:lnTo>
                    <a:pt x="0" y="5601113"/>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6" id="6"/>
            <p:cNvSpPr/>
            <p:nvPr/>
          </p:nvSpPr>
          <p:spPr>
            <a:xfrm flipH="false" flipV="false" rot="-1957193">
              <a:off x="1108496" y="15002862"/>
              <a:ext cx="7329130" cy="6257245"/>
            </a:xfrm>
            <a:custGeom>
              <a:avLst/>
              <a:gdLst/>
              <a:ahLst/>
              <a:cxnLst/>
              <a:rect r="r" b="b" t="t" l="l"/>
              <a:pathLst>
                <a:path h="6257245" w="7329130">
                  <a:moveTo>
                    <a:pt x="0" y="0"/>
                  </a:moveTo>
                  <a:lnTo>
                    <a:pt x="7329130" y="0"/>
                  </a:lnTo>
                  <a:lnTo>
                    <a:pt x="7329130" y="6257244"/>
                  </a:lnTo>
                  <a:lnTo>
                    <a:pt x="0" y="625724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sp>
        <p:nvSpPr>
          <p:cNvPr name="TextBox 7" id="7"/>
          <p:cNvSpPr txBox="true"/>
          <p:nvPr/>
        </p:nvSpPr>
        <p:spPr>
          <a:xfrm rot="0">
            <a:off x="1576778" y="3451319"/>
            <a:ext cx="12033072" cy="910591"/>
          </a:xfrm>
          <a:prstGeom prst="rect">
            <a:avLst/>
          </a:prstGeom>
        </p:spPr>
        <p:txBody>
          <a:bodyPr anchor="t" rtlCol="false" tIns="0" lIns="0" bIns="0" rIns="0">
            <a:spAutoFit/>
          </a:bodyPr>
          <a:lstStyle/>
          <a:p>
            <a:pPr algn="l">
              <a:lnSpc>
                <a:spcPts val="7559"/>
              </a:lnSpc>
            </a:pPr>
            <a:r>
              <a:rPr lang="en-US" sz="5399" b="true">
                <a:solidFill>
                  <a:srgbClr val="00528A"/>
                </a:solidFill>
                <a:latin typeface="Proxima Nova Heavy"/>
                <a:ea typeface="Proxima Nova Heavy"/>
                <a:cs typeface="Proxima Nova Heavy"/>
                <a:sym typeface="Proxima Nova Heavy"/>
              </a:rPr>
              <a:t>What is Wisdom?</a:t>
            </a:r>
          </a:p>
        </p:txBody>
      </p:sp>
      <p:grpSp>
        <p:nvGrpSpPr>
          <p:cNvPr name="Group 8" id="8"/>
          <p:cNvGrpSpPr/>
          <p:nvPr/>
        </p:nvGrpSpPr>
        <p:grpSpPr>
          <a:xfrm rot="0">
            <a:off x="8524930" y="2876870"/>
            <a:ext cx="8180681" cy="5054535"/>
            <a:chOff x="0" y="0"/>
            <a:chExt cx="740632" cy="457608"/>
          </a:xfrm>
        </p:grpSpPr>
        <p:sp>
          <p:nvSpPr>
            <p:cNvPr name="Freeform 9" id="9"/>
            <p:cNvSpPr/>
            <p:nvPr/>
          </p:nvSpPr>
          <p:spPr>
            <a:xfrm flipH="false" flipV="false" rot="0">
              <a:off x="0" y="0"/>
              <a:ext cx="740631" cy="457608"/>
            </a:xfrm>
            <a:custGeom>
              <a:avLst/>
              <a:gdLst/>
              <a:ahLst/>
              <a:cxnLst/>
              <a:rect r="r" b="b" t="t" l="l"/>
              <a:pathLst>
                <a:path h="457608" w="740631">
                  <a:moveTo>
                    <a:pt x="0" y="0"/>
                  </a:moveTo>
                  <a:lnTo>
                    <a:pt x="740631" y="0"/>
                  </a:lnTo>
                  <a:lnTo>
                    <a:pt x="740631" y="457608"/>
                  </a:lnTo>
                  <a:lnTo>
                    <a:pt x="0" y="457608"/>
                  </a:lnTo>
                  <a:close/>
                </a:path>
              </a:pathLst>
            </a:custGeom>
            <a:blipFill>
              <a:blip r:embed="rId9"/>
              <a:stretch>
                <a:fillRect l="0" t="-662" r="0" b="-7168"/>
              </a:stretch>
            </a:blipFill>
          </p:spPr>
        </p:sp>
      </p:grpSp>
      <p:sp>
        <p:nvSpPr>
          <p:cNvPr name="TextBox 10" id="10"/>
          <p:cNvSpPr txBox="true"/>
          <p:nvPr/>
        </p:nvSpPr>
        <p:spPr>
          <a:xfrm rot="0">
            <a:off x="1576778" y="4632554"/>
            <a:ext cx="6233302" cy="2197354"/>
          </a:xfrm>
          <a:prstGeom prst="rect">
            <a:avLst/>
          </a:prstGeom>
        </p:spPr>
        <p:txBody>
          <a:bodyPr anchor="t" rtlCol="false" tIns="0" lIns="0" bIns="0" rIns="0">
            <a:spAutoFit/>
          </a:bodyPr>
          <a:lstStyle/>
          <a:p>
            <a:pPr algn="l">
              <a:lnSpc>
                <a:spcPts val="4425"/>
              </a:lnSpc>
            </a:pPr>
            <a:r>
              <a:rPr lang="en-US" sz="3160">
                <a:solidFill>
                  <a:srgbClr val="000000"/>
                </a:solidFill>
                <a:latin typeface="Proxima Nova"/>
                <a:ea typeface="Proxima Nova"/>
                <a:cs typeface="Proxima Nova"/>
                <a:sym typeface="Proxima Nova"/>
              </a:rPr>
              <a:t>Wisdom means using what you know and have learned from God and His teachings to make good choices and decisions.</a:t>
            </a:r>
          </a:p>
        </p:txBody>
      </p:sp>
      <p:sp>
        <p:nvSpPr>
          <p:cNvPr name="TextBox 11" id="11"/>
          <p:cNvSpPr txBox="true"/>
          <p:nvPr/>
        </p:nvSpPr>
        <p:spPr>
          <a:xfrm rot="0">
            <a:off x="1349356" y="969004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009DDE"/>
                </a:solidFill>
                <a:latin typeface="Arial MT Pro"/>
                <a:ea typeface="Arial MT Pro"/>
                <a:cs typeface="Arial MT Pro"/>
                <a:sym typeface="Arial MT Pro"/>
              </a:rPr>
              <a:t>Little Acts of Love for Len</a:t>
            </a:r>
          </a:p>
        </p:txBody>
      </p:sp>
      <p:sp>
        <p:nvSpPr>
          <p:cNvPr name="Freeform 12" id="12"/>
          <p:cNvSpPr/>
          <p:nvPr/>
        </p:nvSpPr>
        <p:spPr>
          <a:xfrm flipH="false" flipV="false" rot="0">
            <a:off x="4240623" y="9522354"/>
            <a:ext cx="352873" cy="529640"/>
          </a:xfrm>
          <a:custGeom>
            <a:avLst/>
            <a:gdLst/>
            <a:ahLst/>
            <a:cxnLst/>
            <a:rect r="r" b="b" t="t" l="l"/>
            <a:pathLst>
              <a:path h="529640" w="352873">
                <a:moveTo>
                  <a:pt x="0" y="0"/>
                </a:moveTo>
                <a:lnTo>
                  <a:pt x="352872" y="0"/>
                </a:lnTo>
                <a:lnTo>
                  <a:pt x="352872" y="529641"/>
                </a:lnTo>
                <a:lnTo>
                  <a:pt x="0" y="529641"/>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Tree>
  </p:cSld>
  <p:clrMapOvr>
    <a:masterClrMapping/>
  </p:clrMapOvr>
</p:sld>
</file>

<file path=ppt/slides/slide53.xml><?xml version="1.0" encoding="utf-8"?>
<p:sld xmlns:p="http://schemas.openxmlformats.org/presentationml/2006/main" xmlns:a="http://schemas.openxmlformats.org/drawingml/2006/main" xmlns:r="http://schemas.openxmlformats.org/officeDocument/2006/relationships">
  <p:cSld>
    <p:bg>
      <p:bgPr>
        <a:solidFill>
          <a:srgbClr val="E4F4FF"/>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959817" cy="539897"/>
          </a:xfrm>
        </p:grpSpPr>
        <p:sp>
          <p:nvSpPr>
            <p:cNvPr name="Freeform 3" id="3"/>
            <p:cNvSpPr/>
            <p:nvPr/>
          </p:nvSpPr>
          <p:spPr>
            <a:xfrm flipH="false" flipV="false" rot="0">
              <a:off x="0" y="0"/>
              <a:ext cx="959817" cy="539897"/>
            </a:xfrm>
            <a:custGeom>
              <a:avLst/>
              <a:gdLst/>
              <a:ahLst/>
              <a:cxnLst/>
              <a:rect r="r" b="b" t="t" l="l"/>
              <a:pathLst>
                <a:path h="539897" w="959817">
                  <a:moveTo>
                    <a:pt x="0" y="0"/>
                  </a:moveTo>
                  <a:lnTo>
                    <a:pt x="959817" y="0"/>
                  </a:lnTo>
                  <a:lnTo>
                    <a:pt x="959817" y="539897"/>
                  </a:lnTo>
                  <a:lnTo>
                    <a:pt x="0" y="539897"/>
                  </a:lnTo>
                  <a:close/>
                </a:path>
              </a:pathLst>
            </a:custGeom>
            <a:blipFill>
              <a:blip r:embed="rId3">
                <a:alphaModFix amt="65000"/>
              </a:blip>
              <a:stretch>
                <a:fillRect l="0" t="-3042" r="0" b="-15401"/>
              </a:stretch>
            </a:blipFill>
          </p:spPr>
        </p:sp>
      </p:grpSp>
      <p:sp>
        <p:nvSpPr>
          <p:cNvPr name="Freeform 4" id="4"/>
          <p:cNvSpPr/>
          <p:nvPr/>
        </p:nvSpPr>
        <p:spPr>
          <a:xfrm flipH="false" flipV="false" rot="5400000">
            <a:off x="11920337" y="-12247824"/>
            <a:ext cx="11223982" cy="35375423"/>
          </a:xfrm>
          <a:custGeom>
            <a:avLst/>
            <a:gdLst/>
            <a:ahLst/>
            <a:cxnLst/>
            <a:rect r="r" b="b" t="t" l="l"/>
            <a:pathLst>
              <a:path h="35375423" w="11223982">
                <a:moveTo>
                  <a:pt x="0" y="0"/>
                </a:moveTo>
                <a:lnTo>
                  <a:pt x="11223982" y="0"/>
                </a:lnTo>
                <a:lnTo>
                  <a:pt x="11223982" y="35375423"/>
                </a:lnTo>
                <a:lnTo>
                  <a:pt x="0" y="35375423"/>
                </a:lnTo>
                <a:lnTo>
                  <a:pt x="0" y="0"/>
                </a:lnTo>
                <a:close/>
              </a:path>
            </a:pathLst>
          </a:custGeom>
          <a:blipFill>
            <a:blip r:embed="rId4"/>
            <a:stretch>
              <a:fillRect l="-176446" t="0" r="-378466" b="0"/>
            </a:stretch>
          </a:blipFill>
        </p:spPr>
      </p:sp>
      <p:sp>
        <p:nvSpPr>
          <p:cNvPr name="TextBox 5" id="5"/>
          <p:cNvSpPr txBox="true"/>
          <p:nvPr/>
        </p:nvSpPr>
        <p:spPr>
          <a:xfrm rot="0">
            <a:off x="1028700" y="1614567"/>
            <a:ext cx="7841352" cy="1863091"/>
          </a:xfrm>
          <a:prstGeom prst="rect">
            <a:avLst/>
          </a:prstGeom>
        </p:spPr>
        <p:txBody>
          <a:bodyPr anchor="t" rtlCol="false" tIns="0" lIns="0" bIns="0" rIns="0">
            <a:spAutoFit/>
          </a:bodyPr>
          <a:lstStyle/>
          <a:p>
            <a:pPr algn="l">
              <a:lnSpc>
                <a:spcPts val="7559"/>
              </a:lnSpc>
            </a:pPr>
            <a:r>
              <a:rPr lang="en-US" sz="5399" b="true">
                <a:solidFill>
                  <a:srgbClr val="00528A"/>
                </a:solidFill>
                <a:latin typeface="Proxima Nova Heavy"/>
                <a:ea typeface="Proxima Nova Heavy"/>
                <a:cs typeface="Proxima Nova Heavy"/>
                <a:sym typeface="Proxima Nova Heavy"/>
              </a:rPr>
              <a:t>Wisdom Word Wall: Wise or Foolish?</a:t>
            </a:r>
          </a:p>
        </p:txBody>
      </p:sp>
      <p:sp>
        <p:nvSpPr>
          <p:cNvPr name="TextBox 6" id="6"/>
          <p:cNvSpPr txBox="true"/>
          <p:nvPr/>
        </p:nvSpPr>
        <p:spPr>
          <a:xfrm rot="0">
            <a:off x="1028700" y="3727927"/>
            <a:ext cx="8115300" cy="4050030"/>
          </a:xfrm>
          <a:prstGeom prst="rect">
            <a:avLst/>
          </a:prstGeom>
        </p:spPr>
        <p:txBody>
          <a:bodyPr anchor="t" rtlCol="false" tIns="0" lIns="0" bIns="0" rIns="0">
            <a:spAutoFit/>
          </a:bodyPr>
          <a:lstStyle/>
          <a:p>
            <a:pPr algn="l">
              <a:lnSpc>
                <a:spcPts val="4620"/>
              </a:lnSpc>
            </a:pPr>
            <a:r>
              <a:rPr lang="en-US" sz="3300">
                <a:solidFill>
                  <a:srgbClr val="000000"/>
                </a:solidFill>
                <a:latin typeface="Proxima Nova"/>
                <a:ea typeface="Proxima Nova"/>
                <a:cs typeface="Proxima Nova"/>
                <a:sym typeface="Proxima Nova"/>
              </a:rPr>
              <a:t>Instructions:</a:t>
            </a:r>
          </a:p>
          <a:p>
            <a:pPr algn="l" marL="712470" indent="-356235" lvl="1">
              <a:lnSpc>
                <a:spcPts val="4620"/>
              </a:lnSpc>
              <a:buFont typeface="Arial"/>
              <a:buChar char="•"/>
            </a:pPr>
            <a:r>
              <a:rPr lang="en-US" sz="3300">
                <a:solidFill>
                  <a:srgbClr val="000000"/>
                </a:solidFill>
                <a:latin typeface="Proxima Nova"/>
                <a:ea typeface="Proxima Nova"/>
                <a:cs typeface="Proxima Nova"/>
                <a:sym typeface="Proxima Nova"/>
              </a:rPr>
              <a:t>T</a:t>
            </a:r>
            <a:r>
              <a:rPr lang="en-US" sz="3300">
                <a:solidFill>
                  <a:srgbClr val="000000"/>
                </a:solidFill>
                <a:latin typeface="Proxima Nova"/>
                <a:ea typeface="Proxima Nova"/>
                <a:cs typeface="Proxima Nova"/>
                <a:sym typeface="Proxima Nova"/>
              </a:rPr>
              <a:t>hink of one word that represents wisdom and one word that represents foolishness</a:t>
            </a:r>
          </a:p>
          <a:p>
            <a:pPr algn="l" marL="712470" indent="-356235" lvl="1">
              <a:lnSpc>
                <a:spcPts val="4620"/>
              </a:lnSpc>
              <a:buFont typeface="Arial"/>
              <a:buChar char="•"/>
            </a:pPr>
            <a:r>
              <a:rPr lang="en-US" sz="3300">
                <a:solidFill>
                  <a:srgbClr val="000000"/>
                </a:solidFill>
                <a:latin typeface="Proxima Nova"/>
                <a:ea typeface="Proxima Nova"/>
                <a:cs typeface="Proxima Nova"/>
                <a:sym typeface="Proxima Nova"/>
              </a:rPr>
              <a:t>Write your words on a sticky note</a:t>
            </a:r>
          </a:p>
          <a:p>
            <a:pPr algn="l" marL="712470" indent="-356235" lvl="1">
              <a:lnSpc>
                <a:spcPts val="4620"/>
              </a:lnSpc>
              <a:buFont typeface="Arial"/>
              <a:buChar char="•"/>
            </a:pPr>
            <a:r>
              <a:rPr lang="en-US" sz="3300">
                <a:solidFill>
                  <a:srgbClr val="000000"/>
                </a:solidFill>
                <a:latin typeface="Proxima Nova"/>
                <a:ea typeface="Proxima Nova"/>
                <a:cs typeface="Proxima Nova"/>
                <a:sym typeface="Proxima Nova"/>
              </a:rPr>
              <a:t>Place them on the wall</a:t>
            </a:r>
          </a:p>
          <a:p>
            <a:pPr algn="l">
              <a:lnSpc>
                <a:spcPts val="4620"/>
              </a:lnSpc>
            </a:pPr>
          </a:p>
        </p:txBody>
      </p:sp>
      <p:sp>
        <p:nvSpPr>
          <p:cNvPr name="TextBox 7" id="7"/>
          <p:cNvSpPr txBox="true"/>
          <p:nvPr/>
        </p:nvSpPr>
        <p:spPr>
          <a:xfrm rot="0">
            <a:off x="1349356" y="969004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009DDE"/>
                </a:solidFill>
                <a:latin typeface="Arial MT Pro"/>
                <a:ea typeface="Arial MT Pro"/>
                <a:cs typeface="Arial MT Pro"/>
                <a:sym typeface="Arial MT Pro"/>
              </a:rPr>
              <a:t>Little Acts of Love for Len</a:t>
            </a:r>
          </a:p>
        </p:txBody>
      </p:sp>
      <p:sp>
        <p:nvSpPr>
          <p:cNvPr name="Freeform 8" id="8"/>
          <p:cNvSpPr/>
          <p:nvPr/>
        </p:nvSpPr>
        <p:spPr>
          <a:xfrm flipH="false" flipV="false" rot="0">
            <a:off x="4240623" y="9522354"/>
            <a:ext cx="352873" cy="529640"/>
          </a:xfrm>
          <a:custGeom>
            <a:avLst/>
            <a:gdLst/>
            <a:ahLst/>
            <a:cxnLst/>
            <a:rect r="r" b="b" t="t" l="l"/>
            <a:pathLst>
              <a:path h="529640" w="352873">
                <a:moveTo>
                  <a:pt x="0" y="0"/>
                </a:moveTo>
                <a:lnTo>
                  <a:pt x="352872" y="0"/>
                </a:lnTo>
                <a:lnTo>
                  <a:pt x="352872" y="529641"/>
                </a:lnTo>
                <a:lnTo>
                  <a:pt x="0" y="529641"/>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Tree>
  </p:cSld>
  <p:clrMapOvr>
    <a:masterClrMapping/>
  </p:clrMapOvr>
</p:sld>
</file>

<file path=ppt/slides/slide54.xml><?xml version="1.0" encoding="utf-8"?>
<p:sld xmlns:p="http://schemas.openxmlformats.org/presentationml/2006/main" xmlns:a="http://schemas.openxmlformats.org/drawingml/2006/main" xmlns:r="http://schemas.openxmlformats.org/officeDocument/2006/relationships">
  <p:cSld>
    <p:bg>
      <p:bgPr>
        <a:solidFill>
          <a:srgbClr val="E4F4FF"/>
        </a:solidFill>
      </p:bgPr>
    </p:bg>
    <p:spTree>
      <p:nvGrpSpPr>
        <p:cNvPr id="1" name=""/>
        <p:cNvGrpSpPr/>
        <p:nvPr/>
      </p:nvGrpSpPr>
      <p:grpSpPr>
        <a:xfrm>
          <a:off x="0" y="0"/>
          <a:ext cx="0" cy="0"/>
          <a:chOff x="0" y="0"/>
          <a:chExt cx="0" cy="0"/>
        </a:xfrm>
      </p:grpSpPr>
      <p:grpSp>
        <p:nvGrpSpPr>
          <p:cNvPr name="Group 2" id="2"/>
          <p:cNvGrpSpPr/>
          <p:nvPr/>
        </p:nvGrpSpPr>
        <p:grpSpPr>
          <a:xfrm rot="0">
            <a:off x="-4418087" y="-3606684"/>
            <a:ext cx="26803680" cy="17056535"/>
            <a:chOff x="0" y="0"/>
            <a:chExt cx="35738239" cy="22742046"/>
          </a:xfrm>
        </p:grpSpPr>
        <p:sp>
          <p:nvSpPr>
            <p:cNvPr name="Freeform 3" id="3"/>
            <p:cNvSpPr/>
            <p:nvPr/>
          </p:nvSpPr>
          <p:spPr>
            <a:xfrm flipH="false" flipV="false" rot="-3186826">
              <a:off x="26600071" y="1680289"/>
              <a:ext cx="7329130" cy="6257245"/>
            </a:xfrm>
            <a:custGeom>
              <a:avLst/>
              <a:gdLst/>
              <a:ahLst/>
              <a:cxnLst/>
              <a:rect r="r" b="b" t="t" l="l"/>
              <a:pathLst>
                <a:path h="6257245" w="7329130">
                  <a:moveTo>
                    <a:pt x="0" y="0"/>
                  </a:moveTo>
                  <a:lnTo>
                    <a:pt x="7329130" y="0"/>
                  </a:lnTo>
                  <a:lnTo>
                    <a:pt x="7329130" y="6257245"/>
                  </a:lnTo>
                  <a:lnTo>
                    <a:pt x="0" y="625724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1646292">
              <a:off x="23714623" y="14835723"/>
              <a:ext cx="11372817" cy="5601112"/>
            </a:xfrm>
            <a:custGeom>
              <a:avLst/>
              <a:gdLst/>
              <a:ahLst/>
              <a:cxnLst/>
              <a:rect r="r" b="b" t="t" l="l"/>
              <a:pathLst>
                <a:path h="5601112" w="11372817">
                  <a:moveTo>
                    <a:pt x="0" y="0"/>
                  </a:moveTo>
                  <a:lnTo>
                    <a:pt x="11372817" y="0"/>
                  </a:lnTo>
                  <a:lnTo>
                    <a:pt x="11372817" y="5601112"/>
                  </a:lnTo>
                  <a:lnTo>
                    <a:pt x="0" y="5601112"/>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1646292">
              <a:off x="1168742" y="4311710"/>
              <a:ext cx="11372817" cy="5601112"/>
            </a:xfrm>
            <a:custGeom>
              <a:avLst/>
              <a:gdLst/>
              <a:ahLst/>
              <a:cxnLst/>
              <a:rect r="r" b="b" t="t" l="l"/>
              <a:pathLst>
                <a:path h="5601112" w="11372817">
                  <a:moveTo>
                    <a:pt x="0" y="0"/>
                  </a:moveTo>
                  <a:lnTo>
                    <a:pt x="11372816" y="0"/>
                  </a:lnTo>
                  <a:lnTo>
                    <a:pt x="11372816" y="5601113"/>
                  </a:lnTo>
                  <a:lnTo>
                    <a:pt x="0" y="5601113"/>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1957193">
              <a:off x="1108496" y="15002862"/>
              <a:ext cx="7329130" cy="6257245"/>
            </a:xfrm>
            <a:custGeom>
              <a:avLst/>
              <a:gdLst/>
              <a:ahLst/>
              <a:cxnLst/>
              <a:rect r="r" b="b" t="t" l="l"/>
              <a:pathLst>
                <a:path h="6257245" w="7329130">
                  <a:moveTo>
                    <a:pt x="0" y="0"/>
                  </a:moveTo>
                  <a:lnTo>
                    <a:pt x="7329130" y="0"/>
                  </a:lnTo>
                  <a:lnTo>
                    <a:pt x="7329130" y="6257244"/>
                  </a:lnTo>
                  <a:lnTo>
                    <a:pt x="0" y="625724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sp>
        <p:nvSpPr>
          <p:cNvPr name="TextBox 7" id="7"/>
          <p:cNvSpPr txBox="true"/>
          <p:nvPr/>
        </p:nvSpPr>
        <p:spPr>
          <a:xfrm rot="0">
            <a:off x="2305889" y="2273299"/>
            <a:ext cx="17086823" cy="2870201"/>
          </a:xfrm>
          <a:prstGeom prst="rect">
            <a:avLst/>
          </a:prstGeom>
        </p:spPr>
        <p:txBody>
          <a:bodyPr anchor="t" rtlCol="false" tIns="0" lIns="0" bIns="0" rIns="0">
            <a:spAutoFit/>
          </a:bodyPr>
          <a:lstStyle/>
          <a:p>
            <a:pPr algn="l">
              <a:lnSpc>
                <a:spcPts val="7699"/>
              </a:lnSpc>
            </a:pPr>
            <a:r>
              <a:rPr lang="en-US" sz="5499" b="true">
                <a:solidFill>
                  <a:srgbClr val="00528A"/>
                </a:solidFill>
                <a:latin typeface="Proxima Nova Heavy"/>
                <a:ea typeface="Proxima Nova Heavy"/>
                <a:cs typeface="Proxima Nova Heavy"/>
                <a:sym typeface="Proxima Nova Heavy"/>
              </a:rPr>
              <a:t>The Wise Man and the </a:t>
            </a:r>
          </a:p>
          <a:p>
            <a:pPr algn="l">
              <a:lnSpc>
                <a:spcPts val="7699"/>
              </a:lnSpc>
            </a:pPr>
            <a:r>
              <a:rPr lang="en-US" sz="5499" b="true">
                <a:solidFill>
                  <a:srgbClr val="00528A"/>
                </a:solidFill>
                <a:latin typeface="Proxima Nova Heavy"/>
                <a:ea typeface="Proxima Nova Heavy"/>
                <a:cs typeface="Proxima Nova Heavy"/>
                <a:sym typeface="Proxima Nova Heavy"/>
              </a:rPr>
              <a:t>Foolish Man </a:t>
            </a:r>
          </a:p>
          <a:p>
            <a:pPr algn="l">
              <a:lnSpc>
                <a:spcPts val="7699"/>
              </a:lnSpc>
            </a:pPr>
            <a:r>
              <a:rPr lang="en-US" sz="5499" b="true">
                <a:solidFill>
                  <a:srgbClr val="00528A"/>
                </a:solidFill>
                <a:latin typeface="Proxima Nova Heavy"/>
                <a:ea typeface="Proxima Nova Heavy"/>
                <a:cs typeface="Proxima Nova Heavy"/>
                <a:sym typeface="Proxima Nova Heavy"/>
              </a:rPr>
              <a:t>(Matthew 7:24-27)</a:t>
            </a:r>
          </a:p>
        </p:txBody>
      </p:sp>
      <p:sp>
        <p:nvSpPr>
          <p:cNvPr name="TextBox 8" id="8"/>
          <p:cNvSpPr txBox="true"/>
          <p:nvPr/>
        </p:nvSpPr>
        <p:spPr>
          <a:xfrm rot="0">
            <a:off x="2305889" y="5593637"/>
            <a:ext cx="6838111" cy="2306955"/>
          </a:xfrm>
          <a:prstGeom prst="rect">
            <a:avLst/>
          </a:prstGeom>
        </p:spPr>
        <p:txBody>
          <a:bodyPr anchor="t" rtlCol="false" tIns="0" lIns="0" bIns="0" rIns="0">
            <a:spAutoFit/>
          </a:bodyPr>
          <a:lstStyle/>
          <a:p>
            <a:pPr algn="l">
              <a:lnSpc>
                <a:spcPts val="4620"/>
              </a:lnSpc>
            </a:pPr>
            <a:r>
              <a:rPr lang="en-US" sz="3300">
                <a:solidFill>
                  <a:srgbClr val="000000"/>
                </a:solidFill>
                <a:latin typeface="Proxima Nova"/>
                <a:ea typeface="Proxima Nova"/>
                <a:cs typeface="Proxima Nova"/>
                <a:sym typeface="Proxima Nova"/>
              </a:rPr>
              <a:t>“And everyone who listens to these words of mine but does not act on them will be like a fool who built his house on sand.”</a:t>
            </a:r>
          </a:p>
        </p:txBody>
      </p:sp>
      <p:pic>
        <p:nvPicPr>
          <p:cNvPr name="Picture 9" id="9">
            <a:hlinkClick r:id="rId8" tooltip="https://www.youtube.com/watch?v=CStm71p8g_I"/>
          </p:cNvPr>
          <p:cNvPicPr>
            <a:picLocks noChangeAspect="true"/>
          </p:cNvPicPr>
          <p:nvPr>
            <a:videoFile r:link="rId9"/>
          </p:nvPr>
        </p:nvPicPr>
        <p:blipFill>
          <a:blip r:embed="rId7"/>
          <a:stretch>
            <a:fillRect/>
          </a:stretch>
        </p:blipFill>
        <p:spPr>
          <a:xfrm rot="0">
            <a:off x="10540882" y="1764942"/>
            <a:ext cx="5175580" cy="2908991"/>
          </a:xfrm>
          <a:prstGeom prst="rect">
            <a:avLst/>
          </a:prstGeom>
        </p:spPr>
      </p:pic>
      <p:pic>
        <p:nvPicPr>
          <p:cNvPr name="Picture 10" id="10"/>
          <p:cNvPicPr>
            <a:picLocks noChangeAspect="true"/>
          </p:cNvPicPr>
          <p:nvPr>
            <a:videoFile r:link="rId10"/>
          </p:nvPr>
        </p:nvPicPr>
        <p:blipFill>
          <a:blip r:embed="rId7"/>
          <a:stretch>
            <a:fillRect/>
          </a:stretch>
        </p:blipFill>
        <p:spPr>
          <a:xfrm rot="0">
            <a:off x="10540882" y="5965112"/>
            <a:ext cx="5113400" cy="2874042"/>
          </a:xfrm>
          <a:prstGeom prst="rect">
            <a:avLst/>
          </a:prstGeom>
        </p:spPr>
      </p:pic>
      <p:sp>
        <p:nvSpPr>
          <p:cNvPr name="TextBox 11" id="11"/>
          <p:cNvSpPr txBox="true"/>
          <p:nvPr/>
        </p:nvSpPr>
        <p:spPr>
          <a:xfrm rot="0">
            <a:off x="10540882" y="4716161"/>
            <a:ext cx="5175580" cy="763269"/>
          </a:xfrm>
          <a:prstGeom prst="rect">
            <a:avLst/>
          </a:prstGeom>
        </p:spPr>
        <p:txBody>
          <a:bodyPr anchor="t" rtlCol="false" tIns="0" lIns="0" bIns="0" rIns="0">
            <a:spAutoFit/>
          </a:bodyPr>
          <a:lstStyle/>
          <a:p>
            <a:pPr algn="ctr">
              <a:lnSpc>
                <a:spcPts val="3080"/>
              </a:lnSpc>
            </a:pPr>
            <a:r>
              <a:rPr lang="en-US" sz="2200" u="sng">
                <a:solidFill>
                  <a:srgbClr val="000000"/>
                </a:solidFill>
                <a:latin typeface="Canva Sans"/>
                <a:ea typeface="Canva Sans"/>
                <a:cs typeface="Canva Sans"/>
                <a:sym typeface="Canva Sans"/>
              </a:rPr>
              <a:t>https://www.youtube.com/watch?v=zginPWgj7Ho</a:t>
            </a:r>
          </a:p>
        </p:txBody>
      </p:sp>
      <p:sp>
        <p:nvSpPr>
          <p:cNvPr name="TextBox 12" id="12"/>
          <p:cNvSpPr txBox="true"/>
          <p:nvPr/>
        </p:nvSpPr>
        <p:spPr>
          <a:xfrm rot="0">
            <a:off x="10540882" y="8905829"/>
            <a:ext cx="5175580" cy="763269"/>
          </a:xfrm>
          <a:prstGeom prst="rect">
            <a:avLst/>
          </a:prstGeom>
        </p:spPr>
        <p:txBody>
          <a:bodyPr anchor="t" rtlCol="false" tIns="0" lIns="0" bIns="0" rIns="0">
            <a:spAutoFit/>
          </a:bodyPr>
          <a:lstStyle/>
          <a:p>
            <a:pPr algn="ctr">
              <a:lnSpc>
                <a:spcPts val="3080"/>
              </a:lnSpc>
            </a:pPr>
            <a:r>
              <a:rPr lang="en-US" sz="2200" u="sng">
                <a:solidFill>
                  <a:srgbClr val="000000"/>
                </a:solidFill>
                <a:latin typeface="Canva Sans"/>
                <a:ea typeface="Canva Sans"/>
                <a:cs typeface="Canva Sans"/>
                <a:sym typeface="Canva Sans"/>
                <a:hlinkClick r:id="rId11" tooltip="https://www.youtube.com/watch?v=CStm71p8g_I"/>
              </a:rPr>
              <a:t>https://www.youtube.com/watch?v=CStm71p8g_I</a:t>
            </a:r>
          </a:p>
        </p:txBody>
      </p:sp>
      <p:sp>
        <p:nvSpPr>
          <p:cNvPr name="TextBox 13" id="13"/>
          <p:cNvSpPr txBox="true"/>
          <p:nvPr/>
        </p:nvSpPr>
        <p:spPr>
          <a:xfrm rot="0">
            <a:off x="1349356" y="969004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009DDE"/>
                </a:solidFill>
                <a:latin typeface="Arial MT Pro"/>
                <a:ea typeface="Arial MT Pro"/>
                <a:cs typeface="Arial MT Pro"/>
                <a:sym typeface="Arial MT Pro"/>
              </a:rPr>
              <a:t>Little Acts of Love for Len</a:t>
            </a:r>
          </a:p>
        </p:txBody>
      </p:sp>
      <p:sp>
        <p:nvSpPr>
          <p:cNvPr name="Freeform 14" id="14"/>
          <p:cNvSpPr/>
          <p:nvPr/>
        </p:nvSpPr>
        <p:spPr>
          <a:xfrm flipH="false" flipV="false" rot="0">
            <a:off x="4240623" y="9522354"/>
            <a:ext cx="352873" cy="529640"/>
          </a:xfrm>
          <a:custGeom>
            <a:avLst/>
            <a:gdLst/>
            <a:ahLst/>
            <a:cxnLst/>
            <a:rect r="r" b="b" t="t" l="l"/>
            <a:pathLst>
              <a:path h="529640" w="352873">
                <a:moveTo>
                  <a:pt x="0" y="0"/>
                </a:moveTo>
                <a:lnTo>
                  <a:pt x="352872" y="0"/>
                </a:lnTo>
                <a:lnTo>
                  <a:pt x="352872" y="529641"/>
                </a:lnTo>
                <a:lnTo>
                  <a:pt x="0" y="529641"/>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Tree>
  </p:cSld>
  <p:clrMapOvr>
    <a:masterClrMapping/>
  </p:clrMapOvr>
</p:sld>
</file>

<file path=ppt/slides/slide55.xml><?xml version="1.0" encoding="utf-8"?>
<p:sld xmlns:p="http://schemas.openxmlformats.org/presentationml/2006/main" xmlns:a="http://schemas.openxmlformats.org/drawingml/2006/main" xmlns:r="http://schemas.openxmlformats.org/officeDocument/2006/relationships">
  <p:cSld>
    <p:bg>
      <p:bgPr>
        <a:solidFill>
          <a:srgbClr val="0398D8"/>
        </a:solidFill>
      </p:bgPr>
    </p:bg>
    <p:spTree>
      <p:nvGrpSpPr>
        <p:cNvPr id="1" name=""/>
        <p:cNvGrpSpPr/>
        <p:nvPr/>
      </p:nvGrpSpPr>
      <p:grpSpPr>
        <a:xfrm>
          <a:off x="0" y="0"/>
          <a:ext cx="0" cy="0"/>
          <a:chOff x="0" y="0"/>
          <a:chExt cx="0" cy="0"/>
        </a:xfrm>
      </p:grpSpPr>
      <p:sp>
        <p:nvSpPr>
          <p:cNvPr name="TextBox 2" id="2"/>
          <p:cNvSpPr txBox="true"/>
          <p:nvPr/>
        </p:nvSpPr>
        <p:spPr>
          <a:xfrm rot="0">
            <a:off x="1028700" y="933450"/>
            <a:ext cx="14108603" cy="1863091"/>
          </a:xfrm>
          <a:prstGeom prst="rect">
            <a:avLst/>
          </a:prstGeom>
        </p:spPr>
        <p:txBody>
          <a:bodyPr anchor="t" rtlCol="false" tIns="0" lIns="0" bIns="0" rIns="0">
            <a:spAutoFit/>
          </a:bodyPr>
          <a:lstStyle/>
          <a:p>
            <a:pPr algn="l">
              <a:lnSpc>
                <a:spcPts val="7559"/>
              </a:lnSpc>
            </a:pPr>
            <a:r>
              <a:rPr lang="en-US" sz="5399" b="true">
                <a:solidFill>
                  <a:srgbClr val="FFFFFF"/>
                </a:solidFill>
                <a:latin typeface="Proxima Nova Heavy"/>
                <a:ea typeface="Proxima Nova Heavy"/>
                <a:cs typeface="Proxima Nova Heavy"/>
                <a:sym typeface="Proxima Nova Heavy"/>
              </a:rPr>
              <a:t>Mary’s Meals: how a simple acts leads to a great future</a:t>
            </a:r>
          </a:p>
        </p:txBody>
      </p:sp>
      <p:sp>
        <p:nvSpPr>
          <p:cNvPr name="TextBox 3" id="3"/>
          <p:cNvSpPr txBox="true"/>
          <p:nvPr/>
        </p:nvSpPr>
        <p:spPr>
          <a:xfrm rot="0">
            <a:off x="1708908" y="8077835"/>
            <a:ext cx="14870185" cy="1180465"/>
          </a:xfrm>
          <a:prstGeom prst="rect">
            <a:avLst/>
          </a:prstGeom>
        </p:spPr>
        <p:txBody>
          <a:bodyPr anchor="t" rtlCol="false" tIns="0" lIns="0" bIns="0" rIns="0">
            <a:spAutoFit/>
          </a:bodyPr>
          <a:lstStyle/>
          <a:p>
            <a:pPr algn="ctr">
              <a:lnSpc>
                <a:spcPts val="4759"/>
              </a:lnSpc>
            </a:pPr>
            <a:r>
              <a:rPr lang="en-US" sz="3399">
                <a:solidFill>
                  <a:srgbClr val="FFFFFF"/>
                </a:solidFill>
                <a:latin typeface="Canva Sans"/>
                <a:ea typeface="Canva Sans"/>
                <a:cs typeface="Canva Sans"/>
                <a:sym typeface="Canva Sans"/>
              </a:rPr>
              <a:t>How did Mary’s Meals have an impact on Veronica’s life? Is there anything we can do to help people around the world?</a:t>
            </a:r>
          </a:p>
        </p:txBody>
      </p:sp>
      <p:sp>
        <p:nvSpPr>
          <p:cNvPr name="Freeform 4" id="4"/>
          <p:cNvSpPr/>
          <p:nvPr/>
        </p:nvSpPr>
        <p:spPr>
          <a:xfrm flipH="false" flipV="false" rot="0">
            <a:off x="16127083" y="352708"/>
            <a:ext cx="1485238" cy="1704692"/>
          </a:xfrm>
          <a:custGeom>
            <a:avLst/>
            <a:gdLst/>
            <a:ahLst/>
            <a:cxnLst/>
            <a:rect r="r" b="b" t="t" l="l"/>
            <a:pathLst>
              <a:path h="1704692" w="1485238">
                <a:moveTo>
                  <a:pt x="0" y="0"/>
                </a:moveTo>
                <a:lnTo>
                  <a:pt x="1485237" y="0"/>
                </a:lnTo>
                <a:lnTo>
                  <a:pt x="1485237" y="1704692"/>
                </a:lnTo>
                <a:lnTo>
                  <a:pt x="0" y="1704692"/>
                </a:lnTo>
                <a:lnTo>
                  <a:pt x="0" y="0"/>
                </a:lnTo>
                <a:close/>
              </a:path>
            </a:pathLst>
          </a:custGeom>
          <a:blipFill>
            <a:blip r:embed="rId3"/>
            <a:stretch>
              <a:fillRect l="0" t="0" r="0" b="0"/>
            </a:stretch>
          </a:blipFill>
          <a:ln w="38100" cap="sq">
            <a:solidFill>
              <a:srgbClr val="FFFFFF"/>
            </a:solidFill>
            <a:prstDash val="solid"/>
            <a:miter/>
          </a:ln>
        </p:spPr>
      </p:sp>
      <p:sp>
        <p:nvSpPr>
          <p:cNvPr name="TextBox 5" id="5"/>
          <p:cNvSpPr txBox="true"/>
          <p:nvPr/>
        </p:nvSpPr>
        <p:spPr>
          <a:xfrm rot="0">
            <a:off x="7190110" y="4803457"/>
            <a:ext cx="3907780" cy="613410"/>
          </a:xfrm>
          <a:prstGeom prst="rect">
            <a:avLst/>
          </a:prstGeom>
        </p:spPr>
        <p:txBody>
          <a:bodyPr anchor="t" rtlCol="false" tIns="0" lIns="0" bIns="0" rIns="0">
            <a:spAutoFit/>
          </a:bodyPr>
          <a:lstStyle/>
          <a:p>
            <a:pPr algn="ctr">
              <a:lnSpc>
                <a:spcPts val="5039"/>
              </a:lnSpc>
              <a:spcBef>
                <a:spcPct val="0"/>
              </a:spcBef>
            </a:pPr>
            <a:r>
              <a:rPr lang="en-US" sz="3599" u="sng">
                <a:solidFill>
                  <a:srgbClr val="FFFFFF"/>
                </a:solidFill>
                <a:latin typeface="Proxima Nova"/>
                <a:ea typeface="Proxima Nova"/>
                <a:cs typeface="Proxima Nova"/>
                <a:sym typeface="Proxima Nova"/>
                <a:hlinkClick r:id="rId4" tooltip="https://byu.box.com/s/t8zpzhmkj3a56jdc1sqfy4ikkpad146e"/>
              </a:rPr>
              <a:t>Click to View Video</a:t>
            </a:r>
          </a:p>
        </p:txBody>
      </p:sp>
      <p:sp>
        <p:nvSpPr>
          <p:cNvPr name="TextBox 6" id="6"/>
          <p:cNvSpPr txBox="true"/>
          <p:nvPr/>
        </p:nvSpPr>
        <p:spPr>
          <a:xfrm rot="0">
            <a:off x="1349356" y="969004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FFFFFF"/>
                </a:solidFill>
                <a:latin typeface="Arial MT Pro"/>
                <a:ea typeface="Arial MT Pro"/>
                <a:cs typeface="Arial MT Pro"/>
                <a:sym typeface="Arial MT Pro"/>
              </a:rPr>
              <a:t>Little Acts of Love for Len</a:t>
            </a:r>
          </a:p>
        </p:txBody>
      </p:sp>
      <p:sp>
        <p:nvSpPr>
          <p:cNvPr name="Freeform 7" id="7"/>
          <p:cNvSpPr/>
          <p:nvPr/>
        </p:nvSpPr>
        <p:spPr>
          <a:xfrm flipH="false" flipV="false" rot="0">
            <a:off x="4240623" y="9522354"/>
            <a:ext cx="352873" cy="529640"/>
          </a:xfrm>
          <a:custGeom>
            <a:avLst/>
            <a:gdLst/>
            <a:ahLst/>
            <a:cxnLst/>
            <a:rect r="r" b="b" t="t" l="l"/>
            <a:pathLst>
              <a:path h="529640" w="352873">
                <a:moveTo>
                  <a:pt x="0" y="0"/>
                </a:moveTo>
                <a:lnTo>
                  <a:pt x="352872" y="0"/>
                </a:lnTo>
                <a:lnTo>
                  <a:pt x="352872" y="529641"/>
                </a:lnTo>
                <a:lnTo>
                  <a:pt x="0" y="529641"/>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Tree>
  </p:cSld>
  <p:clrMapOvr>
    <a:masterClrMapping/>
  </p:clrMapOvr>
</p:sld>
</file>

<file path=ppt/slides/slide56.xml><?xml version="1.0" encoding="utf-8"?>
<p:sld xmlns:p="http://schemas.openxmlformats.org/presentationml/2006/main" xmlns:a="http://schemas.openxmlformats.org/drawingml/2006/main" xmlns:r="http://schemas.openxmlformats.org/officeDocument/2006/relationships">
  <p:cSld>
    <p:bg>
      <p:bgPr>
        <a:solidFill>
          <a:srgbClr val="E4F4FF"/>
        </a:solidFill>
      </p:bgPr>
    </p:bg>
    <p:spTree>
      <p:nvGrpSpPr>
        <p:cNvPr id="1" name=""/>
        <p:cNvGrpSpPr/>
        <p:nvPr/>
      </p:nvGrpSpPr>
      <p:grpSpPr>
        <a:xfrm>
          <a:off x="0" y="0"/>
          <a:ext cx="0" cy="0"/>
          <a:chOff x="0" y="0"/>
          <a:chExt cx="0" cy="0"/>
        </a:xfrm>
      </p:grpSpPr>
      <p:sp>
        <p:nvSpPr>
          <p:cNvPr name="Freeform 2" id="2"/>
          <p:cNvSpPr/>
          <p:nvPr/>
        </p:nvSpPr>
        <p:spPr>
          <a:xfrm flipH="false" flipV="false" rot="0">
            <a:off x="9144000" y="0"/>
            <a:ext cx="10287000" cy="10287000"/>
          </a:xfrm>
          <a:custGeom>
            <a:avLst/>
            <a:gdLst/>
            <a:ahLst/>
            <a:cxnLst/>
            <a:rect r="r" b="b" t="t" l="l"/>
            <a:pathLst>
              <a:path h="10287000" w="10287000">
                <a:moveTo>
                  <a:pt x="0" y="0"/>
                </a:moveTo>
                <a:lnTo>
                  <a:pt x="10287000" y="0"/>
                </a:lnTo>
                <a:lnTo>
                  <a:pt x="10287000" y="10287000"/>
                </a:lnTo>
                <a:lnTo>
                  <a:pt x="0" y="10287000"/>
                </a:lnTo>
                <a:lnTo>
                  <a:pt x="0" y="0"/>
                </a:lnTo>
                <a:close/>
              </a:path>
            </a:pathLst>
          </a:custGeom>
          <a:blipFill>
            <a:blip r:embed="rId3">
              <a:alphaModFix amt="65999"/>
            </a:blip>
            <a:stretch>
              <a:fillRect l="0" t="0" r="0" b="0"/>
            </a:stretch>
          </a:blipFill>
        </p:spPr>
      </p:sp>
      <p:grpSp>
        <p:nvGrpSpPr>
          <p:cNvPr name="Group 3" id="3"/>
          <p:cNvGrpSpPr/>
          <p:nvPr/>
        </p:nvGrpSpPr>
        <p:grpSpPr>
          <a:xfrm rot="0">
            <a:off x="0" y="0"/>
            <a:ext cx="9144000" cy="10287000"/>
            <a:chOff x="0" y="0"/>
            <a:chExt cx="2408296" cy="2709333"/>
          </a:xfrm>
        </p:grpSpPr>
        <p:sp>
          <p:nvSpPr>
            <p:cNvPr name="Freeform 4" id="4"/>
            <p:cNvSpPr/>
            <p:nvPr/>
          </p:nvSpPr>
          <p:spPr>
            <a:xfrm flipH="false" flipV="false" rot="0">
              <a:off x="0" y="0"/>
              <a:ext cx="2408296" cy="2709333"/>
            </a:xfrm>
            <a:custGeom>
              <a:avLst/>
              <a:gdLst/>
              <a:ahLst/>
              <a:cxnLst/>
              <a:rect r="r" b="b" t="t" l="l"/>
              <a:pathLst>
                <a:path h="2709333" w="2408296">
                  <a:moveTo>
                    <a:pt x="0" y="0"/>
                  </a:moveTo>
                  <a:lnTo>
                    <a:pt x="2408296" y="0"/>
                  </a:lnTo>
                  <a:lnTo>
                    <a:pt x="2408296" y="2709333"/>
                  </a:lnTo>
                  <a:lnTo>
                    <a:pt x="0" y="2709333"/>
                  </a:lnTo>
                  <a:close/>
                </a:path>
              </a:pathLst>
            </a:custGeom>
            <a:solidFill>
              <a:srgbClr val="F42E42">
                <a:alpha val="65882"/>
              </a:srgbClr>
            </a:solidFill>
          </p:spPr>
        </p:sp>
        <p:sp>
          <p:nvSpPr>
            <p:cNvPr name="TextBox 5" id="5"/>
            <p:cNvSpPr txBox="true"/>
            <p:nvPr/>
          </p:nvSpPr>
          <p:spPr>
            <a:xfrm>
              <a:off x="0" y="-38100"/>
              <a:ext cx="2408296" cy="2747433"/>
            </a:xfrm>
            <a:prstGeom prst="rect">
              <a:avLst/>
            </a:prstGeom>
          </p:spPr>
          <p:txBody>
            <a:bodyPr anchor="ctr" rtlCol="false" tIns="50800" lIns="50800" bIns="50800" rIns="50800"/>
            <a:lstStyle/>
            <a:p>
              <a:pPr algn="ctr">
                <a:lnSpc>
                  <a:spcPts val="2659"/>
                </a:lnSpc>
                <a:spcBef>
                  <a:spcPct val="0"/>
                </a:spcBef>
              </a:pPr>
            </a:p>
          </p:txBody>
        </p:sp>
      </p:grpSp>
      <p:sp>
        <p:nvSpPr>
          <p:cNvPr name="Freeform 6" id="6"/>
          <p:cNvSpPr/>
          <p:nvPr/>
        </p:nvSpPr>
        <p:spPr>
          <a:xfrm flipH="false" flipV="false" rot="5400000">
            <a:off x="11723509" y="-12247824"/>
            <a:ext cx="11223982" cy="35375423"/>
          </a:xfrm>
          <a:custGeom>
            <a:avLst/>
            <a:gdLst/>
            <a:ahLst/>
            <a:cxnLst/>
            <a:rect r="r" b="b" t="t" l="l"/>
            <a:pathLst>
              <a:path h="35375423" w="11223982">
                <a:moveTo>
                  <a:pt x="0" y="0"/>
                </a:moveTo>
                <a:lnTo>
                  <a:pt x="11223982" y="0"/>
                </a:lnTo>
                <a:lnTo>
                  <a:pt x="11223982" y="35375423"/>
                </a:lnTo>
                <a:lnTo>
                  <a:pt x="0" y="35375423"/>
                </a:lnTo>
                <a:lnTo>
                  <a:pt x="0" y="0"/>
                </a:lnTo>
                <a:close/>
              </a:path>
            </a:pathLst>
          </a:custGeom>
          <a:blipFill>
            <a:blip r:embed="rId4"/>
            <a:stretch>
              <a:fillRect l="-176446" t="0" r="-378466" b="0"/>
            </a:stretch>
          </a:blipFill>
        </p:spPr>
      </p:sp>
      <p:sp>
        <p:nvSpPr>
          <p:cNvPr name="TextBox 7" id="7"/>
          <p:cNvSpPr txBox="true"/>
          <p:nvPr/>
        </p:nvSpPr>
        <p:spPr>
          <a:xfrm rot="0">
            <a:off x="1028700" y="1770194"/>
            <a:ext cx="16480565" cy="910591"/>
          </a:xfrm>
          <a:prstGeom prst="rect">
            <a:avLst/>
          </a:prstGeom>
        </p:spPr>
        <p:txBody>
          <a:bodyPr anchor="t" rtlCol="false" tIns="0" lIns="0" bIns="0" rIns="0">
            <a:spAutoFit/>
          </a:bodyPr>
          <a:lstStyle/>
          <a:p>
            <a:pPr algn="l">
              <a:lnSpc>
                <a:spcPts val="7559"/>
              </a:lnSpc>
            </a:pPr>
            <a:r>
              <a:rPr lang="en-US" sz="5399" b="true">
                <a:solidFill>
                  <a:srgbClr val="00528A"/>
                </a:solidFill>
                <a:latin typeface="Proxima Nova Heavy"/>
                <a:ea typeface="Proxima Nova Heavy"/>
                <a:cs typeface="Proxima Nova Heavy"/>
                <a:sym typeface="Proxima Nova Heavy"/>
              </a:rPr>
              <a:t>Charades: wise or unwise?</a:t>
            </a:r>
          </a:p>
        </p:txBody>
      </p:sp>
      <p:sp>
        <p:nvSpPr>
          <p:cNvPr name="TextBox 8" id="8"/>
          <p:cNvSpPr txBox="true"/>
          <p:nvPr/>
        </p:nvSpPr>
        <p:spPr>
          <a:xfrm rot="0">
            <a:off x="1028700" y="2800510"/>
            <a:ext cx="8263345" cy="4631055"/>
          </a:xfrm>
          <a:prstGeom prst="rect">
            <a:avLst/>
          </a:prstGeom>
        </p:spPr>
        <p:txBody>
          <a:bodyPr anchor="t" rtlCol="false" tIns="0" lIns="0" bIns="0" rIns="0">
            <a:spAutoFit/>
          </a:bodyPr>
          <a:lstStyle/>
          <a:p>
            <a:pPr algn="l">
              <a:lnSpc>
                <a:spcPts val="4620"/>
              </a:lnSpc>
            </a:pPr>
            <a:r>
              <a:rPr lang="en-US" sz="3300">
                <a:solidFill>
                  <a:srgbClr val="000000"/>
                </a:solidFill>
                <a:latin typeface="Proxima Nova"/>
                <a:ea typeface="Proxima Nova"/>
                <a:cs typeface="Proxima Nova"/>
                <a:sym typeface="Proxima Nova"/>
              </a:rPr>
              <a:t>Instructions:</a:t>
            </a:r>
          </a:p>
          <a:p>
            <a:pPr algn="l" marL="712470" indent="-356235" lvl="1">
              <a:lnSpc>
                <a:spcPts val="4620"/>
              </a:lnSpc>
              <a:buFont typeface="Arial"/>
              <a:buChar char="•"/>
            </a:pPr>
            <a:r>
              <a:rPr lang="en-US" sz="3300">
                <a:solidFill>
                  <a:srgbClr val="000000"/>
                </a:solidFill>
                <a:latin typeface="Proxima Nova"/>
                <a:ea typeface="Proxima Nova"/>
                <a:cs typeface="Proxima Nova"/>
                <a:sym typeface="Proxima Nova"/>
              </a:rPr>
              <a:t>One pair of students will act out a scenario in front of the class.</a:t>
            </a:r>
          </a:p>
          <a:p>
            <a:pPr algn="l" marL="712470" indent="-356235" lvl="1">
              <a:lnSpc>
                <a:spcPts val="4620"/>
              </a:lnSpc>
              <a:buFont typeface="Arial"/>
              <a:buChar char="•"/>
            </a:pPr>
            <a:r>
              <a:rPr lang="en-US" sz="3300">
                <a:solidFill>
                  <a:srgbClr val="000000"/>
                </a:solidFill>
                <a:latin typeface="Proxima Nova"/>
                <a:ea typeface="Proxima Nova"/>
                <a:cs typeface="Proxima Nova"/>
                <a:sym typeface="Proxima Nova"/>
              </a:rPr>
              <a:t>After they act for one minute, guess what they are acting out. </a:t>
            </a:r>
          </a:p>
          <a:p>
            <a:pPr algn="l" marL="712470" indent="-356235" lvl="1">
              <a:lnSpc>
                <a:spcPts val="4620"/>
              </a:lnSpc>
              <a:buFont typeface="Arial"/>
              <a:buChar char="•"/>
            </a:pPr>
            <a:r>
              <a:rPr lang="en-US" sz="3300">
                <a:solidFill>
                  <a:srgbClr val="000000"/>
                </a:solidFill>
                <a:latin typeface="Proxima Nova"/>
                <a:ea typeface="Proxima Nova"/>
                <a:cs typeface="Proxima Nova"/>
                <a:sym typeface="Proxima Nova"/>
              </a:rPr>
              <a:t>Decide if they are made a</a:t>
            </a:r>
            <a:r>
              <a:rPr lang="en-US" sz="3300">
                <a:solidFill>
                  <a:srgbClr val="000000"/>
                </a:solidFill>
                <a:latin typeface="Proxima Nova"/>
                <a:ea typeface="Proxima Nova"/>
                <a:cs typeface="Proxima Nova"/>
                <a:sym typeface="Proxima Nova"/>
              </a:rPr>
              <a:t> wise or unwise decision and why.</a:t>
            </a:r>
          </a:p>
          <a:p>
            <a:pPr algn="l">
              <a:lnSpc>
                <a:spcPts val="4620"/>
              </a:lnSpc>
            </a:pPr>
          </a:p>
        </p:txBody>
      </p:sp>
      <p:sp>
        <p:nvSpPr>
          <p:cNvPr name="TextBox 9" id="9"/>
          <p:cNvSpPr txBox="true"/>
          <p:nvPr/>
        </p:nvSpPr>
        <p:spPr>
          <a:xfrm rot="0">
            <a:off x="1349356" y="969004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009DDE"/>
                </a:solidFill>
                <a:latin typeface="Arial MT Pro"/>
                <a:ea typeface="Arial MT Pro"/>
                <a:cs typeface="Arial MT Pro"/>
                <a:sym typeface="Arial MT Pro"/>
              </a:rPr>
              <a:t>Little Acts of Love for Len</a:t>
            </a:r>
          </a:p>
        </p:txBody>
      </p:sp>
      <p:sp>
        <p:nvSpPr>
          <p:cNvPr name="Freeform 10" id="10"/>
          <p:cNvSpPr/>
          <p:nvPr/>
        </p:nvSpPr>
        <p:spPr>
          <a:xfrm flipH="false" flipV="false" rot="0">
            <a:off x="4240623" y="9522354"/>
            <a:ext cx="352873" cy="529640"/>
          </a:xfrm>
          <a:custGeom>
            <a:avLst/>
            <a:gdLst/>
            <a:ahLst/>
            <a:cxnLst/>
            <a:rect r="r" b="b" t="t" l="l"/>
            <a:pathLst>
              <a:path h="529640" w="352873">
                <a:moveTo>
                  <a:pt x="0" y="0"/>
                </a:moveTo>
                <a:lnTo>
                  <a:pt x="352872" y="0"/>
                </a:lnTo>
                <a:lnTo>
                  <a:pt x="352872" y="529641"/>
                </a:lnTo>
                <a:lnTo>
                  <a:pt x="0" y="529641"/>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Tree>
  </p:cSld>
  <p:clrMapOvr>
    <a:masterClrMapping/>
  </p:clrMapOvr>
</p:sld>
</file>

<file path=ppt/slides/slide57.xml><?xml version="1.0" encoding="utf-8"?>
<p:sld xmlns:p="http://schemas.openxmlformats.org/presentationml/2006/main" xmlns:a="http://schemas.openxmlformats.org/drawingml/2006/main" xmlns:r="http://schemas.openxmlformats.org/officeDocument/2006/relationships">
  <p:cSld>
    <p:bg>
      <p:bgPr>
        <a:solidFill>
          <a:srgbClr val="E4F4FF"/>
        </a:solidFill>
      </p:bgPr>
    </p:bg>
    <p:spTree>
      <p:nvGrpSpPr>
        <p:cNvPr id="1" name=""/>
        <p:cNvGrpSpPr/>
        <p:nvPr/>
      </p:nvGrpSpPr>
      <p:grpSpPr>
        <a:xfrm>
          <a:off x="0" y="0"/>
          <a:ext cx="0" cy="0"/>
          <a:chOff x="0" y="0"/>
          <a:chExt cx="0" cy="0"/>
        </a:xfrm>
      </p:grpSpPr>
      <p:grpSp>
        <p:nvGrpSpPr>
          <p:cNvPr name="Group 2" id="2"/>
          <p:cNvGrpSpPr/>
          <p:nvPr/>
        </p:nvGrpSpPr>
        <p:grpSpPr>
          <a:xfrm rot="0">
            <a:off x="-4418087" y="-3606684"/>
            <a:ext cx="26803680" cy="17056535"/>
            <a:chOff x="0" y="0"/>
            <a:chExt cx="35738239" cy="22742046"/>
          </a:xfrm>
        </p:grpSpPr>
        <p:sp>
          <p:nvSpPr>
            <p:cNvPr name="Freeform 3" id="3"/>
            <p:cNvSpPr/>
            <p:nvPr/>
          </p:nvSpPr>
          <p:spPr>
            <a:xfrm flipH="false" flipV="false" rot="-3186826">
              <a:off x="26600071" y="1680289"/>
              <a:ext cx="7329130" cy="6257245"/>
            </a:xfrm>
            <a:custGeom>
              <a:avLst/>
              <a:gdLst/>
              <a:ahLst/>
              <a:cxnLst/>
              <a:rect r="r" b="b" t="t" l="l"/>
              <a:pathLst>
                <a:path h="6257245" w="7329130">
                  <a:moveTo>
                    <a:pt x="0" y="0"/>
                  </a:moveTo>
                  <a:lnTo>
                    <a:pt x="7329130" y="0"/>
                  </a:lnTo>
                  <a:lnTo>
                    <a:pt x="7329130" y="6257245"/>
                  </a:lnTo>
                  <a:lnTo>
                    <a:pt x="0" y="625724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1646292">
              <a:off x="23714623" y="14835723"/>
              <a:ext cx="11372817" cy="5601112"/>
            </a:xfrm>
            <a:custGeom>
              <a:avLst/>
              <a:gdLst/>
              <a:ahLst/>
              <a:cxnLst/>
              <a:rect r="r" b="b" t="t" l="l"/>
              <a:pathLst>
                <a:path h="5601112" w="11372817">
                  <a:moveTo>
                    <a:pt x="0" y="0"/>
                  </a:moveTo>
                  <a:lnTo>
                    <a:pt x="11372817" y="0"/>
                  </a:lnTo>
                  <a:lnTo>
                    <a:pt x="11372817" y="5601112"/>
                  </a:lnTo>
                  <a:lnTo>
                    <a:pt x="0" y="5601112"/>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1646292">
              <a:off x="1168742" y="4311710"/>
              <a:ext cx="11372817" cy="5601112"/>
            </a:xfrm>
            <a:custGeom>
              <a:avLst/>
              <a:gdLst/>
              <a:ahLst/>
              <a:cxnLst/>
              <a:rect r="r" b="b" t="t" l="l"/>
              <a:pathLst>
                <a:path h="5601112" w="11372817">
                  <a:moveTo>
                    <a:pt x="0" y="0"/>
                  </a:moveTo>
                  <a:lnTo>
                    <a:pt x="11372816" y="0"/>
                  </a:lnTo>
                  <a:lnTo>
                    <a:pt x="11372816" y="5601113"/>
                  </a:lnTo>
                  <a:lnTo>
                    <a:pt x="0" y="5601113"/>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6" id="6"/>
            <p:cNvSpPr/>
            <p:nvPr/>
          </p:nvSpPr>
          <p:spPr>
            <a:xfrm flipH="false" flipV="false" rot="-1957193">
              <a:off x="1108496" y="15002862"/>
              <a:ext cx="7329130" cy="6257245"/>
            </a:xfrm>
            <a:custGeom>
              <a:avLst/>
              <a:gdLst/>
              <a:ahLst/>
              <a:cxnLst/>
              <a:rect r="r" b="b" t="t" l="l"/>
              <a:pathLst>
                <a:path h="6257245" w="7329130">
                  <a:moveTo>
                    <a:pt x="0" y="0"/>
                  </a:moveTo>
                  <a:lnTo>
                    <a:pt x="7329130" y="0"/>
                  </a:lnTo>
                  <a:lnTo>
                    <a:pt x="7329130" y="6257244"/>
                  </a:lnTo>
                  <a:lnTo>
                    <a:pt x="0" y="625724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grpSp>
        <p:nvGrpSpPr>
          <p:cNvPr name="Group 7" id="7"/>
          <p:cNvGrpSpPr/>
          <p:nvPr/>
        </p:nvGrpSpPr>
        <p:grpSpPr>
          <a:xfrm rot="0">
            <a:off x="1028700" y="5143979"/>
            <a:ext cx="4845130" cy="3884715"/>
            <a:chOff x="0" y="0"/>
            <a:chExt cx="572705" cy="459182"/>
          </a:xfrm>
        </p:grpSpPr>
        <p:sp>
          <p:nvSpPr>
            <p:cNvPr name="Freeform 8" id="8"/>
            <p:cNvSpPr/>
            <p:nvPr/>
          </p:nvSpPr>
          <p:spPr>
            <a:xfrm flipH="false" flipV="false" rot="0">
              <a:off x="0" y="0"/>
              <a:ext cx="572705" cy="459182"/>
            </a:xfrm>
            <a:custGeom>
              <a:avLst/>
              <a:gdLst/>
              <a:ahLst/>
              <a:cxnLst/>
              <a:rect r="r" b="b" t="t" l="l"/>
              <a:pathLst>
                <a:path h="459182" w="572705">
                  <a:moveTo>
                    <a:pt x="0" y="0"/>
                  </a:moveTo>
                  <a:lnTo>
                    <a:pt x="572705" y="0"/>
                  </a:lnTo>
                  <a:lnTo>
                    <a:pt x="572705" y="459182"/>
                  </a:lnTo>
                  <a:lnTo>
                    <a:pt x="0" y="459182"/>
                  </a:lnTo>
                  <a:close/>
                </a:path>
              </a:pathLst>
            </a:custGeom>
            <a:blipFill>
              <a:blip r:embed="rId9"/>
              <a:stretch>
                <a:fillRect l="0" t="-21336" r="0" b="-10774"/>
              </a:stretch>
            </a:blipFill>
          </p:spPr>
        </p:sp>
      </p:grpSp>
      <p:grpSp>
        <p:nvGrpSpPr>
          <p:cNvPr name="Group 9" id="9"/>
          <p:cNvGrpSpPr/>
          <p:nvPr/>
        </p:nvGrpSpPr>
        <p:grpSpPr>
          <a:xfrm rot="0">
            <a:off x="6721435" y="5143500"/>
            <a:ext cx="4845130" cy="3884715"/>
            <a:chOff x="0" y="0"/>
            <a:chExt cx="572705" cy="459182"/>
          </a:xfrm>
        </p:grpSpPr>
        <p:sp>
          <p:nvSpPr>
            <p:cNvPr name="Freeform 10" id="10"/>
            <p:cNvSpPr/>
            <p:nvPr/>
          </p:nvSpPr>
          <p:spPr>
            <a:xfrm flipH="false" flipV="false" rot="0">
              <a:off x="0" y="0"/>
              <a:ext cx="572705" cy="459182"/>
            </a:xfrm>
            <a:custGeom>
              <a:avLst/>
              <a:gdLst/>
              <a:ahLst/>
              <a:cxnLst/>
              <a:rect r="r" b="b" t="t" l="l"/>
              <a:pathLst>
                <a:path h="459182" w="572705">
                  <a:moveTo>
                    <a:pt x="0" y="0"/>
                  </a:moveTo>
                  <a:lnTo>
                    <a:pt x="572705" y="0"/>
                  </a:lnTo>
                  <a:lnTo>
                    <a:pt x="572705" y="459182"/>
                  </a:lnTo>
                  <a:lnTo>
                    <a:pt x="0" y="459182"/>
                  </a:lnTo>
                  <a:close/>
                </a:path>
              </a:pathLst>
            </a:custGeom>
            <a:blipFill>
              <a:blip r:embed="rId10"/>
              <a:stretch>
                <a:fillRect l="0" t="-12361" r="0" b="-12361"/>
              </a:stretch>
            </a:blipFill>
          </p:spPr>
        </p:sp>
      </p:grpSp>
      <p:grpSp>
        <p:nvGrpSpPr>
          <p:cNvPr name="Group 11" id="11"/>
          <p:cNvGrpSpPr/>
          <p:nvPr/>
        </p:nvGrpSpPr>
        <p:grpSpPr>
          <a:xfrm rot="0">
            <a:off x="12297632" y="5143979"/>
            <a:ext cx="4845130" cy="3884715"/>
            <a:chOff x="0" y="0"/>
            <a:chExt cx="572705" cy="459182"/>
          </a:xfrm>
        </p:grpSpPr>
        <p:sp>
          <p:nvSpPr>
            <p:cNvPr name="Freeform 12" id="12"/>
            <p:cNvSpPr/>
            <p:nvPr/>
          </p:nvSpPr>
          <p:spPr>
            <a:xfrm flipH="false" flipV="false" rot="-59999">
              <a:off x="-3963" y="-4963"/>
              <a:ext cx="580631" cy="469107"/>
            </a:xfrm>
            <a:custGeom>
              <a:avLst/>
              <a:gdLst/>
              <a:ahLst/>
              <a:cxnLst/>
              <a:rect r="r" b="b" t="t" l="l"/>
              <a:pathLst>
                <a:path h="469107" w="580631">
                  <a:moveTo>
                    <a:pt x="8014" y="0"/>
                  </a:moveTo>
                  <a:lnTo>
                    <a:pt x="580631" y="9996"/>
                  </a:lnTo>
                  <a:lnTo>
                    <a:pt x="572617" y="469107"/>
                  </a:lnTo>
                  <a:lnTo>
                    <a:pt x="0" y="459112"/>
                  </a:lnTo>
                  <a:close/>
                </a:path>
              </a:pathLst>
            </a:custGeom>
            <a:blipFill>
              <a:blip r:embed="rId11"/>
              <a:stretch>
                <a:fillRect l="-424524" t="0" r="-20932" b="-14772"/>
              </a:stretch>
            </a:blipFill>
          </p:spPr>
        </p:sp>
      </p:grpSp>
      <p:sp>
        <p:nvSpPr>
          <p:cNvPr name="TextBox 13" id="13"/>
          <p:cNvSpPr txBox="true"/>
          <p:nvPr/>
        </p:nvSpPr>
        <p:spPr>
          <a:xfrm rot="0">
            <a:off x="5223324" y="933450"/>
            <a:ext cx="7841352" cy="910591"/>
          </a:xfrm>
          <a:prstGeom prst="rect">
            <a:avLst/>
          </a:prstGeom>
        </p:spPr>
        <p:txBody>
          <a:bodyPr anchor="t" rtlCol="false" tIns="0" lIns="0" bIns="0" rIns="0">
            <a:spAutoFit/>
          </a:bodyPr>
          <a:lstStyle/>
          <a:p>
            <a:pPr algn="ctr">
              <a:lnSpc>
                <a:spcPts val="7559"/>
              </a:lnSpc>
            </a:pPr>
            <a:r>
              <a:rPr lang="en-US" sz="5399" b="true">
                <a:solidFill>
                  <a:srgbClr val="00528A"/>
                </a:solidFill>
                <a:latin typeface="Proxima Nova Heavy"/>
                <a:ea typeface="Proxima Nova Heavy"/>
                <a:cs typeface="Proxima Nova Heavy"/>
                <a:sym typeface="Proxima Nova Heavy"/>
              </a:rPr>
              <a:t>Lent Calendar</a:t>
            </a:r>
          </a:p>
        </p:txBody>
      </p:sp>
      <p:sp>
        <p:nvSpPr>
          <p:cNvPr name="TextBox 14" id="14"/>
          <p:cNvSpPr txBox="true"/>
          <p:nvPr/>
        </p:nvSpPr>
        <p:spPr>
          <a:xfrm rot="0">
            <a:off x="1028700" y="3005153"/>
            <a:ext cx="4904638" cy="1144905"/>
          </a:xfrm>
          <a:prstGeom prst="rect">
            <a:avLst/>
          </a:prstGeom>
        </p:spPr>
        <p:txBody>
          <a:bodyPr anchor="t" rtlCol="false" tIns="0" lIns="0" bIns="0" rIns="0">
            <a:spAutoFit/>
          </a:bodyPr>
          <a:lstStyle/>
          <a:p>
            <a:pPr algn="ctr">
              <a:lnSpc>
                <a:spcPts val="4620"/>
              </a:lnSpc>
              <a:spcBef>
                <a:spcPct val="0"/>
              </a:spcBef>
            </a:pPr>
            <a:r>
              <a:rPr lang="en-US" sz="3300">
                <a:solidFill>
                  <a:srgbClr val="000000"/>
                </a:solidFill>
                <a:latin typeface="Proxima Nova"/>
                <a:ea typeface="Proxima Nova"/>
                <a:cs typeface="Proxima Nova"/>
                <a:sym typeface="Proxima Nova"/>
              </a:rPr>
              <a:t>Complete your Lent Calendar</a:t>
            </a:r>
          </a:p>
        </p:txBody>
      </p:sp>
      <p:sp>
        <p:nvSpPr>
          <p:cNvPr name="TextBox 15" id="15"/>
          <p:cNvSpPr txBox="true"/>
          <p:nvPr/>
        </p:nvSpPr>
        <p:spPr>
          <a:xfrm rot="0">
            <a:off x="6721435" y="3005153"/>
            <a:ext cx="4845130" cy="1144905"/>
          </a:xfrm>
          <a:prstGeom prst="rect">
            <a:avLst/>
          </a:prstGeom>
        </p:spPr>
        <p:txBody>
          <a:bodyPr anchor="t" rtlCol="false" tIns="0" lIns="0" bIns="0" rIns="0">
            <a:spAutoFit/>
          </a:bodyPr>
          <a:lstStyle/>
          <a:p>
            <a:pPr algn="ctr">
              <a:lnSpc>
                <a:spcPts val="4620"/>
              </a:lnSpc>
              <a:spcBef>
                <a:spcPct val="0"/>
              </a:spcBef>
            </a:pPr>
            <a:r>
              <a:rPr lang="en-US" sz="3300">
                <a:solidFill>
                  <a:srgbClr val="000000"/>
                </a:solidFill>
                <a:latin typeface="Proxima Nova"/>
                <a:ea typeface="Proxima Nova"/>
                <a:cs typeface="Proxima Nova"/>
                <a:sym typeface="Proxima Nova"/>
              </a:rPr>
              <a:t>Perform Little Acts of Love for people this week</a:t>
            </a:r>
          </a:p>
        </p:txBody>
      </p:sp>
      <p:sp>
        <p:nvSpPr>
          <p:cNvPr name="TextBox 16" id="16"/>
          <p:cNvSpPr txBox="true"/>
          <p:nvPr/>
        </p:nvSpPr>
        <p:spPr>
          <a:xfrm rot="0">
            <a:off x="12297632" y="2424128"/>
            <a:ext cx="4845130" cy="1725930"/>
          </a:xfrm>
          <a:prstGeom prst="rect">
            <a:avLst/>
          </a:prstGeom>
        </p:spPr>
        <p:txBody>
          <a:bodyPr anchor="t" rtlCol="false" tIns="0" lIns="0" bIns="0" rIns="0">
            <a:spAutoFit/>
          </a:bodyPr>
          <a:lstStyle/>
          <a:p>
            <a:pPr algn="ctr">
              <a:lnSpc>
                <a:spcPts val="4620"/>
              </a:lnSpc>
              <a:spcBef>
                <a:spcPct val="0"/>
              </a:spcBef>
            </a:pPr>
            <a:r>
              <a:rPr lang="en-US" sz="3300">
                <a:solidFill>
                  <a:srgbClr val="000000"/>
                </a:solidFill>
                <a:latin typeface="Proxima Nova"/>
                <a:ea typeface="Proxima Nova"/>
                <a:cs typeface="Proxima Nova"/>
                <a:sym typeface="Proxima Nova"/>
              </a:rPr>
              <a:t>When your name is chosen, be ready to share your Little Acts of Love</a:t>
            </a:r>
          </a:p>
        </p:txBody>
      </p:sp>
      <p:sp>
        <p:nvSpPr>
          <p:cNvPr name="TextBox 17" id="17"/>
          <p:cNvSpPr txBox="true"/>
          <p:nvPr/>
        </p:nvSpPr>
        <p:spPr>
          <a:xfrm rot="0">
            <a:off x="1349356" y="969004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009DDE"/>
                </a:solidFill>
                <a:latin typeface="Arial MT Pro"/>
                <a:ea typeface="Arial MT Pro"/>
                <a:cs typeface="Arial MT Pro"/>
                <a:sym typeface="Arial MT Pro"/>
              </a:rPr>
              <a:t>Little Acts of Love for Len</a:t>
            </a:r>
          </a:p>
        </p:txBody>
      </p:sp>
      <p:sp>
        <p:nvSpPr>
          <p:cNvPr name="Freeform 18" id="18"/>
          <p:cNvSpPr/>
          <p:nvPr/>
        </p:nvSpPr>
        <p:spPr>
          <a:xfrm flipH="false" flipV="false" rot="0">
            <a:off x="4240623" y="9522354"/>
            <a:ext cx="352873" cy="529640"/>
          </a:xfrm>
          <a:custGeom>
            <a:avLst/>
            <a:gdLst/>
            <a:ahLst/>
            <a:cxnLst/>
            <a:rect r="r" b="b" t="t" l="l"/>
            <a:pathLst>
              <a:path h="529640" w="352873">
                <a:moveTo>
                  <a:pt x="0" y="0"/>
                </a:moveTo>
                <a:lnTo>
                  <a:pt x="352872" y="0"/>
                </a:lnTo>
                <a:lnTo>
                  <a:pt x="352872" y="529641"/>
                </a:lnTo>
                <a:lnTo>
                  <a:pt x="0" y="529641"/>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Tree>
  </p:cSld>
  <p:clrMapOvr>
    <a:masterClrMapping/>
  </p:clrMapOvr>
</p:sld>
</file>

<file path=ppt/slides/slide58.xml><?xml version="1.0" encoding="utf-8"?>
<p:sld xmlns:p="http://schemas.openxmlformats.org/presentationml/2006/main" xmlns:a="http://schemas.openxmlformats.org/drawingml/2006/main" xmlns:r="http://schemas.openxmlformats.org/officeDocument/2006/relationships">
  <p:cSld>
    <p:bg>
      <p:bgPr>
        <a:solidFill>
          <a:srgbClr val="E4F4FF"/>
        </a:solidFill>
      </p:bgPr>
    </p:bg>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0" r="0" b="0"/>
            </a:stretch>
          </a:blipFill>
        </p:spPr>
      </p:sp>
      <p:sp>
        <p:nvSpPr>
          <p:cNvPr name="TextBox 3" id="3"/>
          <p:cNvSpPr txBox="true"/>
          <p:nvPr/>
        </p:nvSpPr>
        <p:spPr>
          <a:xfrm rot="0">
            <a:off x="4758467" y="4636898"/>
            <a:ext cx="8771066" cy="1052197"/>
          </a:xfrm>
          <a:prstGeom prst="rect">
            <a:avLst/>
          </a:prstGeom>
        </p:spPr>
        <p:txBody>
          <a:bodyPr anchor="t" rtlCol="false" tIns="0" lIns="0" bIns="0" rIns="0">
            <a:spAutoFit/>
          </a:bodyPr>
          <a:lstStyle/>
          <a:p>
            <a:pPr algn="ctr">
              <a:lnSpc>
                <a:spcPts val="8679"/>
              </a:lnSpc>
            </a:pPr>
            <a:r>
              <a:rPr lang="en-US" sz="6199" b="true">
                <a:solidFill>
                  <a:srgbClr val="FFC927"/>
                </a:solidFill>
                <a:latin typeface="Proxima Nova Heavy"/>
                <a:ea typeface="Proxima Nova Heavy"/>
                <a:cs typeface="Proxima Nova Heavy"/>
                <a:sym typeface="Proxima Nova Heavy"/>
              </a:rPr>
              <a:t>Charity</a:t>
            </a:r>
          </a:p>
        </p:txBody>
      </p:sp>
    </p:spTree>
  </p:cSld>
  <p:clrMapOvr>
    <a:masterClrMapping/>
  </p:clrMapOvr>
</p:sld>
</file>

<file path=ppt/slides/slide59.xml><?xml version="1.0" encoding="utf-8"?>
<p:sld xmlns:p="http://schemas.openxmlformats.org/presentationml/2006/main" xmlns:a="http://schemas.openxmlformats.org/drawingml/2006/main" xmlns:r="http://schemas.openxmlformats.org/officeDocument/2006/relationships">
  <p:cSld>
    <p:bg>
      <p:bgPr>
        <a:solidFill>
          <a:srgbClr val="E4F4FF"/>
        </a:solidFill>
      </p:bgPr>
    </p:bg>
    <p:spTree>
      <p:nvGrpSpPr>
        <p:cNvPr id="1" name=""/>
        <p:cNvGrpSpPr/>
        <p:nvPr/>
      </p:nvGrpSpPr>
      <p:grpSpPr>
        <a:xfrm>
          <a:off x="0" y="0"/>
          <a:ext cx="0" cy="0"/>
          <a:chOff x="0" y="0"/>
          <a:chExt cx="0" cy="0"/>
        </a:xfrm>
      </p:grpSpPr>
      <p:grpSp>
        <p:nvGrpSpPr>
          <p:cNvPr name="Group 2" id="2"/>
          <p:cNvGrpSpPr/>
          <p:nvPr/>
        </p:nvGrpSpPr>
        <p:grpSpPr>
          <a:xfrm rot="0">
            <a:off x="-4418087" y="-3606684"/>
            <a:ext cx="26803680" cy="17056535"/>
            <a:chOff x="0" y="0"/>
            <a:chExt cx="35738239" cy="22742046"/>
          </a:xfrm>
        </p:grpSpPr>
        <p:sp>
          <p:nvSpPr>
            <p:cNvPr name="Freeform 3" id="3"/>
            <p:cNvSpPr/>
            <p:nvPr/>
          </p:nvSpPr>
          <p:spPr>
            <a:xfrm flipH="false" flipV="false" rot="-3186826">
              <a:off x="26600071" y="1680289"/>
              <a:ext cx="7329130" cy="6257245"/>
            </a:xfrm>
            <a:custGeom>
              <a:avLst/>
              <a:gdLst/>
              <a:ahLst/>
              <a:cxnLst/>
              <a:rect r="r" b="b" t="t" l="l"/>
              <a:pathLst>
                <a:path h="6257245" w="7329130">
                  <a:moveTo>
                    <a:pt x="0" y="0"/>
                  </a:moveTo>
                  <a:lnTo>
                    <a:pt x="7329130" y="0"/>
                  </a:lnTo>
                  <a:lnTo>
                    <a:pt x="7329130" y="6257245"/>
                  </a:lnTo>
                  <a:lnTo>
                    <a:pt x="0" y="625724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1646292">
              <a:off x="23714623" y="14835723"/>
              <a:ext cx="11372817" cy="5601112"/>
            </a:xfrm>
            <a:custGeom>
              <a:avLst/>
              <a:gdLst/>
              <a:ahLst/>
              <a:cxnLst/>
              <a:rect r="r" b="b" t="t" l="l"/>
              <a:pathLst>
                <a:path h="5601112" w="11372817">
                  <a:moveTo>
                    <a:pt x="0" y="0"/>
                  </a:moveTo>
                  <a:lnTo>
                    <a:pt x="11372817" y="0"/>
                  </a:lnTo>
                  <a:lnTo>
                    <a:pt x="11372817" y="5601112"/>
                  </a:lnTo>
                  <a:lnTo>
                    <a:pt x="0" y="5601112"/>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1646292">
              <a:off x="1168742" y="4311710"/>
              <a:ext cx="11372817" cy="5601112"/>
            </a:xfrm>
            <a:custGeom>
              <a:avLst/>
              <a:gdLst/>
              <a:ahLst/>
              <a:cxnLst/>
              <a:rect r="r" b="b" t="t" l="l"/>
              <a:pathLst>
                <a:path h="5601112" w="11372817">
                  <a:moveTo>
                    <a:pt x="0" y="0"/>
                  </a:moveTo>
                  <a:lnTo>
                    <a:pt x="11372816" y="0"/>
                  </a:lnTo>
                  <a:lnTo>
                    <a:pt x="11372816" y="5601113"/>
                  </a:lnTo>
                  <a:lnTo>
                    <a:pt x="0" y="5601113"/>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6" id="6"/>
            <p:cNvSpPr/>
            <p:nvPr/>
          </p:nvSpPr>
          <p:spPr>
            <a:xfrm flipH="false" flipV="false" rot="-1957193">
              <a:off x="1108496" y="15002862"/>
              <a:ext cx="7329130" cy="6257245"/>
            </a:xfrm>
            <a:custGeom>
              <a:avLst/>
              <a:gdLst/>
              <a:ahLst/>
              <a:cxnLst/>
              <a:rect r="r" b="b" t="t" l="l"/>
              <a:pathLst>
                <a:path h="6257245" w="7329130">
                  <a:moveTo>
                    <a:pt x="0" y="0"/>
                  </a:moveTo>
                  <a:lnTo>
                    <a:pt x="7329130" y="0"/>
                  </a:lnTo>
                  <a:lnTo>
                    <a:pt x="7329130" y="6257244"/>
                  </a:lnTo>
                  <a:lnTo>
                    <a:pt x="0" y="625724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sp>
        <p:nvSpPr>
          <p:cNvPr name="Freeform 7" id="7"/>
          <p:cNvSpPr/>
          <p:nvPr/>
        </p:nvSpPr>
        <p:spPr>
          <a:xfrm flipH="false" flipV="false" rot="0">
            <a:off x="9220200" y="767405"/>
            <a:ext cx="8262720" cy="8752190"/>
          </a:xfrm>
          <a:custGeom>
            <a:avLst/>
            <a:gdLst/>
            <a:ahLst/>
            <a:cxnLst/>
            <a:rect r="r" b="b" t="t" l="l"/>
            <a:pathLst>
              <a:path h="8752190" w="8262720">
                <a:moveTo>
                  <a:pt x="0" y="0"/>
                </a:moveTo>
                <a:lnTo>
                  <a:pt x="8262720" y="0"/>
                </a:lnTo>
                <a:lnTo>
                  <a:pt x="8262720" y="8752190"/>
                </a:lnTo>
                <a:lnTo>
                  <a:pt x="0" y="8752190"/>
                </a:lnTo>
                <a:lnTo>
                  <a:pt x="0" y="0"/>
                </a:lnTo>
                <a:close/>
              </a:path>
            </a:pathLst>
          </a:custGeom>
          <a:blipFill>
            <a:blip r:embed="rId9"/>
            <a:stretch>
              <a:fillRect l="0" t="0" r="0" b="0"/>
            </a:stretch>
          </a:blipFill>
        </p:spPr>
      </p:sp>
      <p:sp>
        <p:nvSpPr>
          <p:cNvPr name="TextBox 8" id="8"/>
          <p:cNvSpPr txBox="true"/>
          <p:nvPr/>
        </p:nvSpPr>
        <p:spPr>
          <a:xfrm rot="0">
            <a:off x="1028700" y="4010992"/>
            <a:ext cx="7841352" cy="910591"/>
          </a:xfrm>
          <a:prstGeom prst="rect">
            <a:avLst/>
          </a:prstGeom>
        </p:spPr>
        <p:txBody>
          <a:bodyPr anchor="t" rtlCol="false" tIns="0" lIns="0" bIns="0" rIns="0">
            <a:spAutoFit/>
          </a:bodyPr>
          <a:lstStyle/>
          <a:p>
            <a:pPr algn="l">
              <a:lnSpc>
                <a:spcPts val="7559"/>
              </a:lnSpc>
            </a:pPr>
            <a:r>
              <a:rPr lang="en-US" sz="5399" b="true">
                <a:solidFill>
                  <a:srgbClr val="00528A"/>
                </a:solidFill>
                <a:latin typeface="Proxima Nova Heavy"/>
                <a:ea typeface="Proxima Nova Heavy"/>
                <a:cs typeface="Proxima Nova Heavy"/>
                <a:sym typeface="Proxima Nova Heavy"/>
              </a:rPr>
              <a:t>Acts of Love</a:t>
            </a:r>
          </a:p>
        </p:txBody>
      </p:sp>
      <p:sp>
        <p:nvSpPr>
          <p:cNvPr name="TextBox 9" id="9"/>
          <p:cNvSpPr txBox="true"/>
          <p:nvPr/>
        </p:nvSpPr>
        <p:spPr>
          <a:xfrm rot="0">
            <a:off x="1028700" y="5241125"/>
            <a:ext cx="6130677" cy="2887980"/>
          </a:xfrm>
          <a:prstGeom prst="rect">
            <a:avLst/>
          </a:prstGeom>
        </p:spPr>
        <p:txBody>
          <a:bodyPr anchor="t" rtlCol="false" tIns="0" lIns="0" bIns="0" rIns="0">
            <a:spAutoFit/>
          </a:bodyPr>
          <a:lstStyle/>
          <a:p>
            <a:pPr algn="l">
              <a:lnSpc>
                <a:spcPts val="4620"/>
              </a:lnSpc>
            </a:pPr>
            <a:r>
              <a:rPr lang="en-US" sz="3300">
                <a:solidFill>
                  <a:srgbClr val="000000"/>
                </a:solidFill>
                <a:latin typeface="Proxima Nova"/>
                <a:ea typeface="Proxima Nova"/>
                <a:cs typeface="Proxima Nova"/>
                <a:sym typeface="Proxima Nova"/>
              </a:rPr>
              <a:t>Instructions:</a:t>
            </a:r>
          </a:p>
          <a:p>
            <a:pPr algn="l">
              <a:lnSpc>
                <a:spcPts val="4620"/>
              </a:lnSpc>
            </a:pPr>
          </a:p>
          <a:p>
            <a:pPr algn="l">
              <a:lnSpc>
                <a:spcPts val="4620"/>
              </a:lnSpc>
            </a:pPr>
            <a:r>
              <a:rPr lang="en-US" sz="3300">
                <a:solidFill>
                  <a:srgbClr val="000000"/>
                </a:solidFill>
                <a:latin typeface="Proxima Nova"/>
                <a:ea typeface="Proxima Nova"/>
                <a:cs typeface="Proxima Nova"/>
                <a:sym typeface="Proxima Nova"/>
              </a:rPr>
              <a:t>Share what you did to show love and kindness during the week.</a:t>
            </a:r>
          </a:p>
          <a:p>
            <a:pPr algn="l">
              <a:lnSpc>
                <a:spcPts val="4620"/>
              </a:lnSpc>
            </a:pPr>
          </a:p>
        </p:txBody>
      </p:sp>
      <p:sp>
        <p:nvSpPr>
          <p:cNvPr name="TextBox 10" id="10"/>
          <p:cNvSpPr txBox="true"/>
          <p:nvPr/>
        </p:nvSpPr>
        <p:spPr>
          <a:xfrm rot="0">
            <a:off x="1349356" y="969004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009DDE"/>
                </a:solidFill>
                <a:latin typeface="Arial MT Pro"/>
                <a:ea typeface="Arial MT Pro"/>
                <a:cs typeface="Arial MT Pro"/>
                <a:sym typeface="Arial MT Pro"/>
              </a:rPr>
              <a:t>Little Acts of Love for Len</a:t>
            </a:r>
          </a:p>
        </p:txBody>
      </p:sp>
      <p:sp>
        <p:nvSpPr>
          <p:cNvPr name="Freeform 11" id="11"/>
          <p:cNvSpPr/>
          <p:nvPr/>
        </p:nvSpPr>
        <p:spPr>
          <a:xfrm flipH="false" flipV="false" rot="0">
            <a:off x="4240623" y="9522354"/>
            <a:ext cx="352873" cy="529640"/>
          </a:xfrm>
          <a:custGeom>
            <a:avLst/>
            <a:gdLst/>
            <a:ahLst/>
            <a:cxnLst/>
            <a:rect r="r" b="b" t="t" l="l"/>
            <a:pathLst>
              <a:path h="529640" w="352873">
                <a:moveTo>
                  <a:pt x="0" y="0"/>
                </a:moveTo>
                <a:lnTo>
                  <a:pt x="352872" y="0"/>
                </a:lnTo>
                <a:lnTo>
                  <a:pt x="352872" y="529641"/>
                </a:lnTo>
                <a:lnTo>
                  <a:pt x="0" y="529641"/>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E4F4FF"/>
        </a:solidFill>
      </p:bgPr>
    </p:bg>
    <p:spTree>
      <p:nvGrpSpPr>
        <p:cNvPr id="1" name=""/>
        <p:cNvGrpSpPr/>
        <p:nvPr/>
      </p:nvGrpSpPr>
      <p:grpSpPr>
        <a:xfrm>
          <a:off x="0" y="0"/>
          <a:ext cx="0" cy="0"/>
          <a:chOff x="0" y="0"/>
          <a:chExt cx="0" cy="0"/>
        </a:xfrm>
      </p:grpSpPr>
      <p:grpSp>
        <p:nvGrpSpPr>
          <p:cNvPr name="Group 2" id="2"/>
          <p:cNvGrpSpPr/>
          <p:nvPr/>
        </p:nvGrpSpPr>
        <p:grpSpPr>
          <a:xfrm rot="0">
            <a:off x="-4418087" y="-3606684"/>
            <a:ext cx="26803680" cy="17056535"/>
            <a:chOff x="0" y="0"/>
            <a:chExt cx="35738239" cy="22742046"/>
          </a:xfrm>
        </p:grpSpPr>
        <p:sp>
          <p:nvSpPr>
            <p:cNvPr name="Freeform 3" id="3"/>
            <p:cNvSpPr/>
            <p:nvPr/>
          </p:nvSpPr>
          <p:spPr>
            <a:xfrm flipH="false" flipV="false" rot="-3186826">
              <a:off x="26600071" y="1680289"/>
              <a:ext cx="7329130" cy="6257245"/>
            </a:xfrm>
            <a:custGeom>
              <a:avLst/>
              <a:gdLst/>
              <a:ahLst/>
              <a:cxnLst/>
              <a:rect r="r" b="b" t="t" l="l"/>
              <a:pathLst>
                <a:path h="6257245" w="7329130">
                  <a:moveTo>
                    <a:pt x="0" y="0"/>
                  </a:moveTo>
                  <a:lnTo>
                    <a:pt x="7329130" y="0"/>
                  </a:lnTo>
                  <a:lnTo>
                    <a:pt x="7329130" y="6257245"/>
                  </a:lnTo>
                  <a:lnTo>
                    <a:pt x="0" y="625724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1646292">
              <a:off x="23714623" y="14835723"/>
              <a:ext cx="11372817" cy="5601112"/>
            </a:xfrm>
            <a:custGeom>
              <a:avLst/>
              <a:gdLst/>
              <a:ahLst/>
              <a:cxnLst/>
              <a:rect r="r" b="b" t="t" l="l"/>
              <a:pathLst>
                <a:path h="5601112" w="11372817">
                  <a:moveTo>
                    <a:pt x="0" y="0"/>
                  </a:moveTo>
                  <a:lnTo>
                    <a:pt x="11372817" y="0"/>
                  </a:lnTo>
                  <a:lnTo>
                    <a:pt x="11372817" y="5601112"/>
                  </a:lnTo>
                  <a:lnTo>
                    <a:pt x="0" y="5601112"/>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1646292">
              <a:off x="1168742" y="4311710"/>
              <a:ext cx="11372817" cy="5601112"/>
            </a:xfrm>
            <a:custGeom>
              <a:avLst/>
              <a:gdLst/>
              <a:ahLst/>
              <a:cxnLst/>
              <a:rect r="r" b="b" t="t" l="l"/>
              <a:pathLst>
                <a:path h="5601112" w="11372817">
                  <a:moveTo>
                    <a:pt x="0" y="0"/>
                  </a:moveTo>
                  <a:lnTo>
                    <a:pt x="11372816" y="0"/>
                  </a:lnTo>
                  <a:lnTo>
                    <a:pt x="11372816" y="5601113"/>
                  </a:lnTo>
                  <a:lnTo>
                    <a:pt x="0" y="5601113"/>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6" id="6"/>
            <p:cNvSpPr/>
            <p:nvPr/>
          </p:nvSpPr>
          <p:spPr>
            <a:xfrm flipH="false" flipV="false" rot="-1957193">
              <a:off x="1108496" y="15002862"/>
              <a:ext cx="7329130" cy="6257245"/>
            </a:xfrm>
            <a:custGeom>
              <a:avLst/>
              <a:gdLst/>
              <a:ahLst/>
              <a:cxnLst/>
              <a:rect r="r" b="b" t="t" l="l"/>
              <a:pathLst>
                <a:path h="6257245" w="7329130">
                  <a:moveTo>
                    <a:pt x="0" y="0"/>
                  </a:moveTo>
                  <a:lnTo>
                    <a:pt x="7329130" y="0"/>
                  </a:lnTo>
                  <a:lnTo>
                    <a:pt x="7329130" y="6257244"/>
                  </a:lnTo>
                  <a:lnTo>
                    <a:pt x="0" y="625724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sp>
        <p:nvSpPr>
          <p:cNvPr name="TextBox 7" id="7"/>
          <p:cNvSpPr txBox="true"/>
          <p:nvPr/>
        </p:nvSpPr>
        <p:spPr>
          <a:xfrm rot="0">
            <a:off x="1349356" y="969004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009DDE"/>
                </a:solidFill>
                <a:latin typeface="Arial MT Pro"/>
                <a:ea typeface="Arial MT Pro"/>
                <a:cs typeface="Arial MT Pro"/>
                <a:sym typeface="Arial MT Pro"/>
              </a:rPr>
              <a:t>Little Acts of Love for Len</a:t>
            </a:r>
          </a:p>
        </p:txBody>
      </p:sp>
      <p:sp>
        <p:nvSpPr>
          <p:cNvPr name="Freeform 8" id="8"/>
          <p:cNvSpPr/>
          <p:nvPr/>
        </p:nvSpPr>
        <p:spPr>
          <a:xfrm flipH="false" flipV="false" rot="0">
            <a:off x="4240623" y="9522354"/>
            <a:ext cx="352873" cy="529640"/>
          </a:xfrm>
          <a:custGeom>
            <a:avLst/>
            <a:gdLst/>
            <a:ahLst/>
            <a:cxnLst/>
            <a:rect r="r" b="b" t="t" l="l"/>
            <a:pathLst>
              <a:path h="529640" w="352873">
                <a:moveTo>
                  <a:pt x="0" y="0"/>
                </a:moveTo>
                <a:lnTo>
                  <a:pt x="352872" y="0"/>
                </a:lnTo>
                <a:lnTo>
                  <a:pt x="352872" y="529641"/>
                </a:lnTo>
                <a:lnTo>
                  <a:pt x="0" y="529641"/>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9" id="9"/>
          <p:cNvSpPr/>
          <p:nvPr/>
        </p:nvSpPr>
        <p:spPr>
          <a:xfrm flipH="false" flipV="false" rot="0">
            <a:off x="9647082" y="0"/>
            <a:ext cx="8640918" cy="10287000"/>
          </a:xfrm>
          <a:custGeom>
            <a:avLst/>
            <a:gdLst/>
            <a:ahLst/>
            <a:cxnLst/>
            <a:rect r="r" b="b" t="t" l="l"/>
            <a:pathLst>
              <a:path h="10287000" w="8640918">
                <a:moveTo>
                  <a:pt x="0" y="0"/>
                </a:moveTo>
                <a:lnTo>
                  <a:pt x="8640918" y="0"/>
                </a:lnTo>
                <a:lnTo>
                  <a:pt x="8640918" y="10287000"/>
                </a:lnTo>
                <a:lnTo>
                  <a:pt x="0" y="10287000"/>
                </a:lnTo>
                <a:lnTo>
                  <a:pt x="0" y="0"/>
                </a:lnTo>
                <a:close/>
              </a:path>
            </a:pathLst>
          </a:custGeom>
          <a:blipFill>
            <a:blip r:embed="rId11"/>
            <a:stretch>
              <a:fillRect l="0" t="-22642" r="0" b="-19728"/>
            </a:stretch>
          </a:blipFill>
        </p:spPr>
      </p:sp>
      <p:sp>
        <p:nvSpPr>
          <p:cNvPr name="TextBox 10" id="10"/>
          <p:cNvSpPr txBox="true"/>
          <p:nvPr/>
        </p:nvSpPr>
        <p:spPr>
          <a:xfrm rot="0">
            <a:off x="1940737" y="2703332"/>
            <a:ext cx="15830649" cy="910590"/>
          </a:xfrm>
          <a:prstGeom prst="rect">
            <a:avLst/>
          </a:prstGeom>
        </p:spPr>
        <p:txBody>
          <a:bodyPr anchor="t" rtlCol="false" tIns="0" lIns="0" bIns="0" rIns="0">
            <a:spAutoFit/>
          </a:bodyPr>
          <a:lstStyle/>
          <a:p>
            <a:pPr algn="l">
              <a:lnSpc>
                <a:spcPts val="7559"/>
              </a:lnSpc>
            </a:pPr>
            <a:r>
              <a:rPr lang="en-US" sz="5400" b="true">
                <a:solidFill>
                  <a:srgbClr val="00528A"/>
                </a:solidFill>
                <a:latin typeface="Proxima Nova Heavy"/>
                <a:ea typeface="Proxima Nova Heavy"/>
                <a:cs typeface="Proxima Nova Heavy"/>
                <a:sym typeface="Proxima Nova Heavy"/>
              </a:rPr>
              <a:t>The Virtues of Lent</a:t>
            </a:r>
          </a:p>
        </p:txBody>
      </p:sp>
      <p:sp>
        <p:nvSpPr>
          <p:cNvPr name="TextBox 11" id="11"/>
          <p:cNvSpPr txBox="true"/>
          <p:nvPr/>
        </p:nvSpPr>
        <p:spPr>
          <a:xfrm rot="0">
            <a:off x="1940737" y="3734190"/>
            <a:ext cx="6346103" cy="4442460"/>
          </a:xfrm>
          <a:prstGeom prst="rect">
            <a:avLst/>
          </a:prstGeom>
        </p:spPr>
        <p:txBody>
          <a:bodyPr anchor="t" rtlCol="false" tIns="0" lIns="0" bIns="0" rIns="0">
            <a:spAutoFit/>
          </a:bodyPr>
          <a:lstStyle/>
          <a:p>
            <a:pPr algn="l" marL="777238" indent="-388619" lvl="1">
              <a:lnSpc>
                <a:spcPts val="5039"/>
              </a:lnSpc>
              <a:buFont typeface="Arial"/>
              <a:buChar char="•"/>
            </a:pPr>
            <a:r>
              <a:rPr lang="en-US" sz="3599">
                <a:solidFill>
                  <a:srgbClr val="000000"/>
                </a:solidFill>
                <a:latin typeface="Proxima Nova"/>
                <a:ea typeface="Proxima Nova"/>
                <a:cs typeface="Proxima Nova"/>
                <a:sym typeface="Proxima Nova"/>
              </a:rPr>
              <a:t>Faith</a:t>
            </a:r>
          </a:p>
          <a:p>
            <a:pPr algn="l" marL="777238" indent="-388619" lvl="1">
              <a:lnSpc>
                <a:spcPts val="5039"/>
              </a:lnSpc>
              <a:buFont typeface="Arial"/>
              <a:buChar char="•"/>
            </a:pPr>
            <a:r>
              <a:rPr lang="en-US" sz="3599">
                <a:solidFill>
                  <a:srgbClr val="000000"/>
                </a:solidFill>
                <a:latin typeface="Proxima Nova"/>
                <a:ea typeface="Proxima Nova"/>
                <a:cs typeface="Proxima Nova"/>
                <a:sym typeface="Proxima Nova"/>
              </a:rPr>
              <a:t>Hope</a:t>
            </a:r>
          </a:p>
          <a:p>
            <a:pPr algn="l" marL="777238" indent="-388619" lvl="1">
              <a:lnSpc>
                <a:spcPts val="5039"/>
              </a:lnSpc>
              <a:buFont typeface="Arial"/>
              <a:buChar char="•"/>
            </a:pPr>
            <a:r>
              <a:rPr lang="en-US" sz="3599">
                <a:solidFill>
                  <a:srgbClr val="000000"/>
                </a:solidFill>
                <a:latin typeface="Proxima Nova"/>
                <a:ea typeface="Proxima Nova"/>
                <a:cs typeface="Proxima Nova"/>
                <a:sym typeface="Proxima Nova"/>
              </a:rPr>
              <a:t>Justice (K</a:t>
            </a:r>
            <a:r>
              <a:rPr lang="en-US" sz="3599">
                <a:solidFill>
                  <a:srgbClr val="000000"/>
                </a:solidFill>
                <a:latin typeface="Proxima Nova"/>
                <a:ea typeface="Proxima Nova"/>
                <a:cs typeface="Proxima Nova"/>
                <a:sym typeface="Proxima Nova"/>
              </a:rPr>
              <a:t>indness)</a:t>
            </a:r>
          </a:p>
          <a:p>
            <a:pPr algn="l" marL="777238" indent="-388619" lvl="1">
              <a:lnSpc>
                <a:spcPts val="5039"/>
              </a:lnSpc>
              <a:buFont typeface="Arial"/>
              <a:buChar char="•"/>
            </a:pPr>
            <a:r>
              <a:rPr lang="en-US" sz="3599">
                <a:solidFill>
                  <a:srgbClr val="000000"/>
                </a:solidFill>
                <a:latin typeface="Proxima Nova"/>
                <a:ea typeface="Proxima Nova"/>
                <a:cs typeface="Proxima Nova"/>
                <a:sym typeface="Proxima Nova"/>
              </a:rPr>
              <a:t>Love of Neighbor</a:t>
            </a:r>
          </a:p>
          <a:p>
            <a:pPr algn="l" marL="777238" indent="-388619" lvl="1">
              <a:lnSpc>
                <a:spcPts val="5039"/>
              </a:lnSpc>
              <a:buFont typeface="Arial"/>
              <a:buChar char="•"/>
            </a:pPr>
            <a:r>
              <a:rPr lang="en-US" sz="3599">
                <a:solidFill>
                  <a:srgbClr val="000000"/>
                </a:solidFill>
                <a:latin typeface="Proxima Nova"/>
                <a:ea typeface="Proxima Nova"/>
                <a:cs typeface="Proxima Nova"/>
                <a:sym typeface="Proxima Nova"/>
              </a:rPr>
              <a:t>Wisdom</a:t>
            </a:r>
          </a:p>
          <a:p>
            <a:pPr algn="l" marL="777238" indent="-388619" lvl="1">
              <a:lnSpc>
                <a:spcPts val="5039"/>
              </a:lnSpc>
              <a:buFont typeface="Arial"/>
              <a:buChar char="•"/>
            </a:pPr>
            <a:r>
              <a:rPr lang="en-US" sz="3599">
                <a:solidFill>
                  <a:srgbClr val="000000"/>
                </a:solidFill>
                <a:latin typeface="Proxima Nova"/>
                <a:ea typeface="Proxima Nova"/>
                <a:cs typeface="Proxima Nova"/>
                <a:sym typeface="Proxima Nova"/>
              </a:rPr>
              <a:t>C</a:t>
            </a:r>
            <a:r>
              <a:rPr lang="en-US" sz="3599">
                <a:solidFill>
                  <a:srgbClr val="000000"/>
                </a:solidFill>
                <a:latin typeface="Proxima Nova"/>
                <a:ea typeface="Proxima Nova"/>
                <a:cs typeface="Proxima Nova"/>
                <a:sym typeface="Proxima Nova"/>
              </a:rPr>
              <a:t>harity</a:t>
            </a:r>
          </a:p>
          <a:p>
            <a:pPr algn="l">
              <a:lnSpc>
                <a:spcPts val="5039"/>
              </a:lnSpc>
            </a:pPr>
          </a:p>
        </p:txBody>
      </p:sp>
    </p:spTree>
  </p:cSld>
  <p:clrMapOvr>
    <a:masterClrMapping/>
  </p:clrMapOvr>
</p:sld>
</file>

<file path=ppt/slides/slide60.xml><?xml version="1.0" encoding="utf-8"?>
<p:sld xmlns:p="http://schemas.openxmlformats.org/presentationml/2006/main" xmlns:a="http://schemas.openxmlformats.org/drawingml/2006/main" xmlns:r="http://schemas.openxmlformats.org/officeDocument/2006/relationships">
  <p:cSld>
    <p:bg>
      <p:bgPr>
        <a:solidFill>
          <a:srgbClr val="E4F4FF"/>
        </a:solidFill>
      </p:bgPr>
    </p:bg>
    <p:spTree>
      <p:nvGrpSpPr>
        <p:cNvPr id="1" name=""/>
        <p:cNvGrpSpPr/>
        <p:nvPr/>
      </p:nvGrpSpPr>
      <p:grpSpPr>
        <a:xfrm>
          <a:off x="0" y="0"/>
          <a:ext cx="0" cy="0"/>
          <a:chOff x="0" y="0"/>
          <a:chExt cx="0" cy="0"/>
        </a:xfrm>
      </p:grpSpPr>
      <p:sp>
        <p:nvSpPr>
          <p:cNvPr name="Freeform 2" id="2"/>
          <p:cNvSpPr/>
          <p:nvPr/>
        </p:nvSpPr>
        <p:spPr>
          <a:xfrm flipH="false" flipV="false" rot="-3186826">
            <a:off x="15531966" y="-2346467"/>
            <a:ext cx="5496847" cy="4692933"/>
          </a:xfrm>
          <a:custGeom>
            <a:avLst/>
            <a:gdLst/>
            <a:ahLst/>
            <a:cxnLst/>
            <a:rect r="r" b="b" t="t" l="l"/>
            <a:pathLst>
              <a:path h="4692933" w="5496847">
                <a:moveTo>
                  <a:pt x="0" y="0"/>
                </a:moveTo>
                <a:lnTo>
                  <a:pt x="5496847" y="0"/>
                </a:lnTo>
                <a:lnTo>
                  <a:pt x="5496847" y="4692934"/>
                </a:lnTo>
                <a:lnTo>
                  <a:pt x="0" y="469293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3" id="3"/>
          <p:cNvSpPr/>
          <p:nvPr/>
        </p:nvSpPr>
        <p:spPr>
          <a:xfrm flipH="false" flipV="false" rot="-1646292">
            <a:off x="13367880" y="7520108"/>
            <a:ext cx="8529613" cy="4200834"/>
          </a:xfrm>
          <a:custGeom>
            <a:avLst/>
            <a:gdLst/>
            <a:ahLst/>
            <a:cxnLst/>
            <a:rect r="r" b="b" t="t" l="l"/>
            <a:pathLst>
              <a:path h="4200834" w="8529613">
                <a:moveTo>
                  <a:pt x="0" y="0"/>
                </a:moveTo>
                <a:lnTo>
                  <a:pt x="8529613" y="0"/>
                </a:lnTo>
                <a:lnTo>
                  <a:pt x="8529613" y="4200834"/>
                </a:lnTo>
                <a:lnTo>
                  <a:pt x="0" y="4200834"/>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4" id="4"/>
          <p:cNvSpPr/>
          <p:nvPr/>
        </p:nvSpPr>
        <p:spPr>
          <a:xfrm flipH="false" flipV="false" rot="-1646292">
            <a:off x="-3541531" y="-372901"/>
            <a:ext cx="8529613" cy="4200834"/>
          </a:xfrm>
          <a:custGeom>
            <a:avLst/>
            <a:gdLst/>
            <a:ahLst/>
            <a:cxnLst/>
            <a:rect r="r" b="b" t="t" l="l"/>
            <a:pathLst>
              <a:path h="4200834" w="8529613">
                <a:moveTo>
                  <a:pt x="0" y="0"/>
                </a:moveTo>
                <a:lnTo>
                  <a:pt x="8529612" y="0"/>
                </a:lnTo>
                <a:lnTo>
                  <a:pt x="8529612" y="4200834"/>
                </a:lnTo>
                <a:lnTo>
                  <a:pt x="0" y="4200834"/>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1957193">
            <a:off x="-3586715" y="7645462"/>
            <a:ext cx="5496847" cy="4692933"/>
          </a:xfrm>
          <a:custGeom>
            <a:avLst/>
            <a:gdLst/>
            <a:ahLst/>
            <a:cxnLst/>
            <a:rect r="r" b="b" t="t" l="l"/>
            <a:pathLst>
              <a:path h="4692933" w="5496847">
                <a:moveTo>
                  <a:pt x="0" y="0"/>
                </a:moveTo>
                <a:lnTo>
                  <a:pt x="5496847" y="0"/>
                </a:lnTo>
                <a:lnTo>
                  <a:pt x="5496847" y="4692934"/>
                </a:lnTo>
                <a:lnTo>
                  <a:pt x="0" y="469293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6" id="6"/>
          <p:cNvSpPr txBox="true"/>
          <p:nvPr/>
        </p:nvSpPr>
        <p:spPr>
          <a:xfrm rot="0">
            <a:off x="1870553" y="2203170"/>
            <a:ext cx="7841352" cy="910591"/>
          </a:xfrm>
          <a:prstGeom prst="rect">
            <a:avLst/>
          </a:prstGeom>
        </p:spPr>
        <p:txBody>
          <a:bodyPr anchor="t" rtlCol="false" tIns="0" lIns="0" bIns="0" rIns="0">
            <a:spAutoFit/>
          </a:bodyPr>
          <a:lstStyle/>
          <a:p>
            <a:pPr algn="l">
              <a:lnSpc>
                <a:spcPts val="7559"/>
              </a:lnSpc>
            </a:pPr>
            <a:r>
              <a:rPr lang="en-US" sz="5399" b="true">
                <a:solidFill>
                  <a:srgbClr val="00528A"/>
                </a:solidFill>
                <a:latin typeface="Proxima Nova Heavy"/>
                <a:ea typeface="Proxima Nova Heavy"/>
                <a:cs typeface="Proxima Nova Heavy"/>
                <a:sym typeface="Proxima Nova Heavy"/>
              </a:rPr>
              <a:t>What should I do?</a:t>
            </a:r>
          </a:p>
        </p:txBody>
      </p:sp>
      <p:grpSp>
        <p:nvGrpSpPr>
          <p:cNvPr name="Group 7" id="7"/>
          <p:cNvGrpSpPr/>
          <p:nvPr/>
        </p:nvGrpSpPr>
        <p:grpSpPr>
          <a:xfrm rot="0">
            <a:off x="1221874" y="3606684"/>
            <a:ext cx="15844252" cy="5424682"/>
            <a:chOff x="0" y="0"/>
            <a:chExt cx="1576916" cy="539897"/>
          </a:xfrm>
        </p:grpSpPr>
        <p:sp>
          <p:nvSpPr>
            <p:cNvPr name="Freeform 8" id="8"/>
            <p:cNvSpPr/>
            <p:nvPr/>
          </p:nvSpPr>
          <p:spPr>
            <a:xfrm flipH="false" flipV="false" rot="0">
              <a:off x="0" y="0"/>
              <a:ext cx="1576916" cy="539897"/>
            </a:xfrm>
            <a:custGeom>
              <a:avLst/>
              <a:gdLst/>
              <a:ahLst/>
              <a:cxnLst/>
              <a:rect r="r" b="b" t="t" l="l"/>
              <a:pathLst>
                <a:path h="539897" w="1576916">
                  <a:moveTo>
                    <a:pt x="0" y="0"/>
                  </a:moveTo>
                  <a:lnTo>
                    <a:pt x="1576916" y="0"/>
                  </a:lnTo>
                  <a:lnTo>
                    <a:pt x="1576916" y="539897"/>
                  </a:lnTo>
                  <a:lnTo>
                    <a:pt x="0" y="539897"/>
                  </a:lnTo>
                  <a:close/>
                </a:path>
              </a:pathLst>
            </a:custGeom>
            <a:blipFill>
              <a:blip r:embed="rId7"/>
              <a:stretch>
                <a:fillRect l="0" t="-39137" r="0" b="-55458"/>
              </a:stretch>
            </a:blipFill>
          </p:spPr>
        </p:sp>
      </p:grpSp>
      <p:sp>
        <p:nvSpPr>
          <p:cNvPr name="TextBox 9" id="9"/>
          <p:cNvSpPr txBox="true"/>
          <p:nvPr/>
        </p:nvSpPr>
        <p:spPr>
          <a:xfrm rot="0">
            <a:off x="1349356" y="969004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009DDE"/>
                </a:solidFill>
                <a:latin typeface="Arial MT Pro"/>
                <a:ea typeface="Arial MT Pro"/>
                <a:cs typeface="Arial MT Pro"/>
                <a:sym typeface="Arial MT Pro"/>
              </a:rPr>
              <a:t>Little Acts of Love for Len</a:t>
            </a:r>
          </a:p>
        </p:txBody>
      </p:sp>
      <p:sp>
        <p:nvSpPr>
          <p:cNvPr name="Freeform 10" id="10"/>
          <p:cNvSpPr/>
          <p:nvPr/>
        </p:nvSpPr>
        <p:spPr>
          <a:xfrm flipH="false" flipV="false" rot="0">
            <a:off x="4240623" y="9522354"/>
            <a:ext cx="352873" cy="529640"/>
          </a:xfrm>
          <a:custGeom>
            <a:avLst/>
            <a:gdLst/>
            <a:ahLst/>
            <a:cxnLst/>
            <a:rect r="r" b="b" t="t" l="l"/>
            <a:pathLst>
              <a:path h="529640" w="352873">
                <a:moveTo>
                  <a:pt x="0" y="0"/>
                </a:moveTo>
                <a:lnTo>
                  <a:pt x="352872" y="0"/>
                </a:lnTo>
                <a:lnTo>
                  <a:pt x="352872" y="529641"/>
                </a:lnTo>
                <a:lnTo>
                  <a:pt x="0" y="529641"/>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Tree>
  </p:cSld>
  <p:clrMapOvr>
    <a:masterClrMapping/>
  </p:clrMapOvr>
</p:sld>
</file>

<file path=ppt/slides/slide61.xml><?xml version="1.0" encoding="utf-8"?>
<p:sld xmlns:p="http://schemas.openxmlformats.org/presentationml/2006/main" xmlns:a="http://schemas.openxmlformats.org/drawingml/2006/main" xmlns:r="http://schemas.openxmlformats.org/officeDocument/2006/relationships">
  <p:cSld>
    <p:bg>
      <p:bgPr>
        <a:solidFill>
          <a:srgbClr val="E4F4FF"/>
        </a:solidFill>
      </p:bgPr>
    </p:bg>
    <p:spTree>
      <p:nvGrpSpPr>
        <p:cNvPr id="1" name=""/>
        <p:cNvGrpSpPr/>
        <p:nvPr/>
      </p:nvGrpSpPr>
      <p:grpSpPr>
        <a:xfrm>
          <a:off x="0" y="0"/>
          <a:ext cx="0" cy="0"/>
          <a:chOff x="0" y="0"/>
          <a:chExt cx="0" cy="0"/>
        </a:xfrm>
      </p:grpSpPr>
      <p:grpSp>
        <p:nvGrpSpPr>
          <p:cNvPr name="Group 2" id="2"/>
          <p:cNvGrpSpPr/>
          <p:nvPr/>
        </p:nvGrpSpPr>
        <p:grpSpPr>
          <a:xfrm rot="0">
            <a:off x="-4418087" y="-3606684"/>
            <a:ext cx="26803680" cy="17056535"/>
            <a:chOff x="0" y="0"/>
            <a:chExt cx="35738239" cy="22742046"/>
          </a:xfrm>
        </p:grpSpPr>
        <p:sp>
          <p:nvSpPr>
            <p:cNvPr name="Freeform 3" id="3"/>
            <p:cNvSpPr/>
            <p:nvPr/>
          </p:nvSpPr>
          <p:spPr>
            <a:xfrm flipH="false" flipV="false" rot="-3186826">
              <a:off x="26600071" y="1680289"/>
              <a:ext cx="7329130" cy="6257245"/>
            </a:xfrm>
            <a:custGeom>
              <a:avLst/>
              <a:gdLst/>
              <a:ahLst/>
              <a:cxnLst/>
              <a:rect r="r" b="b" t="t" l="l"/>
              <a:pathLst>
                <a:path h="6257245" w="7329130">
                  <a:moveTo>
                    <a:pt x="0" y="0"/>
                  </a:moveTo>
                  <a:lnTo>
                    <a:pt x="7329130" y="0"/>
                  </a:lnTo>
                  <a:lnTo>
                    <a:pt x="7329130" y="6257245"/>
                  </a:lnTo>
                  <a:lnTo>
                    <a:pt x="0" y="625724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1646292">
              <a:off x="23714623" y="14835723"/>
              <a:ext cx="11372817" cy="5601112"/>
            </a:xfrm>
            <a:custGeom>
              <a:avLst/>
              <a:gdLst/>
              <a:ahLst/>
              <a:cxnLst/>
              <a:rect r="r" b="b" t="t" l="l"/>
              <a:pathLst>
                <a:path h="5601112" w="11372817">
                  <a:moveTo>
                    <a:pt x="0" y="0"/>
                  </a:moveTo>
                  <a:lnTo>
                    <a:pt x="11372817" y="0"/>
                  </a:lnTo>
                  <a:lnTo>
                    <a:pt x="11372817" y="5601112"/>
                  </a:lnTo>
                  <a:lnTo>
                    <a:pt x="0" y="5601112"/>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1646292">
              <a:off x="1168742" y="4311710"/>
              <a:ext cx="11372817" cy="5601112"/>
            </a:xfrm>
            <a:custGeom>
              <a:avLst/>
              <a:gdLst/>
              <a:ahLst/>
              <a:cxnLst/>
              <a:rect r="r" b="b" t="t" l="l"/>
              <a:pathLst>
                <a:path h="5601112" w="11372817">
                  <a:moveTo>
                    <a:pt x="0" y="0"/>
                  </a:moveTo>
                  <a:lnTo>
                    <a:pt x="11372816" y="0"/>
                  </a:lnTo>
                  <a:lnTo>
                    <a:pt x="11372816" y="5601113"/>
                  </a:lnTo>
                  <a:lnTo>
                    <a:pt x="0" y="5601113"/>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6" id="6"/>
            <p:cNvSpPr/>
            <p:nvPr/>
          </p:nvSpPr>
          <p:spPr>
            <a:xfrm flipH="false" flipV="false" rot="-1957193">
              <a:off x="1108496" y="15002862"/>
              <a:ext cx="7329130" cy="6257245"/>
            </a:xfrm>
            <a:custGeom>
              <a:avLst/>
              <a:gdLst/>
              <a:ahLst/>
              <a:cxnLst/>
              <a:rect r="r" b="b" t="t" l="l"/>
              <a:pathLst>
                <a:path h="6257245" w="7329130">
                  <a:moveTo>
                    <a:pt x="0" y="0"/>
                  </a:moveTo>
                  <a:lnTo>
                    <a:pt x="7329130" y="0"/>
                  </a:lnTo>
                  <a:lnTo>
                    <a:pt x="7329130" y="6257244"/>
                  </a:lnTo>
                  <a:lnTo>
                    <a:pt x="0" y="625724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sp>
        <p:nvSpPr>
          <p:cNvPr name="TextBox 7" id="7"/>
          <p:cNvSpPr txBox="true"/>
          <p:nvPr/>
        </p:nvSpPr>
        <p:spPr>
          <a:xfrm rot="0">
            <a:off x="1576796" y="3625883"/>
            <a:ext cx="12033072" cy="910591"/>
          </a:xfrm>
          <a:prstGeom prst="rect">
            <a:avLst/>
          </a:prstGeom>
        </p:spPr>
        <p:txBody>
          <a:bodyPr anchor="t" rtlCol="false" tIns="0" lIns="0" bIns="0" rIns="0">
            <a:spAutoFit/>
          </a:bodyPr>
          <a:lstStyle/>
          <a:p>
            <a:pPr algn="l">
              <a:lnSpc>
                <a:spcPts val="7559"/>
              </a:lnSpc>
            </a:pPr>
            <a:r>
              <a:rPr lang="en-US" sz="5399" b="true">
                <a:solidFill>
                  <a:srgbClr val="00528A"/>
                </a:solidFill>
                <a:latin typeface="Proxima Nova Heavy"/>
                <a:ea typeface="Proxima Nova Heavy"/>
                <a:cs typeface="Proxima Nova Heavy"/>
                <a:sym typeface="Proxima Nova Heavy"/>
              </a:rPr>
              <a:t>What is Charity?</a:t>
            </a:r>
          </a:p>
        </p:txBody>
      </p:sp>
      <p:grpSp>
        <p:nvGrpSpPr>
          <p:cNvPr name="Group 8" id="8"/>
          <p:cNvGrpSpPr/>
          <p:nvPr/>
        </p:nvGrpSpPr>
        <p:grpSpPr>
          <a:xfrm rot="0">
            <a:off x="8465675" y="2876870"/>
            <a:ext cx="8407276" cy="5194540"/>
            <a:chOff x="0" y="0"/>
            <a:chExt cx="740632" cy="457608"/>
          </a:xfrm>
        </p:grpSpPr>
        <p:sp>
          <p:nvSpPr>
            <p:cNvPr name="Freeform 9" id="9"/>
            <p:cNvSpPr/>
            <p:nvPr/>
          </p:nvSpPr>
          <p:spPr>
            <a:xfrm flipH="false" flipV="false" rot="0">
              <a:off x="0" y="0"/>
              <a:ext cx="740631" cy="457608"/>
            </a:xfrm>
            <a:custGeom>
              <a:avLst/>
              <a:gdLst/>
              <a:ahLst/>
              <a:cxnLst/>
              <a:rect r="r" b="b" t="t" l="l"/>
              <a:pathLst>
                <a:path h="457608" w="740631">
                  <a:moveTo>
                    <a:pt x="0" y="0"/>
                  </a:moveTo>
                  <a:lnTo>
                    <a:pt x="740631" y="0"/>
                  </a:lnTo>
                  <a:lnTo>
                    <a:pt x="740631" y="457608"/>
                  </a:lnTo>
                  <a:lnTo>
                    <a:pt x="0" y="457608"/>
                  </a:lnTo>
                  <a:close/>
                </a:path>
              </a:pathLst>
            </a:custGeom>
            <a:blipFill>
              <a:blip r:embed="rId9"/>
              <a:stretch>
                <a:fillRect l="0" t="-3915" r="0" b="-3915"/>
              </a:stretch>
            </a:blipFill>
          </p:spPr>
        </p:sp>
      </p:grpSp>
      <p:sp>
        <p:nvSpPr>
          <p:cNvPr name="TextBox 10" id="10"/>
          <p:cNvSpPr txBox="true"/>
          <p:nvPr/>
        </p:nvSpPr>
        <p:spPr>
          <a:xfrm rot="0">
            <a:off x="1576796" y="4914111"/>
            <a:ext cx="6016536" cy="1725930"/>
          </a:xfrm>
          <a:prstGeom prst="rect">
            <a:avLst/>
          </a:prstGeom>
        </p:spPr>
        <p:txBody>
          <a:bodyPr anchor="t" rtlCol="false" tIns="0" lIns="0" bIns="0" rIns="0">
            <a:spAutoFit/>
          </a:bodyPr>
          <a:lstStyle/>
          <a:p>
            <a:pPr algn="l">
              <a:lnSpc>
                <a:spcPts val="4620"/>
              </a:lnSpc>
            </a:pPr>
            <a:r>
              <a:rPr lang="en-US" sz="3300">
                <a:solidFill>
                  <a:srgbClr val="000000"/>
                </a:solidFill>
                <a:latin typeface="Proxima Nova"/>
                <a:ea typeface="Proxima Nova"/>
                <a:cs typeface="Proxima Nova"/>
                <a:sym typeface="Proxima Nova"/>
              </a:rPr>
              <a:t>Charity means loving God above all and loving ourselves and our neighbors for the sake of God.</a:t>
            </a:r>
          </a:p>
        </p:txBody>
      </p:sp>
      <p:sp>
        <p:nvSpPr>
          <p:cNvPr name="TextBox 11" id="11"/>
          <p:cNvSpPr txBox="true"/>
          <p:nvPr/>
        </p:nvSpPr>
        <p:spPr>
          <a:xfrm rot="0">
            <a:off x="1349356" y="969004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009DDE"/>
                </a:solidFill>
                <a:latin typeface="Arial MT Pro"/>
                <a:ea typeface="Arial MT Pro"/>
                <a:cs typeface="Arial MT Pro"/>
                <a:sym typeface="Arial MT Pro"/>
              </a:rPr>
              <a:t>Little Acts of Love for Len</a:t>
            </a:r>
          </a:p>
        </p:txBody>
      </p:sp>
      <p:sp>
        <p:nvSpPr>
          <p:cNvPr name="Freeform 12" id="12"/>
          <p:cNvSpPr/>
          <p:nvPr/>
        </p:nvSpPr>
        <p:spPr>
          <a:xfrm flipH="false" flipV="false" rot="0">
            <a:off x="4240623" y="9522354"/>
            <a:ext cx="352873" cy="529640"/>
          </a:xfrm>
          <a:custGeom>
            <a:avLst/>
            <a:gdLst/>
            <a:ahLst/>
            <a:cxnLst/>
            <a:rect r="r" b="b" t="t" l="l"/>
            <a:pathLst>
              <a:path h="529640" w="352873">
                <a:moveTo>
                  <a:pt x="0" y="0"/>
                </a:moveTo>
                <a:lnTo>
                  <a:pt x="352872" y="0"/>
                </a:lnTo>
                <a:lnTo>
                  <a:pt x="352872" y="529641"/>
                </a:lnTo>
                <a:lnTo>
                  <a:pt x="0" y="529641"/>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Tree>
  </p:cSld>
  <p:clrMapOvr>
    <a:masterClrMapping/>
  </p:clrMapOvr>
</p:sld>
</file>

<file path=ppt/slides/slide62.xml><?xml version="1.0" encoding="utf-8"?>
<p:sld xmlns:p="http://schemas.openxmlformats.org/presentationml/2006/main" xmlns:a="http://schemas.openxmlformats.org/drawingml/2006/main" xmlns:r="http://schemas.openxmlformats.org/officeDocument/2006/relationships">
  <p:cSld>
    <p:bg>
      <p:bgPr>
        <a:solidFill>
          <a:srgbClr val="E4F4FF"/>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959817" cy="539897"/>
          </a:xfrm>
        </p:grpSpPr>
        <p:sp>
          <p:nvSpPr>
            <p:cNvPr name="Freeform 3" id="3"/>
            <p:cNvSpPr/>
            <p:nvPr/>
          </p:nvSpPr>
          <p:spPr>
            <a:xfrm flipH="false" flipV="false" rot="0">
              <a:off x="0" y="0"/>
              <a:ext cx="959817" cy="539897"/>
            </a:xfrm>
            <a:custGeom>
              <a:avLst/>
              <a:gdLst/>
              <a:ahLst/>
              <a:cxnLst/>
              <a:rect r="r" b="b" t="t" l="l"/>
              <a:pathLst>
                <a:path h="539897" w="959817">
                  <a:moveTo>
                    <a:pt x="0" y="0"/>
                  </a:moveTo>
                  <a:lnTo>
                    <a:pt x="959817" y="0"/>
                  </a:lnTo>
                  <a:lnTo>
                    <a:pt x="959817" y="539897"/>
                  </a:lnTo>
                  <a:lnTo>
                    <a:pt x="0" y="539897"/>
                  </a:lnTo>
                  <a:close/>
                </a:path>
              </a:pathLst>
            </a:custGeom>
            <a:blipFill>
              <a:blip r:embed="rId3">
                <a:alphaModFix amt="65000"/>
              </a:blip>
              <a:stretch>
                <a:fillRect l="-5474" t="-9222" r="0" b="-15706"/>
              </a:stretch>
            </a:blipFill>
          </p:spPr>
        </p:sp>
      </p:grpSp>
      <p:sp>
        <p:nvSpPr>
          <p:cNvPr name="Freeform 4" id="4"/>
          <p:cNvSpPr/>
          <p:nvPr/>
        </p:nvSpPr>
        <p:spPr>
          <a:xfrm flipH="false" flipV="false" rot="5400000">
            <a:off x="11920337" y="-12247824"/>
            <a:ext cx="11223982" cy="35375423"/>
          </a:xfrm>
          <a:custGeom>
            <a:avLst/>
            <a:gdLst/>
            <a:ahLst/>
            <a:cxnLst/>
            <a:rect r="r" b="b" t="t" l="l"/>
            <a:pathLst>
              <a:path h="35375423" w="11223982">
                <a:moveTo>
                  <a:pt x="0" y="0"/>
                </a:moveTo>
                <a:lnTo>
                  <a:pt x="11223982" y="0"/>
                </a:lnTo>
                <a:lnTo>
                  <a:pt x="11223982" y="35375423"/>
                </a:lnTo>
                <a:lnTo>
                  <a:pt x="0" y="35375423"/>
                </a:lnTo>
                <a:lnTo>
                  <a:pt x="0" y="0"/>
                </a:lnTo>
                <a:close/>
              </a:path>
            </a:pathLst>
          </a:custGeom>
          <a:blipFill>
            <a:blip r:embed="rId4"/>
            <a:stretch>
              <a:fillRect l="-176446" t="0" r="-378466" b="0"/>
            </a:stretch>
          </a:blipFill>
        </p:spPr>
      </p:sp>
      <p:sp>
        <p:nvSpPr>
          <p:cNvPr name="TextBox 5" id="5"/>
          <p:cNvSpPr txBox="true"/>
          <p:nvPr/>
        </p:nvSpPr>
        <p:spPr>
          <a:xfrm rot="0">
            <a:off x="1028700" y="3140393"/>
            <a:ext cx="7841352" cy="910591"/>
          </a:xfrm>
          <a:prstGeom prst="rect">
            <a:avLst/>
          </a:prstGeom>
        </p:spPr>
        <p:txBody>
          <a:bodyPr anchor="t" rtlCol="false" tIns="0" lIns="0" bIns="0" rIns="0">
            <a:spAutoFit/>
          </a:bodyPr>
          <a:lstStyle/>
          <a:p>
            <a:pPr algn="l">
              <a:lnSpc>
                <a:spcPts val="7559"/>
              </a:lnSpc>
            </a:pPr>
            <a:r>
              <a:rPr lang="en-US" sz="5399" b="true">
                <a:solidFill>
                  <a:srgbClr val="00528A"/>
                </a:solidFill>
                <a:latin typeface="Proxima Nova Heavy"/>
                <a:ea typeface="Proxima Nova Heavy"/>
                <a:cs typeface="Proxima Nova Heavy"/>
                <a:sym typeface="Proxima Nova Heavy"/>
              </a:rPr>
              <a:t>How can I show charity?</a:t>
            </a:r>
          </a:p>
        </p:txBody>
      </p:sp>
      <p:sp>
        <p:nvSpPr>
          <p:cNvPr name="TextBox 6" id="6"/>
          <p:cNvSpPr txBox="true"/>
          <p:nvPr/>
        </p:nvSpPr>
        <p:spPr>
          <a:xfrm rot="0">
            <a:off x="1028700" y="4232205"/>
            <a:ext cx="8735656" cy="2887980"/>
          </a:xfrm>
          <a:prstGeom prst="rect">
            <a:avLst/>
          </a:prstGeom>
        </p:spPr>
        <p:txBody>
          <a:bodyPr anchor="t" rtlCol="false" tIns="0" lIns="0" bIns="0" rIns="0">
            <a:spAutoFit/>
          </a:bodyPr>
          <a:lstStyle/>
          <a:p>
            <a:pPr algn="l">
              <a:lnSpc>
                <a:spcPts val="4620"/>
              </a:lnSpc>
            </a:pPr>
            <a:r>
              <a:rPr lang="en-US" sz="3300">
                <a:solidFill>
                  <a:srgbClr val="000000"/>
                </a:solidFill>
                <a:latin typeface="Proxima Nova"/>
                <a:ea typeface="Proxima Nova"/>
                <a:cs typeface="Proxima Nova"/>
                <a:sym typeface="Proxima Nova"/>
              </a:rPr>
              <a:t>Instructions:</a:t>
            </a:r>
          </a:p>
          <a:p>
            <a:pPr algn="l" marL="712470" indent="-356235" lvl="1">
              <a:lnSpc>
                <a:spcPts val="4620"/>
              </a:lnSpc>
              <a:buFont typeface="Arial"/>
              <a:buChar char="•"/>
            </a:pPr>
            <a:r>
              <a:rPr lang="en-US" sz="3300">
                <a:solidFill>
                  <a:srgbClr val="000000"/>
                </a:solidFill>
                <a:latin typeface="Proxima Nova"/>
                <a:ea typeface="Proxima Nova"/>
                <a:cs typeface="Proxima Nova"/>
                <a:sym typeface="Proxima Nova"/>
              </a:rPr>
              <a:t>W</a:t>
            </a:r>
            <a:r>
              <a:rPr lang="en-US" sz="3300">
                <a:solidFill>
                  <a:srgbClr val="000000"/>
                </a:solidFill>
                <a:latin typeface="Proxima Nova"/>
                <a:ea typeface="Proxima Nova"/>
                <a:cs typeface="Proxima Nova"/>
                <a:sym typeface="Proxima Nova"/>
              </a:rPr>
              <a:t>ith a classmate, think of three ways you can show charity in your life every day.</a:t>
            </a:r>
          </a:p>
          <a:p>
            <a:pPr algn="l" marL="712470" indent="-356235" lvl="1">
              <a:lnSpc>
                <a:spcPts val="4620"/>
              </a:lnSpc>
              <a:buFont typeface="Arial"/>
              <a:buChar char="•"/>
            </a:pPr>
            <a:r>
              <a:rPr lang="en-US" sz="3300">
                <a:solidFill>
                  <a:srgbClr val="000000"/>
                </a:solidFill>
                <a:latin typeface="Proxima Nova"/>
                <a:ea typeface="Proxima Nova"/>
                <a:cs typeface="Proxima Nova"/>
                <a:sym typeface="Proxima Nova"/>
              </a:rPr>
              <a:t>Writ</a:t>
            </a:r>
            <a:r>
              <a:rPr lang="en-US" sz="3300">
                <a:solidFill>
                  <a:srgbClr val="000000"/>
                </a:solidFill>
                <a:latin typeface="Proxima Nova"/>
                <a:ea typeface="Proxima Nova"/>
                <a:cs typeface="Proxima Nova"/>
                <a:sym typeface="Proxima Nova"/>
              </a:rPr>
              <a:t>e down your ideas.</a:t>
            </a:r>
          </a:p>
          <a:p>
            <a:pPr algn="l">
              <a:lnSpc>
                <a:spcPts val="4620"/>
              </a:lnSpc>
            </a:pPr>
          </a:p>
        </p:txBody>
      </p:sp>
      <p:sp>
        <p:nvSpPr>
          <p:cNvPr name="TextBox 7" id="7"/>
          <p:cNvSpPr txBox="true"/>
          <p:nvPr/>
        </p:nvSpPr>
        <p:spPr>
          <a:xfrm rot="0">
            <a:off x="1349356" y="969004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009DDE"/>
                </a:solidFill>
                <a:latin typeface="Arial MT Pro"/>
                <a:ea typeface="Arial MT Pro"/>
                <a:cs typeface="Arial MT Pro"/>
                <a:sym typeface="Arial MT Pro"/>
              </a:rPr>
              <a:t>Little Acts of Love for Len</a:t>
            </a:r>
          </a:p>
        </p:txBody>
      </p:sp>
      <p:sp>
        <p:nvSpPr>
          <p:cNvPr name="Freeform 8" id="8"/>
          <p:cNvSpPr/>
          <p:nvPr/>
        </p:nvSpPr>
        <p:spPr>
          <a:xfrm flipH="false" flipV="false" rot="0">
            <a:off x="4240623" y="9522354"/>
            <a:ext cx="352873" cy="529640"/>
          </a:xfrm>
          <a:custGeom>
            <a:avLst/>
            <a:gdLst/>
            <a:ahLst/>
            <a:cxnLst/>
            <a:rect r="r" b="b" t="t" l="l"/>
            <a:pathLst>
              <a:path h="529640" w="352873">
                <a:moveTo>
                  <a:pt x="0" y="0"/>
                </a:moveTo>
                <a:lnTo>
                  <a:pt x="352872" y="0"/>
                </a:lnTo>
                <a:lnTo>
                  <a:pt x="352872" y="529641"/>
                </a:lnTo>
                <a:lnTo>
                  <a:pt x="0" y="529641"/>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Tree>
  </p:cSld>
  <p:clrMapOvr>
    <a:masterClrMapping/>
  </p:clrMapOvr>
</p:sld>
</file>

<file path=ppt/slides/slide63.xml><?xml version="1.0" encoding="utf-8"?>
<p:sld xmlns:p="http://schemas.openxmlformats.org/presentationml/2006/main" xmlns:a="http://schemas.openxmlformats.org/drawingml/2006/main" xmlns:r="http://schemas.openxmlformats.org/officeDocument/2006/relationships">
  <p:cSld>
    <p:bg>
      <p:bgPr>
        <a:solidFill>
          <a:srgbClr val="E4F4FF"/>
        </a:solidFill>
      </p:bgPr>
    </p:bg>
    <p:spTree>
      <p:nvGrpSpPr>
        <p:cNvPr id="1" name=""/>
        <p:cNvGrpSpPr/>
        <p:nvPr/>
      </p:nvGrpSpPr>
      <p:grpSpPr>
        <a:xfrm>
          <a:off x="0" y="0"/>
          <a:ext cx="0" cy="0"/>
          <a:chOff x="0" y="0"/>
          <a:chExt cx="0" cy="0"/>
        </a:xfrm>
      </p:grpSpPr>
      <p:grpSp>
        <p:nvGrpSpPr>
          <p:cNvPr name="Group 2" id="2"/>
          <p:cNvGrpSpPr/>
          <p:nvPr/>
        </p:nvGrpSpPr>
        <p:grpSpPr>
          <a:xfrm rot="0">
            <a:off x="-4418087" y="-3606684"/>
            <a:ext cx="26803680" cy="17056535"/>
            <a:chOff x="0" y="0"/>
            <a:chExt cx="35738239" cy="22742046"/>
          </a:xfrm>
        </p:grpSpPr>
        <p:sp>
          <p:nvSpPr>
            <p:cNvPr name="Freeform 3" id="3"/>
            <p:cNvSpPr/>
            <p:nvPr/>
          </p:nvSpPr>
          <p:spPr>
            <a:xfrm flipH="false" flipV="false" rot="-3186826">
              <a:off x="26600071" y="1680289"/>
              <a:ext cx="7329130" cy="6257245"/>
            </a:xfrm>
            <a:custGeom>
              <a:avLst/>
              <a:gdLst/>
              <a:ahLst/>
              <a:cxnLst/>
              <a:rect r="r" b="b" t="t" l="l"/>
              <a:pathLst>
                <a:path h="6257245" w="7329130">
                  <a:moveTo>
                    <a:pt x="0" y="0"/>
                  </a:moveTo>
                  <a:lnTo>
                    <a:pt x="7329130" y="0"/>
                  </a:lnTo>
                  <a:lnTo>
                    <a:pt x="7329130" y="6257245"/>
                  </a:lnTo>
                  <a:lnTo>
                    <a:pt x="0" y="625724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1646292">
              <a:off x="23714623" y="14835723"/>
              <a:ext cx="11372817" cy="5601112"/>
            </a:xfrm>
            <a:custGeom>
              <a:avLst/>
              <a:gdLst/>
              <a:ahLst/>
              <a:cxnLst/>
              <a:rect r="r" b="b" t="t" l="l"/>
              <a:pathLst>
                <a:path h="5601112" w="11372817">
                  <a:moveTo>
                    <a:pt x="0" y="0"/>
                  </a:moveTo>
                  <a:lnTo>
                    <a:pt x="11372817" y="0"/>
                  </a:lnTo>
                  <a:lnTo>
                    <a:pt x="11372817" y="5601112"/>
                  </a:lnTo>
                  <a:lnTo>
                    <a:pt x="0" y="5601112"/>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1646292">
              <a:off x="1168742" y="4311710"/>
              <a:ext cx="11372817" cy="5601112"/>
            </a:xfrm>
            <a:custGeom>
              <a:avLst/>
              <a:gdLst/>
              <a:ahLst/>
              <a:cxnLst/>
              <a:rect r="r" b="b" t="t" l="l"/>
              <a:pathLst>
                <a:path h="5601112" w="11372817">
                  <a:moveTo>
                    <a:pt x="0" y="0"/>
                  </a:moveTo>
                  <a:lnTo>
                    <a:pt x="11372816" y="0"/>
                  </a:lnTo>
                  <a:lnTo>
                    <a:pt x="11372816" y="5601113"/>
                  </a:lnTo>
                  <a:lnTo>
                    <a:pt x="0" y="5601113"/>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1957193">
              <a:off x="1108496" y="15002862"/>
              <a:ext cx="7329130" cy="6257245"/>
            </a:xfrm>
            <a:custGeom>
              <a:avLst/>
              <a:gdLst/>
              <a:ahLst/>
              <a:cxnLst/>
              <a:rect r="r" b="b" t="t" l="l"/>
              <a:pathLst>
                <a:path h="6257245" w="7329130">
                  <a:moveTo>
                    <a:pt x="0" y="0"/>
                  </a:moveTo>
                  <a:lnTo>
                    <a:pt x="7329130" y="0"/>
                  </a:lnTo>
                  <a:lnTo>
                    <a:pt x="7329130" y="6257244"/>
                  </a:lnTo>
                  <a:lnTo>
                    <a:pt x="0" y="625724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sp>
        <p:nvSpPr>
          <p:cNvPr name="TextBox 7" id="7"/>
          <p:cNvSpPr txBox="true"/>
          <p:nvPr/>
        </p:nvSpPr>
        <p:spPr>
          <a:xfrm rot="0">
            <a:off x="2305889" y="1927683"/>
            <a:ext cx="17086823" cy="2870201"/>
          </a:xfrm>
          <a:prstGeom prst="rect">
            <a:avLst/>
          </a:prstGeom>
        </p:spPr>
        <p:txBody>
          <a:bodyPr anchor="t" rtlCol="false" tIns="0" lIns="0" bIns="0" rIns="0">
            <a:spAutoFit/>
          </a:bodyPr>
          <a:lstStyle/>
          <a:p>
            <a:pPr algn="l">
              <a:lnSpc>
                <a:spcPts val="7699"/>
              </a:lnSpc>
            </a:pPr>
            <a:r>
              <a:rPr lang="en-US" sz="5499" b="true">
                <a:solidFill>
                  <a:srgbClr val="00528A"/>
                </a:solidFill>
                <a:latin typeface="Proxima Nova Heavy"/>
                <a:ea typeface="Proxima Nova Heavy"/>
                <a:cs typeface="Proxima Nova Heavy"/>
                <a:sym typeface="Proxima Nova Heavy"/>
              </a:rPr>
              <a:t>The good Samaritan </a:t>
            </a:r>
          </a:p>
          <a:p>
            <a:pPr algn="l">
              <a:lnSpc>
                <a:spcPts val="7699"/>
              </a:lnSpc>
            </a:pPr>
            <a:r>
              <a:rPr lang="en-US" sz="5499" b="true">
                <a:solidFill>
                  <a:srgbClr val="00528A"/>
                </a:solidFill>
                <a:latin typeface="Proxima Nova Heavy"/>
                <a:ea typeface="Proxima Nova Heavy"/>
                <a:cs typeface="Proxima Nova Heavy"/>
                <a:sym typeface="Proxima Nova Heavy"/>
              </a:rPr>
              <a:t>(Luke 10:25-37)</a:t>
            </a:r>
          </a:p>
          <a:p>
            <a:pPr algn="l">
              <a:lnSpc>
                <a:spcPts val="7699"/>
              </a:lnSpc>
            </a:pPr>
          </a:p>
        </p:txBody>
      </p:sp>
      <p:sp>
        <p:nvSpPr>
          <p:cNvPr name="TextBox 8" id="8"/>
          <p:cNvSpPr txBox="true"/>
          <p:nvPr/>
        </p:nvSpPr>
        <p:spPr>
          <a:xfrm rot="0">
            <a:off x="2305889" y="4215130"/>
            <a:ext cx="6838111" cy="4631055"/>
          </a:xfrm>
          <a:prstGeom prst="rect">
            <a:avLst/>
          </a:prstGeom>
        </p:spPr>
        <p:txBody>
          <a:bodyPr anchor="t" rtlCol="false" tIns="0" lIns="0" bIns="0" rIns="0">
            <a:spAutoFit/>
          </a:bodyPr>
          <a:lstStyle/>
          <a:p>
            <a:pPr algn="l">
              <a:lnSpc>
                <a:spcPts val="4620"/>
              </a:lnSpc>
            </a:pPr>
            <a:r>
              <a:rPr lang="en-US" sz="3300">
                <a:solidFill>
                  <a:srgbClr val="000000"/>
                </a:solidFill>
                <a:latin typeface="Proxima Nova"/>
                <a:ea typeface="Proxima Nova"/>
                <a:cs typeface="Proxima Nova"/>
                <a:sym typeface="Proxima Nova"/>
              </a:rPr>
              <a:t>“Which of these three, in your opinion, was neighbor to the robbers’ victim?”</a:t>
            </a:r>
          </a:p>
          <a:p>
            <a:pPr algn="l">
              <a:lnSpc>
                <a:spcPts val="4620"/>
              </a:lnSpc>
            </a:pPr>
          </a:p>
          <a:p>
            <a:pPr algn="l">
              <a:lnSpc>
                <a:spcPts val="4620"/>
              </a:lnSpc>
            </a:pPr>
            <a:r>
              <a:rPr lang="en-US" sz="3300">
                <a:solidFill>
                  <a:srgbClr val="000000"/>
                </a:solidFill>
                <a:latin typeface="Proxima Nova"/>
                <a:ea typeface="Proxima Nova"/>
                <a:cs typeface="Proxima Nova"/>
                <a:sym typeface="Proxima Nova"/>
              </a:rPr>
              <a:t>“He answered, “The one who treated him with mercy.” Jesus said to him, “Go and do likewise.”</a:t>
            </a:r>
          </a:p>
          <a:p>
            <a:pPr algn="l">
              <a:lnSpc>
                <a:spcPts val="4620"/>
              </a:lnSpc>
            </a:pPr>
          </a:p>
        </p:txBody>
      </p:sp>
      <p:pic>
        <p:nvPicPr>
          <p:cNvPr name="Picture 9" id="9"/>
          <p:cNvPicPr>
            <a:picLocks noChangeAspect="true"/>
          </p:cNvPicPr>
          <p:nvPr>
            <a:videoFile r:link="rId8"/>
          </p:nvPr>
        </p:nvPicPr>
        <p:blipFill>
          <a:blip r:embed="rId7"/>
          <a:stretch>
            <a:fillRect/>
          </a:stretch>
        </p:blipFill>
        <p:spPr>
          <a:xfrm rot="0">
            <a:off x="9851924" y="3591890"/>
            <a:ext cx="6589345" cy="3703613"/>
          </a:xfrm>
          <a:prstGeom prst="rect">
            <a:avLst/>
          </a:prstGeom>
        </p:spPr>
      </p:pic>
      <p:sp>
        <p:nvSpPr>
          <p:cNvPr name="TextBox 10" id="10"/>
          <p:cNvSpPr txBox="true"/>
          <p:nvPr/>
        </p:nvSpPr>
        <p:spPr>
          <a:xfrm rot="0">
            <a:off x="1349356" y="969004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009DDE"/>
                </a:solidFill>
                <a:latin typeface="Arial MT Pro"/>
                <a:ea typeface="Arial MT Pro"/>
                <a:cs typeface="Arial MT Pro"/>
                <a:sym typeface="Arial MT Pro"/>
              </a:rPr>
              <a:t>Little Acts of Love for Len</a:t>
            </a:r>
          </a:p>
        </p:txBody>
      </p:sp>
      <p:sp>
        <p:nvSpPr>
          <p:cNvPr name="Freeform 11" id="11"/>
          <p:cNvSpPr/>
          <p:nvPr/>
        </p:nvSpPr>
        <p:spPr>
          <a:xfrm flipH="false" flipV="false" rot="0">
            <a:off x="4240623" y="9522354"/>
            <a:ext cx="352873" cy="529640"/>
          </a:xfrm>
          <a:custGeom>
            <a:avLst/>
            <a:gdLst/>
            <a:ahLst/>
            <a:cxnLst/>
            <a:rect r="r" b="b" t="t" l="l"/>
            <a:pathLst>
              <a:path h="529640" w="352873">
                <a:moveTo>
                  <a:pt x="0" y="0"/>
                </a:moveTo>
                <a:lnTo>
                  <a:pt x="352872" y="0"/>
                </a:lnTo>
                <a:lnTo>
                  <a:pt x="352872" y="529641"/>
                </a:lnTo>
                <a:lnTo>
                  <a:pt x="0" y="529641"/>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TextBox 12" id="12"/>
          <p:cNvSpPr txBox="true"/>
          <p:nvPr/>
        </p:nvSpPr>
        <p:spPr>
          <a:xfrm rot="0">
            <a:off x="10842079" y="7528623"/>
            <a:ext cx="4159448" cy="455295"/>
          </a:xfrm>
          <a:prstGeom prst="rect">
            <a:avLst/>
          </a:prstGeom>
        </p:spPr>
        <p:txBody>
          <a:bodyPr anchor="t" rtlCol="false" tIns="0" lIns="0" bIns="0" rIns="0">
            <a:spAutoFit/>
          </a:bodyPr>
          <a:lstStyle/>
          <a:p>
            <a:pPr algn="ctr">
              <a:lnSpc>
                <a:spcPts val="3780"/>
              </a:lnSpc>
              <a:spcBef>
                <a:spcPct val="0"/>
              </a:spcBef>
            </a:pPr>
            <a:r>
              <a:rPr lang="en-US" sz="2700">
                <a:solidFill>
                  <a:srgbClr val="000000"/>
                </a:solidFill>
                <a:latin typeface="Proxima Nova"/>
                <a:ea typeface="Proxima Nova"/>
                <a:cs typeface="Proxima Nova"/>
                <a:sym typeface="Proxima Nova"/>
              </a:rPr>
              <a:t>Watch Video: </a:t>
            </a:r>
            <a:r>
              <a:rPr lang="en-US" sz="2700">
                <a:solidFill>
                  <a:srgbClr val="000000"/>
                </a:solidFill>
                <a:latin typeface="Proxima Nova"/>
                <a:ea typeface="Proxima Nova"/>
                <a:cs typeface="Proxima Nova"/>
                <a:sym typeface="Proxima Nova"/>
              </a:rPr>
              <a:t>01:06 - 03:08)</a:t>
            </a:r>
          </a:p>
        </p:txBody>
      </p:sp>
    </p:spTree>
  </p:cSld>
  <p:clrMapOvr>
    <a:masterClrMapping/>
  </p:clrMapOvr>
</p:sld>
</file>

<file path=ppt/slides/slide64.xml><?xml version="1.0" encoding="utf-8"?>
<p:sld xmlns:p="http://schemas.openxmlformats.org/presentationml/2006/main" xmlns:a="http://schemas.openxmlformats.org/drawingml/2006/main" xmlns:r="http://schemas.openxmlformats.org/officeDocument/2006/relationships">
  <p:cSld>
    <p:bg>
      <p:bgPr>
        <a:solidFill>
          <a:srgbClr val="0398D8"/>
        </a:solidFill>
      </p:bgPr>
    </p:bg>
    <p:spTree>
      <p:nvGrpSpPr>
        <p:cNvPr id="1" name=""/>
        <p:cNvGrpSpPr/>
        <p:nvPr/>
      </p:nvGrpSpPr>
      <p:grpSpPr>
        <a:xfrm>
          <a:off x="0" y="0"/>
          <a:ext cx="0" cy="0"/>
          <a:chOff x="0" y="0"/>
          <a:chExt cx="0" cy="0"/>
        </a:xfrm>
      </p:grpSpPr>
      <p:sp>
        <p:nvSpPr>
          <p:cNvPr name="TextBox 2" id="2"/>
          <p:cNvSpPr txBox="true"/>
          <p:nvPr/>
        </p:nvSpPr>
        <p:spPr>
          <a:xfrm rot="0">
            <a:off x="1028700" y="933450"/>
            <a:ext cx="15830649" cy="910591"/>
          </a:xfrm>
          <a:prstGeom prst="rect">
            <a:avLst/>
          </a:prstGeom>
        </p:spPr>
        <p:txBody>
          <a:bodyPr anchor="t" rtlCol="false" tIns="0" lIns="0" bIns="0" rIns="0">
            <a:spAutoFit/>
          </a:bodyPr>
          <a:lstStyle/>
          <a:p>
            <a:pPr algn="l">
              <a:lnSpc>
                <a:spcPts val="7559"/>
              </a:lnSpc>
            </a:pPr>
            <a:r>
              <a:rPr lang="en-US" sz="5399" b="true">
                <a:solidFill>
                  <a:srgbClr val="FFFFFF"/>
                </a:solidFill>
                <a:latin typeface="Proxima Nova Heavy"/>
                <a:ea typeface="Proxima Nova Heavy"/>
                <a:cs typeface="Proxima Nova Heavy"/>
                <a:sym typeface="Proxima Nova Heavy"/>
              </a:rPr>
              <a:t>Charlie Doherty’s charity example</a:t>
            </a:r>
          </a:p>
        </p:txBody>
      </p:sp>
      <p:sp>
        <p:nvSpPr>
          <p:cNvPr name="TextBox 3" id="3"/>
          <p:cNvSpPr txBox="true"/>
          <p:nvPr/>
        </p:nvSpPr>
        <p:spPr>
          <a:xfrm rot="0">
            <a:off x="1708908" y="7906573"/>
            <a:ext cx="14870185" cy="1180465"/>
          </a:xfrm>
          <a:prstGeom prst="rect">
            <a:avLst/>
          </a:prstGeom>
        </p:spPr>
        <p:txBody>
          <a:bodyPr anchor="t" rtlCol="false" tIns="0" lIns="0" bIns="0" rIns="0">
            <a:spAutoFit/>
          </a:bodyPr>
          <a:lstStyle/>
          <a:p>
            <a:pPr algn="ctr">
              <a:lnSpc>
                <a:spcPts val="4759"/>
              </a:lnSpc>
            </a:pPr>
            <a:r>
              <a:rPr lang="en-US" sz="3399">
                <a:solidFill>
                  <a:srgbClr val="FFFFFF"/>
                </a:solidFill>
                <a:latin typeface="Canva Sans"/>
                <a:ea typeface="Canva Sans"/>
                <a:cs typeface="Canva Sans"/>
                <a:sym typeface="Canva Sans"/>
              </a:rPr>
              <a:t>Can you think of a small way we can help make sure everyone in the world has enough food to eat?</a:t>
            </a:r>
          </a:p>
        </p:txBody>
      </p:sp>
      <p:sp>
        <p:nvSpPr>
          <p:cNvPr name="Freeform 4" id="4"/>
          <p:cNvSpPr/>
          <p:nvPr/>
        </p:nvSpPr>
        <p:spPr>
          <a:xfrm flipH="false" flipV="false" rot="0">
            <a:off x="16127083" y="352708"/>
            <a:ext cx="1485238" cy="1704692"/>
          </a:xfrm>
          <a:custGeom>
            <a:avLst/>
            <a:gdLst/>
            <a:ahLst/>
            <a:cxnLst/>
            <a:rect r="r" b="b" t="t" l="l"/>
            <a:pathLst>
              <a:path h="1704692" w="1485238">
                <a:moveTo>
                  <a:pt x="0" y="0"/>
                </a:moveTo>
                <a:lnTo>
                  <a:pt x="1485237" y="0"/>
                </a:lnTo>
                <a:lnTo>
                  <a:pt x="1485237" y="1704692"/>
                </a:lnTo>
                <a:lnTo>
                  <a:pt x="0" y="1704692"/>
                </a:lnTo>
                <a:lnTo>
                  <a:pt x="0" y="0"/>
                </a:lnTo>
                <a:close/>
              </a:path>
            </a:pathLst>
          </a:custGeom>
          <a:blipFill>
            <a:blip r:embed="rId3"/>
            <a:stretch>
              <a:fillRect l="0" t="0" r="0" b="0"/>
            </a:stretch>
          </a:blipFill>
          <a:ln w="38100" cap="sq">
            <a:solidFill>
              <a:srgbClr val="FFFFFF"/>
            </a:solidFill>
            <a:prstDash val="solid"/>
            <a:miter/>
          </a:ln>
        </p:spPr>
      </p:sp>
      <p:sp>
        <p:nvSpPr>
          <p:cNvPr name="TextBox 5" id="5"/>
          <p:cNvSpPr txBox="true"/>
          <p:nvPr/>
        </p:nvSpPr>
        <p:spPr>
          <a:xfrm rot="0">
            <a:off x="7190110" y="4803457"/>
            <a:ext cx="3907780" cy="613410"/>
          </a:xfrm>
          <a:prstGeom prst="rect">
            <a:avLst/>
          </a:prstGeom>
        </p:spPr>
        <p:txBody>
          <a:bodyPr anchor="t" rtlCol="false" tIns="0" lIns="0" bIns="0" rIns="0">
            <a:spAutoFit/>
          </a:bodyPr>
          <a:lstStyle/>
          <a:p>
            <a:pPr algn="ctr">
              <a:lnSpc>
                <a:spcPts val="5039"/>
              </a:lnSpc>
              <a:spcBef>
                <a:spcPct val="0"/>
              </a:spcBef>
            </a:pPr>
            <a:r>
              <a:rPr lang="en-US" sz="3599" u="sng">
                <a:solidFill>
                  <a:srgbClr val="FFFFFF"/>
                </a:solidFill>
                <a:latin typeface="Proxima Nova"/>
                <a:ea typeface="Proxima Nova"/>
                <a:cs typeface="Proxima Nova"/>
                <a:sym typeface="Proxima Nova"/>
                <a:hlinkClick r:id="rId4" tooltip="https://byu.box.com/s/edwziaop25rdqhbovsno8cxqsyourfm8"/>
              </a:rPr>
              <a:t>Click to View Video</a:t>
            </a:r>
          </a:p>
        </p:txBody>
      </p:sp>
      <p:sp>
        <p:nvSpPr>
          <p:cNvPr name="TextBox 6" id="6"/>
          <p:cNvSpPr txBox="true"/>
          <p:nvPr/>
        </p:nvSpPr>
        <p:spPr>
          <a:xfrm rot="0">
            <a:off x="1349356" y="969004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FFFFFF"/>
                </a:solidFill>
                <a:latin typeface="Arial MT Pro"/>
                <a:ea typeface="Arial MT Pro"/>
                <a:cs typeface="Arial MT Pro"/>
                <a:sym typeface="Arial MT Pro"/>
              </a:rPr>
              <a:t>Little Acts of Love for Len</a:t>
            </a:r>
          </a:p>
        </p:txBody>
      </p:sp>
      <p:sp>
        <p:nvSpPr>
          <p:cNvPr name="Freeform 7" id="7"/>
          <p:cNvSpPr/>
          <p:nvPr/>
        </p:nvSpPr>
        <p:spPr>
          <a:xfrm flipH="false" flipV="false" rot="0">
            <a:off x="4240623" y="9522354"/>
            <a:ext cx="352873" cy="529640"/>
          </a:xfrm>
          <a:custGeom>
            <a:avLst/>
            <a:gdLst/>
            <a:ahLst/>
            <a:cxnLst/>
            <a:rect r="r" b="b" t="t" l="l"/>
            <a:pathLst>
              <a:path h="529640" w="352873">
                <a:moveTo>
                  <a:pt x="0" y="0"/>
                </a:moveTo>
                <a:lnTo>
                  <a:pt x="352872" y="0"/>
                </a:lnTo>
                <a:lnTo>
                  <a:pt x="352872" y="529641"/>
                </a:lnTo>
                <a:lnTo>
                  <a:pt x="0" y="529641"/>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Tree>
  </p:cSld>
  <p:clrMapOvr>
    <a:masterClrMapping/>
  </p:clrMapOvr>
</p:sld>
</file>

<file path=ppt/slides/slide65.xml><?xml version="1.0" encoding="utf-8"?>
<p:sld xmlns:p="http://schemas.openxmlformats.org/presentationml/2006/main" xmlns:a="http://schemas.openxmlformats.org/drawingml/2006/main" xmlns:r="http://schemas.openxmlformats.org/officeDocument/2006/relationships">
  <p:cSld>
    <p:bg>
      <p:bgPr>
        <a:solidFill>
          <a:srgbClr val="E4F4FF"/>
        </a:solidFill>
      </p:bgPr>
    </p:bg>
    <p:spTree>
      <p:nvGrpSpPr>
        <p:cNvPr id="1" name=""/>
        <p:cNvGrpSpPr/>
        <p:nvPr/>
      </p:nvGrpSpPr>
      <p:grpSpPr>
        <a:xfrm>
          <a:off x="0" y="0"/>
          <a:ext cx="0" cy="0"/>
          <a:chOff x="0" y="0"/>
          <a:chExt cx="0" cy="0"/>
        </a:xfrm>
      </p:grpSpPr>
      <p:grpSp>
        <p:nvGrpSpPr>
          <p:cNvPr name="Group 2" id="2"/>
          <p:cNvGrpSpPr/>
          <p:nvPr/>
        </p:nvGrpSpPr>
        <p:grpSpPr>
          <a:xfrm rot="0">
            <a:off x="-4418087" y="-3606684"/>
            <a:ext cx="26803680" cy="17056535"/>
            <a:chOff x="0" y="0"/>
            <a:chExt cx="35738239" cy="22742046"/>
          </a:xfrm>
        </p:grpSpPr>
        <p:sp>
          <p:nvSpPr>
            <p:cNvPr name="Freeform 3" id="3"/>
            <p:cNvSpPr/>
            <p:nvPr/>
          </p:nvSpPr>
          <p:spPr>
            <a:xfrm flipH="false" flipV="false" rot="-3186826">
              <a:off x="26600071" y="1680289"/>
              <a:ext cx="7329130" cy="6257245"/>
            </a:xfrm>
            <a:custGeom>
              <a:avLst/>
              <a:gdLst/>
              <a:ahLst/>
              <a:cxnLst/>
              <a:rect r="r" b="b" t="t" l="l"/>
              <a:pathLst>
                <a:path h="6257245" w="7329130">
                  <a:moveTo>
                    <a:pt x="0" y="0"/>
                  </a:moveTo>
                  <a:lnTo>
                    <a:pt x="7329130" y="0"/>
                  </a:lnTo>
                  <a:lnTo>
                    <a:pt x="7329130" y="6257245"/>
                  </a:lnTo>
                  <a:lnTo>
                    <a:pt x="0" y="625724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1646292">
              <a:off x="23714623" y="14835723"/>
              <a:ext cx="11372817" cy="5601112"/>
            </a:xfrm>
            <a:custGeom>
              <a:avLst/>
              <a:gdLst/>
              <a:ahLst/>
              <a:cxnLst/>
              <a:rect r="r" b="b" t="t" l="l"/>
              <a:pathLst>
                <a:path h="5601112" w="11372817">
                  <a:moveTo>
                    <a:pt x="0" y="0"/>
                  </a:moveTo>
                  <a:lnTo>
                    <a:pt x="11372817" y="0"/>
                  </a:lnTo>
                  <a:lnTo>
                    <a:pt x="11372817" y="5601112"/>
                  </a:lnTo>
                  <a:lnTo>
                    <a:pt x="0" y="5601112"/>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1646292">
              <a:off x="1168742" y="4311710"/>
              <a:ext cx="11372817" cy="5601112"/>
            </a:xfrm>
            <a:custGeom>
              <a:avLst/>
              <a:gdLst/>
              <a:ahLst/>
              <a:cxnLst/>
              <a:rect r="r" b="b" t="t" l="l"/>
              <a:pathLst>
                <a:path h="5601112" w="11372817">
                  <a:moveTo>
                    <a:pt x="0" y="0"/>
                  </a:moveTo>
                  <a:lnTo>
                    <a:pt x="11372816" y="0"/>
                  </a:lnTo>
                  <a:lnTo>
                    <a:pt x="11372816" y="5601113"/>
                  </a:lnTo>
                  <a:lnTo>
                    <a:pt x="0" y="5601113"/>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6" id="6"/>
            <p:cNvSpPr/>
            <p:nvPr/>
          </p:nvSpPr>
          <p:spPr>
            <a:xfrm flipH="false" flipV="false" rot="-1957193">
              <a:off x="1108496" y="15002862"/>
              <a:ext cx="7329130" cy="6257245"/>
            </a:xfrm>
            <a:custGeom>
              <a:avLst/>
              <a:gdLst/>
              <a:ahLst/>
              <a:cxnLst/>
              <a:rect r="r" b="b" t="t" l="l"/>
              <a:pathLst>
                <a:path h="6257245" w="7329130">
                  <a:moveTo>
                    <a:pt x="0" y="0"/>
                  </a:moveTo>
                  <a:lnTo>
                    <a:pt x="7329130" y="0"/>
                  </a:lnTo>
                  <a:lnTo>
                    <a:pt x="7329130" y="6257244"/>
                  </a:lnTo>
                  <a:lnTo>
                    <a:pt x="0" y="625724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grpSp>
        <p:nvGrpSpPr>
          <p:cNvPr name="Group 7" id="7"/>
          <p:cNvGrpSpPr/>
          <p:nvPr/>
        </p:nvGrpSpPr>
        <p:grpSpPr>
          <a:xfrm rot="0">
            <a:off x="1028700" y="5750037"/>
            <a:ext cx="3086100" cy="3086100"/>
            <a:chOff x="0" y="0"/>
            <a:chExt cx="812800" cy="812800"/>
          </a:xfrm>
        </p:grpSpPr>
        <p:sp>
          <p:nvSpPr>
            <p:cNvPr name="Freeform 8" id="8"/>
            <p:cNvSpPr/>
            <p:nvPr/>
          </p:nvSpPr>
          <p:spPr>
            <a:xfrm flipH="false" flipV="false" rot="0">
              <a:off x="0" y="0"/>
              <a:ext cx="812800" cy="812800"/>
            </a:xfrm>
            <a:custGeom>
              <a:avLst/>
              <a:gdLst/>
              <a:ahLst/>
              <a:cxnLst/>
              <a:rect r="r" b="b" t="t" l="l"/>
              <a:pathLst>
                <a:path h="812800" w="812800">
                  <a:moveTo>
                    <a:pt x="0" y="0"/>
                  </a:moveTo>
                  <a:lnTo>
                    <a:pt x="812800" y="0"/>
                  </a:lnTo>
                  <a:lnTo>
                    <a:pt x="812800" y="812800"/>
                  </a:lnTo>
                  <a:lnTo>
                    <a:pt x="0" y="812800"/>
                  </a:lnTo>
                  <a:close/>
                </a:path>
              </a:pathLst>
            </a:custGeom>
            <a:solidFill>
              <a:srgbClr val="0098D9">
                <a:alpha val="54902"/>
              </a:srgbClr>
            </a:solidFill>
          </p:spPr>
        </p:sp>
        <p:sp>
          <p:nvSpPr>
            <p:cNvPr name="TextBox 9" id="9"/>
            <p:cNvSpPr txBox="true"/>
            <p:nvPr/>
          </p:nvSpPr>
          <p:spPr>
            <a:xfrm>
              <a:off x="0" y="-38100"/>
              <a:ext cx="812800" cy="850900"/>
            </a:xfrm>
            <a:prstGeom prst="rect">
              <a:avLst/>
            </a:prstGeom>
          </p:spPr>
          <p:txBody>
            <a:bodyPr anchor="ctr" rtlCol="false" tIns="50800" lIns="50800" bIns="50800" rIns="50800"/>
            <a:lstStyle/>
            <a:p>
              <a:pPr algn="ctr">
                <a:lnSpc>
                  <a:spcPts val="3080"/>
                </a:lnSpc>
              </a:pPr>
            </a:p>
          </p:txBody>
        </p:sp>
      </p:grpSp>
      <p:grpSp>
        <p:nvGrpSpPr>
          <p:cNvPr name="Group 10" id="10"/>
          <p:cNvGrpSpPr/>
          <p:nvPr/>
        </p:nvGrpSpPr>
        <p:grpSpPr>
          <a:xfrm rot="0">
            <a:off x="5406419" y="5750037"/>
            <a:ext cx="3086100" cy="3086100"/>
            <a:chOff x="0" y="0"/>
            <a:chExt cx="812800" cy="812800"/>
          </a:xfrm>
        </p:grpSpPr>
        <p:sp>
          <p:nvSpPr>
            <p:cNvPr name="Freeform 11" id="11"/>
            <p:cNvSpPr/>
            <p:nvPr/>
          </p:nvSpPr>
          <p:spPr>
            <a:xfrm flipH="false" flipV="false" rot="0">
              <a:off x="0" y="0"/>
              <a:ext cx="812800" cy="812800"/>
            </a:xfrm>
            <a:custGeom>
              <a:avLst/>
              <a:gdLst/>
              <a:ahLst/>
              <a:cxnLst/>
              <a:rect r="r" b="b" t="t" l="l"/>
              <a:pathLst>
                <a:path h="812800" w="812800">
                  <a:moveTo>
                    <a:pt x="0" y="0"/>
                  </a:moveTo>
                  <a:lnTo>
                    <a:pt x="812800" y="0"/>
                  </a:lnTo>
                  <a:lnTo>
                    <a:pt x="812800" y="812800"/>
                  </a:lnTo>
                  <a:lnTo>
                    <a:pt x="0" y="812800"/>
                  </a:lnTo>
                  <a:close/>
                </a:path>
              </a:pathLst>
            </a:custGeom>
            <a:solidFill>
              <a:srgbClr val="00BF63">
                <a:alpha val="54902"/>
              </a:srgbClr>
            </a:solidFill>
          </p:spPr>
        </p:sp>
        <p:sp>
          <p:nvSpPr>
            <p:cNvPr name="TextBox 12" id="12"/>
            <p:cNvSpPr txBox="true"/>
            <p:nvPr/>
          </p:nvSpPr>
          <p:spPr>
            <a:xfrm>
              <a:off x="0" y="-38100"/>
              <a:ext cx="812800" cy="850900"/>
            </a:xfrm>
            <a:prstGeom prst="rect">
              <a:avLst/>
            </a:prstGeom>
          </p:spPr>
          <p:txBody>
            <a:bodyPr anchor="ctr" rtlCol="false" tIns="50800" lIns="50800" bIns="50800" rIns="50800"/>
            <a:lstStyle/>
            <a:p>
              <a:pPr algn="ctr">
                <a:lnSpc>
                  <a:spcPts val="3080"/>
                </a:lnSpc>
              </a:pPr>
            </a:p>
          </p:txBody>
        </p:sp>
      </p:grpSp>
      <p:grpSp>
        <p:nvGrpSpPr>
          <p:cNvPr name="Group 13" id="13"/>
          <p:cNvGrpSpPr/>
          <p:nvPr/>
        </p:nvGrpSpPr>
        <p:grpSpPr>
          <a:xfrm rot="0">
            <a:off x="9784137" y="5750037"/>
            <a:ext cx="3086100" cy="3086100"/>
            <a:chOff x="0" y="0"/>
            <a:chExt cx="812800" cy="812800"/>
          </a:xfrm>
        </p:grpSpPr>
        <p:sp>
          <p:nvSpPr>
            <p:cNvPr name="Freeform 14" id="14"/>
            <p:cNvSpPr/>
            <p:nvPr/>
          </p:nvSpPr>
          <p:spPr>
            <a:xfrm flipH="false" flipV="false" rot="0">
              <a:off x="0" y="0"/>
              <a:ext cx="812800" cy="812800"/>
            </a:xfrm>
            <a:custGeom>
              <a:avLst/>
              <a:gdLst/>
              <a:ahLst/>
              <a:cxnLst/>
              <a:rect r="r" b="b" t="t" l="l"/>
              <a:pathLst>
                <a:path h="812800" w="812800">
                  <a:moveTo>
                    <a:pt x="0" y="0"/>
                  </a:moveTo>
                  <a:lnTo>
                    <a:pt x="812800" y="0"/>
                  </a:lnTo>
                  <a:lnTo>
                    <a:pt x="812800" y="812800"/>
                  </a:lnTo>
                  <a:lnTo>
                    <a:pt x="0" y="812800"/>
                  </a:lnTo>
                  <a:close/>
                </a:path>
              </a:pathLst>
            </a:custGeom>
            <a:solidFill>
              <a:srgbClr val="FFD230">
                <a:alpha val="54902"/>
              </a:srgbClr>
            </a:solidFill>
          </p:spPr>
        </p:sp>
        <p:sp>
          <p:nvSpPr>
            <p:cNvPr name="TextBox 15" id="15"/>
            <p:cNvSpPr txBox="true"/>
            <p:nvPr/>
          </p:nvSpPr>
          <p:spPr>
            <a:xfrm>
              <a:off x="0" y="-38100"/>
              <a:ext cx="812800" cy="850900"/>
            </a:xfrm>
            <a:prstGeom prst="rect">
              <a:avLst/>
            </a:prstGeom>
          </p:spPr>
          <p:txBody>
            <a:bodyPr anchor="ctr" rtlCol="false" tIns="50800" lIns="50800" bIns="50800" rIns="50800"/>
            <a:lstStyle/>
            <a:p>
              <a:pPr algn="ctr">
                <a:lnSpc>
                  <a:spcPts val="3080"/>
                </a:lnSpc>
              </a:pPr>
            </a:p>
          </p:txBody>
        </p:sp>
      </p:grpSp>
      <p:grpSp>
        <p:nvGrpSpPr>
          <p:cNvPr name="Group 16" id="16"/>
          <p:cNvGrpSpPr/>
          <p:nvPr/>
        </p:nvGrpSpPr>
        <p:grpSpPr>
          <a:xfrm rot="0">
            <a:off x="14150137" y="5750037"/>
            <a:ext cx="3086100" cy="3086100"/>
            <a:chOff x="0" y="0"/>
            <a:chExt cx="812800" cy="812800"/>
          </a:xfrm>
        </p:grpSpPr>
        <p:sp>
          <p:nvSpPr>
            <p:cNvPr name="Freeform 17" id="17"/>
            <p:cNvSpPr/>
            <p:nvPr/>
          </p:nvSpPr>
          <p:spPr>
            <a:xfrm flipH="false" flipV="false" rot="0">
              <a:off x="0" y="0"/>
              <a:ext cx="812800" cy="812800"/>
            </a:xfrm>
            <a:custGeom>
              <a:avLst/>
              <a:gdLst/>
              <a:ahLst/>
              <a:cxnLst/>
              <a:rect r="r" b="b" t="t" l="l"/>
              <a:pathLst>
                <a:path h="812800" w="812800">
                  <a:moveTo>
                    <a:pt x="0" y="0"/>
                  </a:moveTo>
                  <a:lnTo>
                    <a:pt x="812800" y="0"/>
                  </a:lnTo>
                  <a:lnTo>
                    <a:pt x="812800" y="812800"/>
                  </a:lnTo>
                  <a:lnTo>
                    <a:pt x="0" y="812800"/>
                  </a:lnTo>
                  <a:close/>
                </a:path>
              </a:pathLst>
            </a:custGeom>
            <a:solidFill>
              <a:srgbClr val="FA4DC8">
                <a:alpha val="54902"/>
              </a:srgbClr>
            </a:solidFill>
          </p:spPr>
        </p:sp>
        <p:sp>
          <p:nvSpPr>
            <p:cNvPr name="TextBox 18" id="18"/>
            <p:cNvSpPr txBox="true"/>
            <p:nvPr/>
          </p:nvSpPr>
          <p:spPr>
            <a:xfrm>
              <a:off x="0" y="-38100"/>
              <a:ext cx="812800" cy="850900"/>
            </a:xfrm>
            <a:prstGeom prst="rect">
              <a:avLst/>
            </a:prstGeom>
          </p:spPr>
          <p:txBody>
            <a:bodyPr anchor="ctr" rtlCol="false" tIns="50800" lIns="50800" bIns="50800" rIns="50800"/>
            <a:lstStyle/>
            <a:p>
              <a:pPr algn="ctr">
                <a:lnSpc>
                  <a:spcPts val="3080"/>
                </a:lnSpc>
              </a:pPr>
            </a:p>
          </p:txBody>
        </p:sp>
      </p:grpSp>
      <p:sp>
        <p:nvSpPr>
          <p:cNvPr name="TextBox 19" id="19"/>
          <p:cNvSpPr txBox="true"/>
          <p:nvPr/>
        </p:nvSpPr>
        <p:spPr>
          <a:xfrm rot="0">
            <a:off x="1518569" y="6134847"/>
            <a:ext cx="2106361" cy="2306955"/>
          </a:xfrm>
          <a:prstGeom prst="rect">
            <a:avLst/>
          </a:prstGeom>
        </p:spPr>
        <p:txBody>
          <a:bodyPr anchor="t" rtlCol="false" tIns="0" lIns="0" bIns="0" rIns="0">
            <a:spAutoFit/>
          </a:bodyPr>
          <a:lstStyle/>
          <a:p>
            <a:pPr algn="ctr">
              <a:lnSpc>
                <a:spcPts val="4620"/>
              </a:lnSpc>
            </a:pPr>
            <a:r>
              <a:rPr lang="en-US" sz="3300">
                <a:solidFill>
                  <a:srgbClr val="000000"/>
                </a:solidFill>
                <a:latin typeface="Proxima Nova"/>
                <a:ea typeface="Proxima Nova"/>
                <a:cs typeface="Proxima Nova"/>
                <a:sym typeface="Proxima Nova"/>
              </a:rPr>
              <a:t>What is your charity idea?</a:t>
            </a:r>
          </a:p>
        </p:txBody>
      </p:sp>
      <p:sp>
        <p:nvSpPr>
          <p:cNvPr name="TextBox 20" id="20"/>
          <p:cNvSpPr txBox="true"/>
          <p:nvPr/>
        </p:nvSpPr>
        <p:spPr>
          <a:xfrm rot="0">
            <a:off x="5896288" y="6425360"/>
            <a:ext cx="2106361" cy="1725930"/>
          </a:xfrm>
          <a:prstGeom prst="rect">
            <a:avLst/>
          </a:prstGeom>
        </p:spPr>
        <p:txBody>
          <a:bodyPr anchor="t" rtlCol="false" tIns="0" lIns="0" bIns="0" rIns="0">
            <a:spAutoFit/>
          </a:bodyPr>
          <a:lstStyle/>
          <a:p>
            <a:pPr algn="ctr">
              <a:lnSpc>
                <a:spcPts val="4620"/>
              </a:lnSpc>
            </a:pPr>
            <a:r>
              <a:rPr lang="en-US" sz="3300">
                <a:solidFill>
                  <a:srgbClr val="000000"/>
                </a:solidFill>
                <a:latin typeface="Proxima Nova"/>
                <a:ea typeface="Proxima Nova"/>
                <a:cs typeface="Proxima Nova"/>
                <a:sym typeface="Proxima Nova"/>
              </a:rPr>
              <a:t>How are you going to do it?</a:t>
            </a:r>
          </a:p>
        </p:txBody>
      </p:sp>
      <p:sp>
        <p:nvSpPr>
          <p:cNvPr name="TextBox 21" id="21"/>
          <p:cNvSpPr txBox="true"/>
          <p:nvPr/>
        </p:nvSpPr>
        <p:spPr>
          <a:xfrm rot="0">
            <a:off x="10274007" y="6425360"/>
            <a:ext cx="2106361" cy="1725930"/>
          </a:xfrm>
          <a:prstGeom prst="rect">
            <a:avLst/>
          </a:prstGeom>
        </p:spPr>
        <p:txBody>
          <a:bodyPr anchor="t" rtlCol="false" tIns="0" lIns="0" bIns="0" rIns="0">
            <a:spAutoFit/>
          </a:bodyPr>
          <a:lstStyle/>
          <a:p>
            <a:pPr algn="ctr">
              <a:lnSpc>
                <a:spcPts val="4620"/>
              </a:lnSpc>
            </a:pPr>
            <a:r>
              <a:rPr lang="en-US" sz="3300">
                <a:solidFill>
                  <a:srgbClr val="000000"/>
                </a:solidFill>
                <a:latin typeface="Proxima Nova"/>
                <a:ea typeface="Proxima Nova"/>
                <a:cs typeface="Proxima Nova"/>
                <a:sym typeface="Proxima Nova"/>
              </a:rPr>
              <a:t>Who are you going to do it for?</a:t>
            </a:r>
          </a:p>
        </p:txBody>
      </p:sp>
      <p:sp>
        <p:nvSpPr>
          <p:cNvPr name="TextBox 22" id="22"/>
          <p:cNvSpPr txBox="true"/>
          <p:nvPr/>
        </p:nvSpPr>
        <p:spPr>
          <a:xfrm rot="0">
            <a:off x="14651412" y="6425360"/>
            <a:ext cx="2106361" cy="1725930"/>
          </a:xfrm>
          <a:prstGeom prst="rect">
            <a:avLst/>
          </a:prstGeom>
        </p:spPr>
        <p:txBody>
          <a:bodyPr anchor="t" rtlCol="false" tIns="0" lIns="0" bIns="0" rIns="0">
            <a:spAutoFit/>
          </a:bodyPr>
          <a:lstStyle/>
          <a:p>
            <a:pPr algn="ctr">
              <a:lnSpc>
                <a:spcPts val="4620"/>
              </a:lnSpc>
            </a:pPr>
            <a:r>
              <a:rPr lang="en-US" sz="3300">
                <a:solidFill>
                  <a:srgbClr val="000000"/>
                </a:solidFill>
                <a:latin typeface="Proxima Nova"/>
                <a:ea typeface="Proxima Nova"/>
                <a:cs typeface="Proxima Nova"/>
                <a:sym typeface="Proxima Nova"/>
              </a:rPr>
              <a:t>What do you need help with?</a:t>
            </a:r>
          </a:p>
        </p:txBody>
      </p:sp>
      <p:sp>
        <p:nvSpPr>
          <p:cNvPr name="TextBox 23" id="23"/>
          <p:cNvSpPr txBox="true"/>
          <p:nvPr/>
        </p:nvSpPr>
        <p:spPr>
          <a:xfrm rot="0">
            <a:off x="2364173" y="1823832"/>
            <a:ext cx="14641524" cy="3469005"/>
          </a:xfrm>
          <a:prstGeom prst="rect">
            <a:avLst/>
          </a:prstGeom>
        </p:spPr>
        <p:txBody>
          <a:bodyPr anchor="t" rtlCol="false" tIns="0" lIns="0" bIns="0" rIns="0">
            <a:spAutoFit/>
          </a:bodyPr>
          <a:lstStyle/>
          <a:p>
            <a:pPr algn="l">
              <a:lnSpc>
                <a:spcPts val="4620"/>
              </a:lnSpc>
            </a:pPr>
            <a:r>
              <a:rPr lang="en-US" sz="3300">
                <a:solidFill>
                  <a:srgbClr val="000000"/>
                </a:solidFill>
                <a:latin typeface="Proxima Nova"/>
                <a:ea typeface="Proxima Nova"/>
                <a:cs typeface="Proxima Nova"/>
                <a:sym typeface="Proxima Nova"/>
              </a:rPr>
              <a:t>With a classmate, create an action plan for one of your charity ideas. </a:t>
            </a:r>
          </a:p>
          <a:p>
            <a:pPr algn="l">
              <a:lnSpc>
                <a:spcPts val="4620"/>
              </a:lnSpc>
            </a:pPr>
          </a:p>
          <a:p>
            <a:pPr algn="l">
              <a:lnSpc>
                <a:spcPts val="4620"/>
              </a:lnSpc>
            </a:pPr>
            <a:r>
              <a:rPr lang="en-US" sz="3300">
                <a:solidFill>
                  <a:srgbClr val="000000"/>
                </a:solidFill>
                <a:latin typeface="Proxima Nova"/>
                <a:ea typeface="Proxima Nova"/>
                <a:cs typeface="Proxima Nova"/>
                <a:sym typeface="Proxima Nova"/>
              </a:rPr>
              <a:t>Instructions:</a:t>
            </a:r>
          </a:p>
          <a:p>
            <a:pPr algn="l">
              <a:lnSpc>
                <a:spcPts val="4620"/>
              </a:lnSpc>
            </a:pPr>
            <a:r>
              <a:rPr lang="en-US" sz="3300">
                <a:solidFill>
                  <a:srgbClr val="000000"/>
                </a:solidFill>
                <a:latin typeface="Proxima Nova"/>
                <a:ea typeface="Proxima Nova"/>
                <a:cs typeface="Proxima Nova"/>
                <a:sym typeface="Proxima Nova"/>
              </a:rPr>
              <a:t>Use 4 different colored sticky notes or a piece of paper to a</a:t>
            </a:r>
            <a:r>
              <a:rPr lang="en-US" sz="3300">
                <a:solidFill>
                  <a:srgbClr val="000000"/>
                </a:solidFill>
                <a:latin typeface="Proxima Nova"/>
                <a:ea typeface="Proxima Nova"/>
                <a:cs typeface="Proxima Nova"/>
                <a:sym typeface="Proxima Nova"/>
              </a:rPr>
              <a:t>nswer each of the following questions</a:t>
            </a:r>
          </a:p>
          <a:p>
            <a:pPr algn="l">
              <a:lnSpc>
                <a:spcPts val="4620"/>
              </a:lnSpc>
            </a:pPr>
          </a:p>
        </p:txBody>
      </p:sp>
      <p:sp>
        <p:nvSpPr>
          <p:cNvPr name="TextBox 24" id="24"/>
          <p:cNvSpPr txBox="true"/>
          <p:nvPr/>
        </p:nvSpPr>
        <p:spPr>
          <a:xfrm rot="0">
            <a:off x="5727398" y="525779"/>
            <a:ext cx="6377804" cy="910591"/>
          </a:xfrm>
          <a:prstGeom prst="rect">
            <a:avLst/>
          </a:prstGeom>
        </p:spPr>
        <p:txBody>
          <a:bodyPr anchor="t" rtlCol="false" tIns="0" lIns="0" bIns="0" rIns="0">
            <a:spAutoFit/>
          </a:bodyPr>
          <a:lstStyle/>
          <a:p>
            <a:pPr algn="l">
              <a:lnSpc>
                <a:spcPts val="7559"/>
              </a:lnSpc>
            </a:pPr>
            <a:r>
              <a:rPr lang="en-US" sz="5399" b="true">
                <a:solidFill>
                  <a:srgbClr val="00528A"/>
                </a:solidFill>
                <a:latin typeface="Proxima Nova Heavy"/>
                <a:ea typeface="Proxima Nova Heavy"/>
                <a:cs typeface="Proxima Nova Heavy"/>
                <a:sym typeface="Proxima Nova Heavy"/>
              </a:rPr>
              <a:t>Charity Action Plan</a:t>
            </a:r>
          </a:p>
        </p:txBody>
      </p:sp>
      <p:sp>
        <p:nvSpPr>
          <p:cNvPr name="TextBox 25" id="25"/>
          <p:cNvSpPr txBox="true"/>
          <p:nvPr/>
        </p:nvSpPr>
        <p:spPr>
          <a:xfrm rot="0">
            <a:off x="1349356" y="969004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009DDE"/>
                </a:solidFill>
                <a:latin typeface="Arial MT Pro"/>
                <a:ea typeface="Arial MT Pro"/>
                <a:cs typeface="Arial MT Pro"/>
                <a:sym typeface="Arial MT Pro"/>
              </a:rPr>
              <a:t>Little Acts of Love for Len</a:t>
            </a:r>
          </a:p>
        </p:txBody>
      </p:sp>
      <p:sp>
        <p:nvSpPr>
          <p:cNvPr name="Freeform 26" id="26"/>
          <p:cNvSpPr/>
          <p:nvPr/>
        </p:nvSpPr>
        <p:spPr>
          <a:xfrm flipH="false" flipV="false" rot="0">
            <a:off x="4240623" y="9522354"/>
            <a:ext cx="352873" cy="529640"/>
          </a:xfrm>
          <a:custGeom>
            <a:avLst/>
            <a:gdLst/>
            <a:ahLst/>
            <a:cxnLst/>
            <a:rect r="r" b="b" t="t" l="l"/>
            <a:pathLst>
              <a:path h="529640" w="352873">
                <a:moveTo>
                  <a:pt x="0" y="0"/>
                </a:moveTo>
                <a:lnTo>
                  <a:pt x="352872" y="0"/>
                </a:lnTo>
                <a:lnTo>
                  <a:pt x="352872" y="529641"/>
                </a:lnTo>
                <a:lnTo>
                  <a:pt x="0" y="529641"/>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Tree>
  </p:cSld>
  <p:clrMapOvr>
    <a:masterClrMapping/>
  </p:clrMapOvr>
</p:sld>
</file>

<file path=ppt/slides/slide66.xml><?xml version="1.0" encoding="utf-8"?>
<p:sld xmlns:p="http://schemas.openxmlformats.org/presentationml/2006/main" xmlns:a="http://schemas.openxmlformats.org/drawingml/2006/main" xmlns:r="http://schemas.openxmlformats.org/officeDocument/2006/relationships">
  <p:cSld>
    <p:bg>
      <p:bgPr>
        <a:solidFill>
          <a:srgbClr val="E4F4FF"/>
        </a:solidFill>
      </p:bgPr>
    </p:bg>
    <p:spTree>
      <p:nvGrpSpPr>
        <p:cNvPr id="1" name=""/>
        <p:cNvGrpSpPr/>
        <p:nvPr/>
      </p:nvGrpSpPr>
      <p:grpSpPr>
        <a:xfrm>
          <a:off x="0" y="0"/>
          <a:ext cx="0" cy="0"/>
          <a:chOff x="0" y="0"/>
          <a:chExt cx="0" cy="0"/>
        </a:xfrm>
      </p:grpSpPr>
      <p:sp>
        <p:nvSpPr>
          <p:cNvPr name="Freeform 2" id="2"/>
          <p:cNvSpPr/>
          <p:nvPr/>
        </p:nvSpPr>
        <p:spPr>
          <a:xfrm flipH="false" flipV="false" rot="0">
            <a:off x="151646" y="-527866"/>
            <a:ext cx="18136354" cy="11788630"/>
          </a:xfrm>
          <a:custGeom>
            <a:avLst/>
            <a:gdLst/>
            <a:ahLst/>
            <a:cxnLst/>
            <a:rect r="r" b="b" t="t" l="l"/>
            <a:pathLst>
              <a:path h="11788630" w="18136354">
                <a:moveTo>
                  <a:pt x="0" y="0"/>
                </a:moveTo>
                <a:lnTo>
                  <a:pt x="18136354" y="0"/>
                </a:lnTo>
                <a:lnTo>
                  <a:pt x="18136354" y="11788630"/>
                </a:lnTo>
                <a:lnTo>
                  <a:pt x="0" y="11788630"/>
                </a:lnTo>
                <a:lnTo>
                  <a:pt x="0" y="0"/>
                </a:lnTo>
                <a:close/>
              </a:path>
            </a:pathLst>
          </a:custGeom>
          <a:blipFill>
            <a:blip r:embed="rId3"/>
            <a:stretch>
              <a:fillRect l="0" t="0" r="0" b="0"/>
            </a:stretch>
          </a:blipFill>
        </p:spPr>
      </p:sp>
      <p:sp>
        <p:nvSpPr>
          <p:cNvPr name="TextBox 3" id="3"/>
          <p:cNvSpPr txBox="true"/>
          <p:nvPr/>
        </p:nvSpPr>
        <p:spPr>
          <a:xfrm rot="0">
            <a:off x="5070440" y="5261674"/>
            <a:ext cx="8298766" cy="2616780"/>
          </a:xfrm>
          <a:prstGeom prst="rect">
            <a:avLst/>
          </a:prstGeom>
        </p:spPr>
        <p:txBody>
          <a:bodyPr anchor="t" rtlCol="false" tIns="0" lIns="0" bIns="0" rIns="0">
            <a:spAutoFit/>
          </a:bodyPr>
          <a:lstStyle/>
          <a:p>
            <a:pPr algn="ctr">
              <a:lnSpc>
                <a:spcPts val="7302"/>
              </a:lnSpc>
              <a:spcBef>
                <a:spcPct val="0"/>
              </a:spcBef>
            </a:pPr>
            <a:r>
              <a:rPr lang="en-US" b="true" sz="5216">
                <a:solidFill>
                  <a:srgbClr val="000000"/>
                </a:solidFill>
                <a:latin typeface="Proxima Nova Bold"/>
                <a:ea typeface="Proxima Nova Bold"/>
                <a:cs typeface="Proxima Nova Bold"/>
                <a:sym typeface="Proxima Nova Bold"/>
              </a:rPr>
              <a:t>on finishing Little Acts of Love for Lent!</a:t>
            </a:r>
          </a:p>
          <a:p>
            <a:pPr algn="l">
              <a:lnSpc>
                <a:spcPts val="6259"/>
              </a:lnSpc>
              <a:spcBef>
                <a:spcPct val="0"/>
              </a:spcBef>
            </a:pPr>
          </a:p>
        </p:txBody>
      </p:sp>
      <p:sp>
        <p:nvSpPr>
          <p:cNvPr name="TextBox 4" id="4"/>
          <p:cNvSpPr txBox="true"/>
          <p:nvPr/>
        </p:nvSpPr>
        <p:spPr>
          <a:xfrm rot="0">
            <a:off x="4118344" y="3435349"/>
            <a:ext cx="10051312" cy="1708151"/>
          </a:xfrm>
          <a:prstGeom prst="rect">
            <a:avLst/>
          </a:prstGeom>
        </p:spPr>
        <p:txBody>
          <a:bodyPr anchor="t" rtlCol="false" tIns="0" lIns="0" bIns="0" rIns="0">
            <a:spAutoFit/>
          </a:bodyPr>
          <a:lstStyle/>
          <a:p>
            <a:pPr algn="ctr">
              <a:lnSpc>
                <a:spcPts val="13999"/>
              </a:lnSpc>
            </a:pPr>
            <a:r>
              <a:rPr lang="en-US" sz="9999" b="true">
                <a:solidFill>
                  <a:srgbClr val="00528A"/>
                </a:solidFill>
                <a:latin typeface="Proxima Nova Heavy"/>
                <a:ea typeface="Proxima Nova Heavy"/>
                <a:cs typeface="Proxima Nova Heavy"/>
                <a:sym typeface="Proxima Nova Heavy"/>
              </a:rPr>
              <a:t>Congratulations</a:t>
            </a:r>
          </a:p>
        </p:txBody>
      </p:sp>
      <p:sp>
        <p:nvSpPr>
          <p:cNvPr name="TextBox 5" id="5"/>
          <p:cNvSpPr txBox="true"/>
          <p:nvPr/>
        </p:nvSpPr>
        <p:spPr>
          <a:xfrm rot="0">
            <a:off x="1349356" y="969004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009DDE"/>
                </a:solidFill>
                <a:latin typeface="Arial MT Pro"/>
                <a:ea typeface="Arial MT Pro"/>
                <a:cs typeface="Arial MT Pro"/>
                <a:sym typeface="Arial MT Pro"/>
              </a:rPr>
              <a:t>Little Acts of Love for Len</a:t>
            </a:r>
          </a:p>
        </p:txBody>
      </p:sp>
      <p:sp>
        <p:nvSpPr>
          <p:cNvPr name="Freeform 6" id="6"/>
          <p:cNvSpPr/>
          <p:nvPr/>
        </p:nvSpPr>
        <p:spPr>
          <a:xfrm flipH="false" flipV="false" rot="0">
            <a:off x="4240623" y="9522354"/>
            <a:ext cx="352873" cy="529640"/>
          </a:xfrm>
          <a:custGeom>
            <a:avLst/>
            <a:gdLst/>
            <a:ahLst/>
            <a:cxnLst/>
            <a:rect r="r" b="b" t="t" l="l"/>
            <a:pathLst>
              <a:path h="529640" w="352873">
                <a:moveTo>
                  <a:pt x="0" y="0"/>
                </a:moveTo>
                <a:lnTo>
                  <a:pt x="352872" y="0"/>
                </a:lnTo>
                <a:lnTo>
                  <a:pt x="352872" y="529641"/>
                </a:lnTo>
                <a:lnTo>
                  <a:pt x="0" y="529641"/>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Tree>
  </p:cSld>
  <p:clrMapOvr>
    <a:masterClrMapping/>
  </p:clrMapOvr>
</p:sld>
</file>

<file path=ppt/slides/slide67.xml><?xml version="1.0" encoding="utf-8"?>
<p:sld xmlns:p="http://schemas.openxmlformats.org/presentationml/2006/main" xmlns:a="http://schemas.openxmlformats.org/drawingml/2006/main" xmlns:r="http://schemas.openxmlformats.org/officeDocument/2006/relationships">
  <p:cSld>
    <p:bg>
      <p:bgPr>
        <a:solidFill>
          <a:srgbClr val="E4F4FF"/>
        </a:solidFill>
      </p:bgPr>
    </p:bg>
    <p:spTree>
      <p:nvGrpSpPr>
        <p:cNvPr id="1" name=""/>
        <p:cNvGrpSpPr/>
        <p:nvPr/>
      </p:nvGrpSpPr>
      <p:grpSpPr>
        <a:xfrm>
          <a:off x="0" y="0"/>
          <a:ext cx="0" cy="0"/>
          <a:chOff x="0" y="0"/>
          <a:chExt cx="0" cy="0"/>
        </a:xfrm>
      </p:grpSpPr>
      <p:grpSp>
        <p:nvGrpSpPr>
          <p:cNvPr name="Group 2" id="2"/>
          <p:cNvGrpSpPr/>
          <p:nvPr/>
        </p:nvGrpSpPr>
        <p:grpSpPr>
          <a:xfrm rot="0">
            <a:off x="-4418087" y="-2101809"/>
            <a:ext cx="9894268" cy="15551660"/>
            <a:chOff x="0" y="0"/>
            <a:chExt cx="13192358" cy="20735547"/>
          </a:xfrm>
        </p:grpSpPr>
        <p:sp>
          <p:nvSpPr>
            <p:cNvPr name="Freeform 3" id="3"/>
            <p:cNvSpPr/>
            <p:nvPr/>
          </p:nvSpPr>
          <p:spPr>
            <a:xfrm flipH="false" flipV="false" rot="-1646292">
              <a:off x="1168742" y="2305211"/>
              <a:ext cx="11372817" cy="5601112"/>
            </a:xfrm>
            <a:custGeom>
              <a:avLst/>
              <a:gdLst/>
              <a:ahLst/>
              <a:cxnLst/>
              <a:rect r="r" b="b" t="t" l="l"/>
              <a:pathLst>
                <a:path h="5601112" w="11372817">
                  <a:moveTo>
                    <a:pt x="0" y="0"/>
                  </a:moveTo>
                  <a:lnTo>
                    <a:pt x="11372816" y="0"/>
                  </a:lnTo>
                  <a:lnTo>
                    <a:pt x="11372816" y="5601112"/>
                  </a:lnTo>
                  <a:lnTo>
                    <a:pt x="0" y="560111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1957193">
              <a:off x="1108496" y="12996362"/>
              <a:ext cx="7329130" cy="6257245"/>
            </a:xfrm>
            <a:custGeom>
              <a:avLst/>
              <a:gdLst/>
              <a:ahLst/>
              <a:cxnLst/>
              <a:rect r="r" b="b" t="t" l="l"/>
              <a:pathLst>
                <a:path h="6257245" w="7329130">
                  <a:moveTo>
                    <a:pt x="0" y="0"/>
                  </a:moveTo>
                  <a:lnTo>
                    <a:pt x="7329130" y="0"/>
                  </a:lnTo>
                  <a:lnTo>
                    <a:pt x="7329130" y="6257245"/>
                  </a:lnTo>
                  <a:lnTo>
                    <a:pt x="0" y="6257245"/>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sp>
        <p:nvSpPr>
          <p:cNvPr name="TextBox 5" id="5"/>
          <p:cNvSpPr txBox="true"/>
          <p:nvPr/>
        </p:nvSpPr>
        <p:spPr>
          <a:xfrm rot="0">
            <a:off x="-203234" y="2185723"/>
            <a:ext cx="10051312" cy="910591"/>
          </a:xfrm>
          <a:prstGeom prst="rect">
            <a:avLst/>
          </a:prstGeom>
        </p:spPr>
        <p:txBody>
          <a:bodyPr anchor="t" rtlCol="false" tIns="0" lIns="0" bIns="0" rIns="0">
            <a:spAutoFit/>
          </a:bodyPr>
          <a:lstStyle/>
          <a:p>
            <a:pPr algn="ctr">
              <a:lnSpc>
                <a:spcPts val="7559"/>
              </a:lnSpc>
            </a:pPr>
            <a:r>
              <a:rPr lang="en-US" sz="5399" b="true">
                <a:solidFill>
                  <a:srgbClr val="00528A"/>
                </a:solidFill>
                <a:latin typeface="Proxima Nova Heavy"/>
                <a:ea typeface="Proxima Nova Heavy"/>
                <a:cs typeface="Proxima Nova Heavy"/>
                <a:sym typeface="Proxima Nova Heavy"/>
              </a:rPr>
              <a:t>Reflection</a:t>
            </a:r>
          </a:p>
        </p:txBody>
      </p:sp>
      <p:sp>
        <p:nvSpPr>
          <p:cNvPr name="TextBox 6" id="6"/>
          <p:cNvSpPr txBox="true"/>
          <p:nvPr/>
        </p:nvSpPr>
        <p:spPr>
          <a:xfrm rot="0">
            <a:off x="1898289" y="3492146"/>
            <a:ext cx="7155784" cy="3226507"/>
          </a:xfrm>
          <a:prstGeom prst="rect">
            <a:avLst/>
          </a:prstGeom>
        </p:spPr>
        <p:txBody>
          <a:bodyPr anchor="t" rtlCol="false" tIns="0" lIns="0" bIns="0" rIns="0">
            <a:spAutoFit/>
          </a:bodyPr>
          <a:lstStyle/>
          <a:p>
            <a:pPr algn="just">
              <a:lnSpc>
                <a:spcPts val="4281"/>
              </a:lnSpc>
            </a:pPr>
            <a:r>
              <a:rPr lang="en-US" sz="2932" spc="-49">
                <a:solidFill>
                  <a:srgbClr val="000000"/>
                </a:solidFill>
                <a:latin typeface="Proxima Nova"/>
                <a:ea typeface="Proxima Nova"/>
                <a:cs typeface="Proxima Nova"/>
                <a:sym typeface="Proxima Nova"/>
              </a:rPr>
              <a:t>What did you learn during lent this year?</a:t>
            </a:r>
          </a:p>
          <a:p>
            <a:pPr algn="just">
              <a:lnSpc>
                <a:spcPts val="4281"/>
              </a:lnSpc>
            </a:pPr>
          </a:p>
          <a:p>
            <a:pPr algn="just">
              <a:lnSpc>
                <a:spcPts val="4281"/>
              </a:lnSpc>
            </a:pPr>
            <a:r>
              <a:rPr lang="en-US" sz="2932" spc="-49">
                <a:solidFill>
                  <a:srgbClr val="000000"/>
                </a:solidFill>
                <a:latin typeface="Proxima Nova"/>
                <a:ea typeface="Proxima Nova"/>
                <a:cs typeface="Proxima Nova"/>
                <a:sym typeface="Proxima Nova"/>
              </a:rPr>
              <a:t>How can you make a difference:</a:t>
            </a:r>
          </a:p>
          <a:p>
            <a:pPr algn="just" marL="633135" indent="-316567" lvl="1">
              <a:lnSpc>
                <a:spcPts val="4281"/>
              </a:lnSpc>
              <a:buFont typeface="Arial"/>
              <a:buChar char="•"/>
            </a:pPr>
            <a:r>
              <a:rPr lang="en-US" sz="2932" spc="-49">
                <a:solidFill>
                  <a:srgbClr val="000000"/>
                </a:solidFill>
                <a:latin typeface="Proxima Nova"/>
                <a:ea typeface="Proxima Nova"/>
                <a:cs typeface="Proxima Nova"/>
                <a:sym typeface="Proxima Nova"/>
              </a:rPr>
              <a:t>In the classroom?</a:t>
            </a:r>
          </a:p>
          <a:p>
            <a:pPr algn="just" marL="633135" indent="-316567" lvl="1">
              <a:lnSpc>
                <a:spcPts val="4281"/>
              </a:lnSpc>
              <a:buFont typeface="Arial"/>
              <a:buChar char="•"/>
            </a:pPr>
            <a:r>
              <a:rPr lang="en-US" sz="2932" spc="-49">
                <a:solidFill>
                  <a:srgbClr val="000000"/>
                </a:solidFill>
                <a:latin typeface="Proxima Nova"/>
                <a:ea typeface="Proxima Nova"/>
                <a:cs typeface="Proxima Nova"/>
                <a:sym typeface="Proxima Nova"/>
              </a:rPr>
              <a:t>At home?</a:t>
            </a:r>
          </a:p>
          <a:p>
            <a:pPr algn="just" marL="633135" indent="-316567" lvl="1">
              <a:lnSpc>
                <a:spcPts val="4281"/>
              </a:lnSpc>
              <a:buFont typeface="Arial"/>
              <a:buChar char="•"/>
            </a:pPr>
            <a:r>
              <a:rPr lang="en-US" sz="2932" spc="-49">
                <a:solidFill>
                  <a:srgbClr val="000000"/>
                </a:solidFill>
                <a:latin typeface="Proxima Nova"/>
                <a:ea typeface="Proxima Nova"/>
                <a:cs typeface="Proxima Nova"/>
                <a:sym typeface="Proxima Nova"/>
              </a:rPr>
              <a:t>In the world?</a:t>
            </a:r>
          </a:p>
        </p:txBody>
      </p:sp>
      <p:grpSp>
        <p:nvGrpSpPr>
          <p:cNvPr name="Group 7" id="7"/>
          <p:cNvGrpSpPr/>
          <p:nvPr/>
        </p:nvGrpSpPr>
        <p:grpSpPr>
          <a:xfrm rot="0">
            <a:off x="9144000" y="-543775"/>
            <a:ext cx="9612801" cy="11967411"/>
            <a:chOff x="0" y="0"/>
            <a:chExt cx="652880" cy="812800"/>
          </a:xfrm>
        </p:grpSpPr>
        <p:sp>
          <p:nvSpPr>
            <p:cNvPr name="Freeform 8" id="8"/>
            <p:cNvSpPr/>
            <p:nvPr/>
          </p:nvSpPr>
          <p:spPr>
            <a:xfrm flipH="false" flipV="false" rot="0">
              <a:off x="0" y="0"/>
              <a:ext cx="652880" cy="812800"/>
            </a:xfrm>
            <a:custGeom>
              <a:avLst/>
              <a:gdLst/>
              <a:ahLst/>
              <a:cxnLst/>
              <a:rect r="r" b="b" t="t" l="l"/>
              <a:pathLst>
                <a:path h="812800" w="652880">
                  <a:moveTo>
                    <a:pt x="0" y="0"/>
                  </a:moveTo>
                  <a:lnTo>
                    <a:pt x="652880" y="0"/>
                  </a:lnTo>
                  <a:lnTo>
                    <a:pt x="652880" y="812800"/>
                  </a:lnTo>
                  <a:lnTo>
                    <a:pt x="0" y="812800"/>
                  </a:lnTo>
                  <a:close/>
                </a:path>
              </a:pathLst>
            </a:custGeom>
            <a:blipFill>
              <a:blip r:embed="rId7"/>
              <a:stretch>
                <a:fillRect l="-8690" t="-58" r="-84112" b="-3123"/>
              </a:stretch>
            </a:blipFill>
          </p:spPr>
        </p:sp>
      </p:grpSp>
      <p:sp>
        <p:nvSpPr>
          <p:cNvPr name="TextBox 9" id="9"/>
          <p:cNvSpPr txBox="true"/>
          <p:nvPr/>
        </p:nvSpPr>
        <p:spPr>
          <a:xfrm rot="0">
            <a:off x="1349356" y="969004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009DDE"/>
                </a:solidFill>
                <a:latin typeface="Arial MT Pro"/>
                <a:ea typeface="Arial MT Pro"/>
                <a:cs typeface="Arial MT Pro"/>
                <a:sym typeface="Arial MT Pro"/>
              </a:rPr>
              <a:t>Little Acts of Love for Len</a:t>
            </a:r>
          </a:p>
        </p:txBody>
      </p:sp>
      <p:sp>
        <p:nvSpPr>
          <p:cNvPr name="Freeform 10" id="10"/>
          <p:cNvSpPr/>
          <p:nvPr/>
        </p:nvSpPr>
        <p:spPr>
          <a:xfrm flipH="false" flipV="false" rot="0">
            <a:off x="4240623" y="9522354"/>
            <a:ext cx="352873" cy="529640"/>
          </a:xfrm>
          <a:custGeom>
            <a:avLst/>
            <a:gdLst/>
            <a:ahLst/>
            <a:cxnLst/>
            <a:rect r="r" b="b" t="t" l="l"/>
            <a:pathLst>
              <a:path h="529640" w="352873">
                <a:moveTo>
                  <a:pt x="0" y="0"/>
                </a:moveTo>
                <a:lnTo>
                  <a:pt x="352872" y="0"/>
                </a:lnTo>
                <a:lnTo>
                  <a:pt x="352872" y="529641"/>
                </a:lnTo>
                <a:lnTo>
                  <a:pt x="0" y="529641"/>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Tree>
  </p:cSld>
  <p:clrMapOvr>
    <a:masterClrMapping/>
  </p:clrMapOvr>
</p:sld>
</file>

<file path=ppt/slides/slide68.xml><?xml version="1.0" encoding="utf-8"?>
<p:sld xmlns:p="http://schemas.openxmlformats.org/presentationml/2006/main" xmlns:a="http://schemas.openxmlformats.org/drawingml/2006/main" xmlns:r="http://schemas.openxmlformats.org/officeDocument/2006/relationships">
  <p:cSld>
    <p:bg>
      <p:bgPr>
        <a:solidFill>
          <a:srgbClr val="E4F4FF"/>
        </a:solidFill>
      </p:bgPr>
    </p:bg>
    <p:spTree>
      <p:nvGrpSpPr>
        <p:cNvPr id="1" name=""/>
        <p:cNvGrpSpPr/>
        <p:nvPr/>
      </p:nvGrpSpPr>
      <p:grpSpPr>
        <a:xfrm>
          <a:off x="0" y="0"/>
          <a:ext cx="0" cy="0"/>
          <a:chOff x="0" y="0"/>
          <a:chExt cx="0" cy="0"/>
        </a:xfrm>
      </p:grpSpPr>
      <p:grpSp>
        <p:nvGrpSpPr>
          <p:cNvPr name="Group 2" id="2"/>
          <p:cNvGrpSpPr/>
          <p:nvPr/>
        </p:nvGrpSpPr>
        <p:grpSpPr>
          <a:xfrm rot="0">
            <a:off x="-4418087" y="-3606684"/>
            <a:ext cx="26803680" cy="17056535"/>
            <a:chOff x="0" y="0"/>
            <a:chExt cx="35738239" cy="22742046"/>
          </a:xfrm>
        </p:grpSpPr>
        <p:sp>
          <p:nvSpPr>
            <p:cNvPr name="Freeform 3" id="3"/>
            <p:cNvSpPr/>
            <p:nvPr/>
          </p:nvSpPr>
          <p:spPr>
            <a:xfrm flipH="false" flipV="false" rot="-3186826">
              <a:off x="26600071" y="1680289"/>
              <a:ext cx="7329130" cy="6257245"/>
            </a:xfrm>
            <a:custGeom>
              <a:avLst/>
              <a:gdLst/>
              <a:ahLst/>
              <a:cxnLst/>
              <a:rect r="r" b="b" t="t" l="l"/>
              <a:pathLst>
                <a:path h="6257245" w="7329130">
                  <a:moveTo>
                    <a:pt x="0" y="0"/>
                  </a:moveTo>
                  <a:lnTo>
                    <a:pt x="7329130" y="0"/>
                  </a:lnTo>
                  <a:lnTo>
                    <a:pt x="7329130" y="6257245"/>
                  </a:lnTo>
                  <a:lnTo>
                    <a:pt x="0" y="625724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1646292">
              <a:off x="23714623" y="14835723"/>
              <a:ext cx="11372817" cy="5601112"/>
            </a:xfrm>
            <a:custGeom>
              <a:avLst/>
              <a:gdLst/>
              <a:ahLst/>
              <a:cxnLst/>
              <a:rect r="r" b="b" t="t" l="l"/>
              <a:pathLst>
                <a:path h="5601112" w="11372817">
                  <a:moveTo>
                    <a:pt x="0" y="0"/>
                  </a:moveTo>
                  <a:lnTo>
                    <a:pt x="11372817" y="0"/>
                  </a:lnTo>
                  <a:lnTo>
                    <a:pt x="11372817" y="5601112"/>
                  </a:lnTo>
                  <a:lnTo>
                    <a:pt x="0" y="5601112"/>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1646292">
              <a:off x="1168742" y="4311710"/>
              <a:ext cx="11372817" cy="5601112"/>
            </a:xfrm>
            <a:custGeom>
              <a:avLst/>
              <a:gdLst/>
              <a:ahLst/>
              <a:cxnLst/>
              <a:rect r="r" b="b" t="t" l="l"/>
              <a:pathLst>
                <a:path h="5601112" w="11372817">
                  <a:moveTo>
                    <a:pt x="0" y="0"/>
                  </a:moveTo>
                  <a:lnTo>
                    <a:pt x="11372816" y="0"/>
                  </a:lnTo>
                  <a:lnTo>
                    <a:pt x="11372816" y="5601113"/>
                  </a:lnTo>
                  <a:lnTo>
                    <a:pt x="0" y="5601113"/>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6" id="6"/>
            <p:cNvSpPr/>
            <p:nvPr/>
          </p:nvSpPr>
          <p:spPr>
            <a:xfrm flipH="false" flipV="false" rot="-1957193">
              <a:off x="1108496" y="15002862"/>
              <a:ext cx="7329130" cy="6257245"/>
            </a:xfrm>
            <a:custGeom>
              <a:avLst/>
              <a:gdLst/>
              <a:ahLst/>
              <a:cxnLst/>
              <a:rect r="r" b="b" t="t" l="l"/>
              <a:pathLst>
                <a:path h="6257245" w="7329130">
                  <a:moveTo>
                    <a:pt x="0" y="0"/>
                  </a:moveTo>
                  <a:lnTo>
                    <a:pt x="7329130" y="0"/>
                  </a:lnTo>
                  <a:lnTo>
                    <a:pt x="7329130" y="6257244"/>
                  </a:lnTo>
                  <a:lnTo>
                    <a:pt x="0" y="625724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grpSp>
        <p:nvGrpSpPr>
          <p:cNvPr name="Group 7" id="7"/>
          <p:cNvGrpSpPr/>
          <p:nvPr/>
        </p:nvGrpSpPr>
        <p:grpSpPr>
          <a:xfrm rot="0">
            <a:off x="9475916" y="3937743"/>
            <a:ext cx="4845130" cy="3884715"/>
            <a:chOff x="0" y="0"/>
            <a:chExt cx="572705" cy="459182"/>
          </a:xfrm>
        </p:grpSpPr>
        <p:sp>
          <p:nvSpPr>
            <p:cNvPr name="Freeform 8" id="8"/>
            <p:cNvSpPr/>
            <p:nvPr/>
          </p:nvSpPr>
          <p:spPr>
            <a:xfrm flipH="false" flipV="false" rot="0">
              <a:off x="0" y="0"/>
              <a:ext cx="572705" cy="459182"/>
            </a:xfrm>
            <a:custGeom>
              <a:avLst/>
              <a:gdLst/>
              <a:ahLst/>
              <a:cxnLst/>
              <a:rect r="r" b="b" t="t" l="l"/>
              <a:pathLst>
                <a:path h="459182" w="572705">
                  <a:moveTo>
                    <a:pt x="0" y="0"/>
                  </a:moveTo>
                  <a:lnTo>
                    <a:pt x="572705" y="0"/>
                  </a:lnTo>
                  <a:lnTo>
                    <a:pt x="572705" y="459182"/>
                  </a:lnTo>
                  <a:lnTo>
                    <a:pt x="0" y="459182"/>
                  </a:lnTo>
                  <a:close/>
                </a:path>
              </a:pathLst>
            </a:custGeom>
            <a:blipFill>
              <a:blip r:embed="rId9"/>
              <a:stretch>
                <a:fillRect l="0" t="-12361" r="0" b="-12361"/>
              </a:stretch>
            </a:blipFill>
          </p:spPr>
        </p:sp>
      </p:grpSp>
      <p:sp>
        <p:nvSpPr>
          <p:cNvPr name="TextBox 9" id="9"/>
          <p:cNvSpPr txBox="true"/>
          <p:nvPr/>
        </p:nvSpPr>
        <p:spPr>
          <a:xfrm rot="0">
            <a:off x="4433442" y="2482850"/>
            <a:ext cx="9100620" cy="910591"/>
          </a:xfrm>
          <a:prstGeom prst="rect">
            <a:avLst/>
          </a:prstGeom>
        </p:spPr>
        <p:txBody>
          <a:bodyPr anchor="t" rtlCol="false" tIns="0" lIns="0" bIns="0" rIns="0">
            <a:spAutoFit/>
          </a:bodyPr>
          <a:lstStyle/>
          <a:p>
            <a:pPr algn="ctr">
              <a:lnSpc>
                <a:spcPts val="7559"/>
              </a:lnSpc>
            </a:pPr>
            <a:r>
              <a:rPr lang="en-US" sz="5399" b="true">
                <a:solidFill>
                  <a:srgbClr val="00528A"/>
                </a:solidFill>
                <a:latin typeface="Proxima Nova Heavy"/>
                <a:ea typeface="Proxima Nova Heavy"/>
                <a:cs typeface="Proxima Nova Heavy"/>
                <a:sym typeface="Proxima Nova Heavy"/>
              </a:rPr>
              <a:t>365 days of Acts of Love</a:t>
            </a:r>
          </a:p>
        </p:txBody>
      </p:sp>
      <p:sp>
        <p:nvSpPr>
          <p:cNvPr name="TextBox 10" id="10"/>
          <p:cNvSpPr txBox="true"/>
          <p:nvPr/>
        </p:nvSpPr>
        <p:spPr>
          <a:xfrm rot="0">
            <a:off x="3193885" y="4030236"/>
            <a:ext cx="5789867" cy="3792221"/>
          </a:xfrm>
          <a:prstGeom prst="rect">
            <a:avLst/>
          </a:prstGeom>
        </p:spPr>
        <p:txBody>
          <a:bodyPr anchor="t" rtlCol="false" tIns="0" lIns="0" bIns="0" rIns="0">
            <a:spAutoFit/>
          </a:bodyPr>
          <a:lstStyle/>
          <a:p>
            <a:pPr algn="l">
              <a:lnSpc>
                <a:spcPts val="7839"/>
              </a:lnSpc>
              <a:spcBef>
                <a:spcPct val="0"/>
              </a:spcBef>
            </a:pPr>
            <a:r>
              <a:rPr lang="en-US" b="true" sz="5599">
                <a:solidFill>
                  <a:srgbClr val="000000"/>
                </a:solidFill>
                <a:latin typeface="Proxima Nova Bold"/>
                <a:ea typeface="Proxima Nova Bold"/>
                <a:cs typeface="Proxima Nova Bold"/>
                <a:sym typeface="Proxima Nova Bold"/>
              </a:rPr>
              <a:t>Continue doing Little Acts of Love every day!</a:t>
            </a:r>
          </a:p>
          <a:p>
            <a:pPr algn="l">
              <a:lnSpc>
                <a:spcPts val="6719"/>
              </a:lnSpc>
              <a:spcBef>
                <a:spcPct val="0"/>
              </a:spcBef>
            </a:pPr>
          </a:p>
        </p:txBody>
      </p:sp>
      <p:sp>
        <p:nvSpPr>
          <p:cNvPr name="TextBox 11" id="11"/>
          <p:cNvSpPr txBox="true"/>
          <p:nvPr/>
        </p:nvSpPr>
        <p:spPr>
          <a:xfrm rot="0">
            <a:off x="1349356" y="969004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009DDE"/>
                </a:solidFill>
                <a:latin typeface="Arial MT Pro"/>
                <a:ea typeface="Arial MT Pro"/>
                <a:cs typeface="Arial MT Pro"/>
                <a:sym typeface="Arial MT Pro"/>
              </a:rPr>
              <a:t>Little Acts of Love for Len</a:t>
            </a:r>
          </a:p>
        </p:txBody>
      </p:sp>
      <p:sp>
        <p:nvSpPr>
          <p:cNvPr name="Freeform 12" id="12"/>
          <p:cNvSpPr/>
          <p:nvPr/>
        </p:nvSpPr>
        <p:spPr>
          <a:xfrm flipH="false" flipV="false" rot="0">
            <a:off x="4240623" y="9522354"/>
            <a:ext cx="352873" cy="529640"/>
          </a:xfrm>
          <a:custGeom>
            <a:avLst/>
            <a:gdLst/>
            <a:ahLst/>
            <a:cxnLst/>
            <a:rect r="r" b="b" t="t" l="l"/>
            <a:pathLst>
              <a:path h="529640" w="352873">
                <a:moveTo>
                  <a:pt x="0" y="0"/>
                </a:moveTo>
                <a:lnTo>
                  <a:pt x="352872" y="0"/>
                </a:lnTo>
                <a:lnTo>
                  <a:pt x="352872" y="529641"/>
                </a:lnTo>
                <a:lnTo>
                  <a:pt x="0" y="529641"/>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E4F4FF"/>
        </a:solidFill>
      </p:bgPr>
    </p:bg>
    <p:spTree>
      <p:nvGrpSpPr>
        <p:cNvPr id="1" name=""/>
        <p:cNvGrpSpPr/>
        <p:nvPr/>
      </p:nvGrpSpPr>
      <p:grpSpPr>
        <a:xfrm>
          <a:off x="0" y="0"/>
          <a:ext cx="0" cy="0"/>
          <a:chOff x="0" y="0"/>
          <a:chExt cx="0" cy="0"/>
        </a:xfrm>
      </p:grpSpPr>
      <p:sp>
        <p:nvSpPr>
          <p:cNvPr name="Freeform 2" id="2"/>
          <p:cNvSpPr/>
          <p:nvPr/>
        </p:nvSpPr>
        <p:spPr>
          <a:xfrm flipH="false" flipV="false" rot="0">
            <a:off x="0" y="0"/>
            <a:ext cx="18288000" cy="10372725"/>
          </a:xfrm>
          <a:custGeom>
            <a:avLst/>
            <a:gdLst/>
            <a:ahLst/>
            <a:cxnLst/>
            <a:rect r="r" b="b" t="t" l="l"/>
            <a:pathLst>
              <a:path h="10372725" w="18288000">
                <a:moveTo>
                  <a:pt x="0" y="0"/>
                </a:moveTo>
                <a:lnTo>
                  <a:pt x="18288000" y="0"/>
                </a:lnTo>
                <a:lnTo>
                  <a:pt x="18288000" y="10372725"/>
                </a:lnTo>
                <a:lnTo>
                  <a:pt x="0" y="10372725"/>
                </a:lnTo>
                <a:lnTo>
                  <a:pt x="0" y="0"/>
                </a:lnTo>
                <a:close/>
              </a:path>
            </a:pathLst>
          </a:custGeom>
          <a:blipFill>
            <a:blip r:embed="rId3"/>
            <a:stretch>
              <a:fillRect l="0" t="-23980" r="0" b="-8250"/>
            </a:stretch>
          </a:blipFill>
        </p:spPr>
      </p:sp>
      <p:sp>
        <p:nvSpPr>
          <p:cNvPr name="Freeform 3" id="3"/>
          <p:cNvSpPr/>
          <p:nvPr/>
        </p:nvSpPr>
        <p:spPr>
          <a:xfrm flipH="false" flipV="false" rot="5400000">
            <a:off x="11920337" y="-12247824"/>
            <a:ext cx="11223982" cy="35375423"/>
          </a:xfrm>
          <a:custGeom>
            <a:avLst/>
            <a:gdLst/>
            <a:ahLst/>
            <a:cxnLst/>
            <a:rect r="r" b="b" t="t" l="l"/>
            <a:pathLst>
              <a:path h="35375423" w="11223982">
                <a:moveTo>
                  <a:pt x="0" y="0"/>
                </a:moveTo>
                <a:lnTo>
                  <a:pt x="11223982" y="0"/>
                </a:lnTo>
                <a:lnTo>
                  <a:pt x="11223982" y="35375423"/>
                </a:lnTo>
                <a:lnTo>
                  <a:pt x="0" y="35375423"/>
                </a:lnTo>
                <a:lnTo>
                  <a:pt x="0" y="0"/>
                </a:lnTo>
                <a:close/>
              </a:path>
            </a:pathLst>
          </a:custGeom>
          <a:blipFill>
            <a:blip r:embed="rId4"/>
            <a:stretch>
              <a:fillRect l="-176446" t="0" r="-378466" b="0"/>
            </a:stretch>
          </a:blipFill>
        </p:spPr>
      </p:sp>
      <p:sp>
        <p:nvSpPr>
          <p:cNvPr name="TextBox 4" id="4"/>
          <p:cNvSpPr txBox="true"/>
          <p:nvPr/>
        </p:nvSpPr>
        <p:spPr>
          <a:xfrm rot="0">
            <a:off x="1428651" y="4525962"/>
            <a:ext cx="15830649" cy="1111251"/>
          </a:xfrm>
          <a:prstGeom prst="rect">
            <a:avLst/>
          </a:prstGeom>
        </p:spPr>
        <p:txBody>
          <a:bodyPr anchor="t" rtlCol="false" tIns="0" lIns="0" bIns="0" rIns="0">
            <a:spAutoFit/>
          </a:bodyPr>
          <a:lstStyle/>
          <a:p>
            <a:pPr algn="l">
              <a:lnSpc>
                <a:spcPts val="9099"/>
              </a:lnSpc>
            </a:pPr>
            <a:r>
              <a:rPr lang="en-US" sz="6499" b="true">
                <a:solidFill>
                  <a:srgbClr val="00528A"/>
                </a:solidFill>
                <a:latin typeface="Proxima Nova Heavy"/>
                <a:ea typeface="Proxima Nova Heavy"/>
                <a:cs typeface="Proxima Nova Heavy"/>
                <a:sym typeface="Proxima Nova Heavy"/>
              </a:rPr>
              <a:t>Let’s play Kahoot</a:t>
            </a:r>
          </a:p>
        </p:txBody>
      </p:sp>
      <p:sp>
        <p:nvSpPr>
          <p:cNvPr name="TextBox 5" id="5"/>
          <p:cNvSpPr txBox="true"/>
          <p:nvPr/>
        </p:nvSpPr>
        <p:spPr>
          <a:xfrm rot="0">
            <a:off x="1349356" y="969004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009DDE"/>
                </a:solidFill>
                <a:latin typeface="Arial MT Pro"/>
                <a:ea typeface="Arial MT Pro"/>
                <a:cs typeface="Arial MT Pro"/>
                <a:sym typeface="Arial MT Pro"/>
              </a:rPr>
              <a:t>Little Acts of Love for Len</a:t>
            </a:r>
          </a:p>
        </p:txBody>
      </p:sp>
      <p:sp>
        <p:nvSpPr>
          <p:cNvPr name="Freeform 6" id="6"/>
          <p:cNvSpPr/>
          <p:nvPr/>
        </p:nvSpPr>
        <p:spPr>
          <a:xfrm flipH="false" flipV="false" rot="0">
            <a:off x="4240623" y="9522354"/>
            <a:ext cx="352873" cy="529640"/>
          </a:xfrm>
          <a:custGeom>
            <a:avLst/>
            <a:gdLst/>
            <a:ahLst/>
            <a:cxnLst/>
            <a:rect r="r" b="b" t="t" l="l"/>
            <a:pathLst>
              <a:path h="529640" w="352873">
                <a:moveTo>
                  <a:pt x="0" y="0"/>
                </a:moveTo>
                <a:lnTo>
                  <a:pt x="352872" y="0"/>
                </a:lnTo>
                <a:lnTo>
                  <a:pt x="352872" y="529641"/>
                </a:lnTo>
                <a:lnTo>
                  <a:pt x="0" y="529641"/>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E4F4FF"/>
        </a:solidFill>
      </p:bgPr>
    </p:bg>
    <p:spTree>
      <p:nvGrpSpPr>
        <p:cNvPr id="1" name=""/>
        <p:cNvGrpSpPr/>
        <p:nvPr/>
      </p:nvGrpSpPr>
      <p:grpSpPr>
        <a:xfrm>
          <a:off x="0" y="0"/>
          <a:ext cx="0" cy="0"/>
          <a:chOff x="0" y="0"/>
          <a:chExt cx="0" cy="0"/>
        </a:xfrm>
      </p:grpSpPr>
      <p:grpSp>
        <p:nvGrpSpPr>
          <p:cNvPr name="Group 2" id="2"/>
          <p:cNvGrpSpPr/>
          <p:nvPr/>
        </p:nvGrpSpPr>
        <p:grpSpPr>
          <a:xfrm rot="0">
            <a:off x="-4418087" y="-3606684"/>
            <a:ext cx="26803680" cy="17056535"/>
            <a:chOff x="0" y="0"/>
            <a:chExt cx="35738239" cy="22742046"/>
          </a:xfrm>
        </p:grpSpPr>
        <p:sp>
          <p:nvSpPr>
            <p:cNvPr name="Freeform 3" id="3"/>
            <p:cNvSpPr/>
            <p:nvPr/>
          </p:nvSpPr>
          <p:spPr>
            <a:xfrm flipH="false" flipV="false" rot="-3186826">
              <a:off x="26600071" y="1680289"/>
              <a:ext cx="7329130" cy="6257245"/>
            </a:xfrm>
            <a:custGeom>
              <a:avLst/>
              <a:gdLst/>
              <a:ahLst/>
              <a:cxnLst/>
              <a:rect r="r" b="b" t="t" l="l"/>
              <a:pathLst>
                <a:path h="6257245" w="7329130">
                  <a:moveTo>
                    <a:pt x="0" y="0"/>
                  </a:moveTo>
                  <a:lnTo>
                    <a:pt x="7329130" y="0"/>
                  </a:lnTo>
                  <a:lnTo>
                    <a:pt x="7329130" y="6257245"/>
                  </a:lnTo>
                  <a:lnTo>
                    <a:pt x="0" y="625724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1646292">
              <a:off x="23714623" y="14835723"/>
              <a:ext cx="11372817" cy="5601112"/>
            </a:xfrm>
            <a:custGeom>
              <a:avLst/>
              <a:gdLst/>
              <a:ahLst/>
              <a:cxnLst/>
              <a:rect r="r" b="b" t="t" l="l"/>
              <a:pathLst>
                <a:path h="5601112" w="11372817">
                  <a:moveTo>
                    <a:pt x="0" y="0"/>
                  </a:moveTo>
                  <a:lnTo>
                    <a:pt x="11372817" y="0"/>
                  </a:lnTo>
                  <a:lnTo>
                    <a:pt x="11372817" y="5601112"/>
                  </a:lnTo>
                  <a:lnTo>
                    <a:pt x="0" y="5601112"/>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1646292">
              <a:off x="1168742" y="4311710"/>
              <a:ext cx="11372817" cy="5601112"/>
            </a:xfrm>
            <a:custGeom>
              <a:avLst/>
              <a:gdLst/>
              <a:ahLst/>
              <a:cxnLst/>
              <a:rect r="r" b="b" t="t" l="l"/>
              <a:pathLst>
                <a:path h="5601112" w="11372817">
                  <a:moveTo>
                    <a:pt x="0" y="0"/>
                  </a:moveTo>
                  <a:lnTo>
                    <a:pt x="11372816" y="0"/>
                  </a:lnTo>
                  <a:lnTo>
                    <a:pt x="11372816" y="5601113"/>
                  </a:lnTo>
                  <a:lnTo>
                    <a:pt x="0" y="5601113"/>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6" id="6"/>
            <p:cNvSpPr/>
            <p:nvPr/>
          </p:nvSpPr>
          <p:spPr>
            <a:xfrm flipH="false" flipV="false" rot="-1957193">
              <a:off x="1108496" y="15002862"/>
              <a:ext cx="7329130" cy="6257245"/>
            </a:xfrm>
            <a:custGeom>
              <a:avLst/>
              <a:gdLst/>
              <a:ahLst/>
              <a:cxnLst/>
              <a:rect r="r" b="b" t="t" l="l"/>
              <a:pathLst>
                <a:path h="6257245" w="7329130">
                  <a:moveTo>
                    <a:pt x="0" y="0"/>
                  </a:moveTo>
                  <a:lnTo>
                    <a:pt x="7329130" y="0"/>
                  </a:lnTo>
                  <a:lnTo>
                    <a:pt x="7329130" y="6257244"/>
                  </a:lnTo>
                  <a:lnTo>
                    <a:pt x="0" y="625724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sp>
        <p:nvSpPr>
          <p:cNvPr name="TextBox 7" id="7"/>
          <p:cNvSpPr txBox="true"/>
          <p:nvPr/>
        </p:nvSpPr>
        <p:spPr>
          <a:xfrm rot="0">
            <a:off x="1349356" y="969004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009DDE"/>
                </a:solidFill>
                <a:latin typeface="Arial MT Pro"/>
                <a:ea typeface="Arial MT Pro"/>
                <a:cs typeface="Arial MT Pro"/>
                <a:sym typeface="Arial MT Pro"/>
              </a:rPr>
              <a:t>Little Acts of Love for Len</a:t>
            </a:r>
          </a:p>
        </p:txBody>
      </p:sp>
      <p:sp>
        <p:nvSpPr>
          <p:cNvPr name="Freeform 8" id="8"/>
          <p:cNvSpPr/>
          <p:nvPr/>
        </p:nvSpPr>
        <p:spPr>
          <a:xfrm flipH="false" flipV="false" rot="0">
            <a:off x="4240623" y="9522354"/>
            <a:ext cx="352873" cy="529640"/>
          </a:xfrm>
          <a:custGeom>
            <a:avLst/>
            <a:gdLst/>
            <a:ahLst/>
            <a:cxnLst/>
            <a:rect r="r" b="b" t="t" l="l"/>
            <a:pathLst>
              <a:path h="529640" w="352873">
                <a:moveTo>
                  <a:pt x="0" y="0"/>
                </a:moveTo>
                <a:lnTo>
                  <a:pt x="352872" y="0"/>
                </a:lnTo>
                <a:lnTo>
                  <a:pt x="352872" y="529641"/>
                </a:lnTo>
                <a:lnTo>
                  <a:pt x="0" y="529641"/>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grpSp>
        <p:nvGrpSpPr>
          <p:cNvPr name="Group 9" id="9"/>
          <p:cNvGrpSpPr/>
          <p:nvPr/>
        </p:nvGrpSpPr>
        <p:grpSpPr>
          <a:xfrm rot="0">
            <a:off x="2168398" y="3156660"/>
            <a:ext cx="13630710" cy="4666820"/>
            <a:chOff x="0" y="0"/>
            <a:chExt cx="1576916" cy="539897"/>
          </a:xfrm>
        </p:grpSpPr>
        <p:sp>
          <p:nvSpPr>
            <p:cNvPr name="Freeform 10" id="10"/>
            <p:cNvSpPr/>
            <p:nvPr/>
          </p:nvSpPr>
          <p:spPr>
            <a:xfrm flipH="false" flipV="false" rot="0">
              <a:off x="0" y="0"/>
              <a:ext cx="1576916" cy="539897"/>
            </a:xfrm>
            <a:custGeom>
              <a:avLst/>
              <a:gdLst/>
              <a:ahLst/>
              <a:cxnLst/>
              <a:rect r="r" b="b" t="t" l="l"/>
              <a:pathLst>
                <a:path h="539897" w="1576916">
                  <a:moveTo>
                    <a:pt x="0" y="0"/>
                  </a:moveTo>
                  <a:lnTo>
                    <a:pt x="1576916" y="0"/>
                  </a:lnTo>
                  <a:lnTo>
                    <a:pt x="1576916" y="539897"/>
                  </a:lnTo>
                  <a:lnTo>
                    <a:pt x="0" y="539897"/>
                  </a:lnTo>
                  <a:close/>
                </a:path>
              </a:pathLst>
            </a:custGeom>
            <a:blipFill>
              <a:blip r:embed="rId11"/>
              <a:stretch>
                <a:fillRect l="0" t="-142901" r="0" b="-193034"/>
              </a:stretch>
            </a:blipFill>
          </p:spPr>
        </p:sp>
      </p:grpSp>
      <p:sp>
        <p:nvSpPr>
          <p:cNvPr name="TextBox 11" id="11"/>
          <p:cNvSpPr txBox="true"/>
          <p:nvPr/>
        </p:nvSpPr>
        <p:spPr>
          <a:xfrm rot="0">
            <a:off x="2168398" y="1719454"/>
            <a:ext cx="12453978" cy="910590"/>
          </a:xfrm>
          <a:prstGeom prst="rect">
            <a:avLst/>
          </a:prstGeom>
        </p:spPr>
        <p:txBody>
          <a:bodyPr anchor="t" rtlCol="false" tIns="0" lIns="0" bIns="0" rIns="0">
            <a:spAutoFit/>
          </a:bodyPr>
          <a:lstStyle/>
          <a:p>
            <a:pPr algn="l">
              <a:lnSpc>
                <a:spcPts val="7559"/>
              </a:lnSpc>
            </a:pPr>
            <a:r>
              <a:rPr lang="en-US" sz="5400" b="true">
                <a:solidFill>
                  <a:srgbClr val="00528A"/>
                </a:solidFill>
                <a:latin typeface="Proxima Nova Heavy"/>
                <a:ea typeface="Proxima Nova Heavy"/>
                <a:cs typeface="Proxima Nova Heavy"/>
                <a:sym typeface="Proxima Nova Heavy"/>
              </a:rPr>
              <a:t>My actions make a difference</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0398D8"/>
        </a:solidFill>
      </p:bgPr>
    </p:bg>
    <p:spTree>
      <p:nvGrpSpPr>
        <p:cNvPr id="1" name=""/>
        <p:cNvGrpSpPr/>
        <p:nvPr/>
      </p:nvGrpSpPr>
      <p:grpSpPr>
        <a:xfrm>
          <a:off x="0" y="0"/>
          <a:ext cx="0" cy="0"/>
          <a:chOff x="0" y="0"/>
          <a:chExt cx="0" cy="0"/>
        </a:xfrm>
      </p:grpSpPr>
      <p:sp>
        <p:nvSpPr>
          <p:cNvPr name="TextBox 2" id="2"/>
          <p:cNvSpPr txBox="true"/>
          <p:nvPr/>
        </p:nvSpPr>
        <p:spPr>
          <a:xfrm rot="0">
            <a:off x="1028700" y="933450"/>
            <a:ext cx="15830649" cy="910591"/>
          </a:xfrm>
          <a:prstGeom prst="rect">
            <a:avLst/>
          </a:prstGeom>
        </p:spPr>
        <p:txBody>
          <a:bodyPr anchor="t" rtlCol="false" tIns="0" lIns="0" bIns="0" rIns="0">
            <a:spAutoFit/>
          </a:bodyPr>
          <a:lstStyle/>
          <a:p>
            <a:pPr algn="l">
              <a:lnSpc>
                <a:spcPts val="7559"/>
              </a:lnSpc>
            </a:pPr>
            <a:r>
              <a:rPr lang="en-US" sz="5399" b="true">
                <a:solidFill>
                  <a:srgbClr val="FFFFFF"/>
                </a:solidFill>
                <a:latin typeface="Proxima Nova Heavy"/>
                <a:ea typeface="Proxima Nova Heavy"/>
                <a:cs typeface="Proxima Nova Heavy"/>
                <a:sym typeface="Proxima Nova Heavy"/>
              </a:rPr>
              <a:t>What is Mary’s Meals?</a:t>
            </a:r>
          </a:p>
        </p:txBody>
      </p:sp>
      <p:sp>
        <p:nvSpPr>
          <p:cNvPr name="Freeform 3" id="3"/>
          <p:cNvSpPr/>
          <p:nvPr/>
        </p:nvSpPr>
        <p:spPr>
          <a:xfrm flipH="false" flipV="false" rot="0">
            <a:off x="16127083" y="352708"/>
            <a:ext cx="1485238" cy="1704692"/>
          </a:xfrm>
          <a:custGeom>
            <a:avLst/>
            <a:gdLst/>
            <a:ahLst/>
            <a:cxnLst/>
            <a:rect r="r" b="b" t="t" l="l"/>
            <a:pathLst>
              <a:path h="1704692" w="1485238">
                <a:moveTo>
                  <a:pt x="0" y="0"/>
                </a:moveTo>
                <a:lnTo>
                  <a:pt x="1485237" y="0"/>
                </a:lnTo>
                <a:lnTo>
                  <a:pt x="1485237" y="1704692"/>
                </a:lnTo>
                <a:lnTo>
                  <a:pt x="0" y="1704692"/>
                </a:lnTo>
                <a:lnTo>
                  <a:pt x="0" y="0"/>
                </a:lnTo>
                <a:close/>
              </a:path>
            </a:pathLst>
          </a:custGeom>
          <a:blipFill>
            <a:blip r:embed="rId3"/>
            <a:stretch>
              <a:fillRect l="0" t="0" r="0" b="0"/>
            </a:stretch>
          </a:blipFill>
          <a:ln w="38100" cap="sq">
            <a:solidFill>
              <a:srgbClr val="FFFFFF"/>
            </a:solidFill>
            <a:prstDash val="solid"/>
            <a:miter/>
          </a:ln>
        </p:spPr>
      </p:sp>
      <p:sp>
        <p:nvSpPr>
          <p:cNvPr name="Freeform 4" id="4"/>
          <p:cNvSpPr/>
          <p:nvPr/>
        </p:nvSpPr>
        <p:spPr>
          <a:xfrm flipH="false" flipV="false" rot="0">
            <a:off x="3128977" y="2396440"/>
            <a:ext cx="11630096" cy="6541929"/>
          </a:xfrm>
          <a:custGeom>
            <a:avLst/>
            <a:gdLst/>
            <a:ahLst/>
            <a:cxnLst/>
            <a:rect r="r" b="b" t="t" l="l"/>
            <a:pathLst>
              <a:path h="6541929" w="11630096">
                <a:moveTo>
                  <a:pt x="0" y="0"/>
                </a:moveTo>
                <a:lnTo>
                  <a:pt x="11630096" y="0"/>
                </a:lnTo>
                <a:lnTo>
                  <a:pt x="11630096" y="6541929"/>
                </a:lnTo>
                <a:lnTo>
                  <a:pt x="0" y="6541929"/>
                </a:lnTo>
                <a:lnTo>
                  <a:pt x="0" y="0"/>
                </a:lnTo>
                <a:close/>
              </a:path>
            </a:pathLst>
          </a:custGeom>
          <a:blipFill>
            <a:blip r:embed="rId4"/>
            <a:stretch>
              <a:fillRect l="0" t="0" r="0" b="0"/>
            </a:stretch>
          </a:blipFill>
        </p:spPr>
      </p:sp>
      <p:grpSp>
        <p:nvGrpSpPr>
          <p:cNvPr name="Group 5" id="5"/>
          <p:cNvGrpSpPr/>
          <p:nvPr/>
        </p:nvGrpSpPr>
        <p:grpSpPr>
          <a:xfrm rot="0">
            <a:off x="1349356" y="9522354"/>
            <a:ext cx="3244139" cy="529640"/>
            <a:chOff x="0" y="0"/>
            <a:chExt cx="4325519" cy="706187"/>
          </a:xfrm>
        </p:grpSpPr>
        <p:sp>
          <p:nvSpPr>
            <p:cNvPr name="TextBox 6" id="6"/>
            <p:cNvSpPr txBox="true"/>
            <p:nvPr/>
          </p:nvSpPr>
          <p:spPr>
            <a:xfrm rot="0">
              <a:off x="0" y="239462"/>
              <a:ext cx="4012605" cy="466725"/>
            </a:xfrm>
            <a:prstGeom prst="rect">
              <a:avLst/>
            </a:prstGeom>
          </p:spPr>
          <p:txBody>
            <a:bodyPr anchor="t" rtlCol="false" tIns="0" lIns="0" bIns="0" rIns="0">
              <a:spAutoFit/>
            </a:bodyPr>
            <a:lstStyle/>
            <a:p>
              <a:pPr algn="ctr">
                <a:lnSpc>
                  <a:spcPts val="2520"/>
                </a:lnSpc>
                <a:spcBef>
                  <a:spcPct val="0"/>
                </a:spcBef>
              </a:pPr>
              <a:r>
                <a:rPr lang="en-US" sz="2100">
                  <a:solidFill>
                    <a:srgbClr val="FFFFFF"/>
                  </a:solidFill>
                  <a:latin typeface="Arial MT Pro"/>
                  <a:ea typeface="Arial MT Pro"/>
                  <a:cs typeface="Arial MT Pro"/>
                  <a:sym typeface="Arial MT Pro"/>
                </a:rPr>
                <a:t>Little Acts of Love for Len</a:t>
              </a:r>
            </a:p>
          </p:txBody>
        </p:sp>
        <p:sp>
          <p:nvSpPr>
            <p:cNvPr name="Freeform 7" id="7"/>
            <p:cNvSpPr/>
            <p:nvPr/>
          </p:nvSpPr>
          <p:spPr>
            <a:xfrm flipH="false" flipV="false" rot="0">
              <a:off x="3855022" y="0"/>
              <a:ext cx="470497" cy="706187"/>
            </a:xfrm>
            <a:custGeom>
              <a:avLst/>
              <a:gdLst/>
              <a:ahLst/>
              <a:cxnLst/>
              <a:rect r="r" b="b" t="t" l="l"/>
              <a:pathLst>
                <a:path h="706187" w="470497">
                  <a:moveTo>
                    <a:pt x="0" y="0"/>
                  </a:moveTo>
                  <a:lnTo>
                    <a:pt x="470497" y="0"/>
                  </a:lnTo>
                  <a:lnTo>
                    <a:pt x="470497" y="706187"/>
                  </a:lnTo>
                  <a:lnTo>
                    <a:pt x="0" y="706187"/>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3144A3D0E11D546A9248F60530CB31A" ma:contentTypeVersion="25" ma:contentTypeDescription="Create a new document." ma:contentTypeScope="" ma:versionID="649d4abfc9e91d705d746ba0b026ed13">
  <xsd:schema xmlns:xsd="http://www.w3.org/2001/XMLSchema" xmlns:xs="http://www.w3.org/2001/XMLSchema" xmlns:p="http://schemas.microsoft.com/office/2006/metadata/properties" xmlns:ns1="http://schemas.microsoft.com/sharepoint/v3" xmlns:ns2="818f1330-5278-42e7-a76b-4b6823dc9581" xmlns:ns3="85de23fa-afbb-4735-89cf-e1fa90a11b58" xmlns:ns4="50a1efa9-47d8-481f-aad5-38d3c45f03e8" targetNamespace="http://schemas.microsoft.com/office/2006/metadata/properties" ma:root="true" ma:fieldsID="553f8ed5e1512a8670e2f6c29f80456c" ns1:_="" ns2:_="" ns3:_="" ns4:_="">
    <xsd:import namespace="http://schemas.microsoft.com/sharepoint/v3"/>
    <xsd:import namespace="818f1330-5278-42e7-a76b-4b6823dc9581"/>
    <xsd:import namespace="85de23fa-afbb-4735-89cf-e1fa90a11b58"/>
    <xsd:import namespace="50a1efa9-47d8-481f-aad5-38d3c45f03e8"/>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1:_ip_UnifiedCompliancePolicyProperties" minOccurs="0"/>
                <xsd:element ref="ns1:_ip_UnifiedCompliancePolicyUIAction" minOccurs="0"/>
                <xsd:element ref="ns3:MediaServiceMetadata" minOccurs="0"/>
                <xsd:element ref="ns3:MediaServiceFastMetadata" minOccurs="0"/>
                <xsd:element ref="ns3:MediaServiceAutoTags" minOccurs="0"/>
                <xsd:element ref="ns3:MediaServiceDateTaken" minOccurs="0"/>
                <xsd:element ref="ns3:MediaServiceOCR" minOccurs="0"/>
                <xsd:element ref="ns3:MediaServiceLocation" minOccurs="0"/>
                <xsd:element ref="ns3:MediaServiceEventHashCode" minOccurs="0"/>
                <xsd:element ref="ns3:MediaServiceGenerationTime" minOccurs="0"/>
                <xsd:element ref="ns3:MediaServiceAutoKeyPoints" minOccurs="0"/>
                <xsd:element ref="ns3:MediaServiceKeyPoints" minOccurs="0"/>
                <xsd:element ref="ns3:MediaLengthInSeconds" minOccurs="0"/>
                <xsd:element ref="ns3:_Flow_SignoffStatus" minOccurs="0"/>
                <xsd:element ref="ns3:lcf76f155ced4ddcb4097134ff3c332f" minOccurs="0"/>
                <xsd:element ref="ns4: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2" nillable="true" ma:displayName="Unified Compliance Policy Properties" ma:description="" ma:hidden="true" ma:internalName="_ip_UnifiedCompliancePolicyProperties">
      <xsd:simpleType>
        <xsd:restriction base="dms:Note"/>
      </xsd:simpleType>
    </xsd:element>
    <xsd:element name="_ip_UnifiedCompliancePolicyUIAction" ma:index="13" nillable="true" ma:displayName="Unified Compliance Policy UI Action" ma:descrip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18f1330-5278-42e7-a76b-4b6823dc9581"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internalName="LastSharedByUser" ma:readOnly="true">
      <xsd:simpleType>
        <xsd:restriction base="dms:Note">
          <xsd:maxLength value="255"/>
        </xsd:restriction>
      </xsd:simpleType>
    </xsd:element>
    <xsd:element name="LastSharedByTime" ma:index="11" nillable="true" ma:displayName="Last Shared By Time" ma:description=""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85de23fa-afbb-4735-89cf-e1fa90a11b58" elementFormDefault="qualified">
    <xsd:import namespace="http://schemas.microsoft.com/office/2006/documentManagement/types"/>
    <xsd:import namespace="http://schemas.microsoft.com/office/infopath/2007/PartnerControls"/>
    <xsd:element name="MediaServiceMetadata" ma:index="14" nillable="true" ma:displayName="MediaServiceMetadata" ma:description="" ma:hidden="true" ma:internalName="MediaServiceMetadata" ma:readOnly="true">
      <xsd:simpleType>
        <xsd:restriction base="dms:Note"/>
      </xsd:simpleType>
    </xsd:element>
    <xsd:element name="MediaServiceFastMetadata" ma:index="15" nillable="true" ma:displayName="MediaServiceFastMetadata" ma:description="" ma:hidden="true" ma:internalName="MediaServiceFastMetadata" ma:readOnly="true">
      <xsd:simpleType>
        <xsd:restriction base="dms:Note"/>
      </xsd:simpleType>
    </xsd:element>
    <xsd:element name="MediaServiceAutoTags" ma:index="16" nillable="true" ma:displayName="MediaServiceAutoTags" ma:description="" ma:internalName="MediaServiceAutoTags" ma:readOnly="true">
      <xsd:simpleType>
        <xsd:restriction base="dms:Text"/>
      </xsd:simpleType>
    </xsd:element>
    <xsd:element name="MediaServiceDateTaken" ma:index="17" nillable="true" ma:displayName="MediaServiceDateTaken" ma:description="" ma:hidden="true" ma:internalName="MediaServiceDateTaken" ma:readOnly="true">
      <xsd:simpleType>
        <xsd:restriction base="dms:Text"/>
      </xsd:simpleType>
    </xsd:element>
    <xsd:element name="MediaServiceOCR" ma:index="18" nillable="true" ma:displayName="MediaServiceOCR" ma:internalName="MediaServiceOCR" ma:readOnly="true">
      <xsd:simpleType>
        <xsd:restriction base="dms:Note">
          <xsd:maxLength value="255"/>
        </xsd:restriction>
      </xsd:simpleType>
    </xsd:element>
    <xsd:element name="MediaServiceLocation" ma:index="19" nillable="true" ma:displayName="MediaServiceLocation" ma:internalName="MediaServiceLocation"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AutoKeyPoints" ma:index="22" nillable="true" ma:displayName="MediaServiceAutoKeyPoints" ma:hidden="true" ma:internalName="MediaServiceAutoKeyPoints" ma:readOnly="true">
      <xsd:simpleType>
        <xsd:restriction base="dms:Note"/>
      </xsd:simpleType>
    </xsd:element>
    <xsd:element name="MediaServiceKeyPoints" ma:index="23" nillable="true" ma:displayName="KeyPoints" ma:internalName="MediaServiceKeyPoints" ma:readOnly="true">
      <xsd:simpleType>
        <xsd:restriction base="dms:Note">
          <xsd:maxLength value="255"/>
        </xsd:restriction>
      </xsd:simpleType>
    </xsd:element>
    <xsd:element name="MediaLengthInSeconds" ma:index="24" nillable="true" ma:displayName="Length (seconds)" ma:internalName="MediaLengthInSeconds" ma:readOnly="true">
      <xsd:simpleType>
        <xsd:restriction base="dms:Unknown"/>
      </xsd:simpleType>
    </xsd:element>
    <xsd:element name="_Flow_SignoffStatus" ma:index="25" nillable="true" ma:displayName="Sign-off status" ma:internalName="Sign_x002d_off_x0020_status">
      <xsd:simpleType>
        <xsd:restriction base="dms:Text"/>
      </xsd:simpleType>
    </xsd:element>
    <xsd:element name="lcf76f155ced4ddcb4097134ff3c332f" ma:index="27" nillable="true" ma:taxonomy="true" ma:internalName="lcf76f155ced4ddcb4097134ff3c332f" ma:taxonomyFieldName="MediaServiceImageTags" ma:displayName="Image Tags" ma:readOnly="false" ma:fieldId="{5cf76f15-5ced-4ddc-b409-7134ff3c332f}" ma:taxonomyMulti="true" ma:sspId="f9d6f174-ef0b-46cd-900a-4917dd98bd9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9"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30" nillable="true" ma:displayName="MediaServiceSearchProperties" ma:hidden="true" ma:internalName="MediaServiceSearchProperties" ma:readOnly="true">
      <xsd:simpleType>
        <xsd:restriction base="dms:Note"/>
      </xsd:simpleType>
    </xsd:element>
    <xsd:element name="MediaServiceBillingMetadata" ma:index="3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0a1efa9-47d8-481f-aad5-38d3c45f03e8" elementFormDefault="qualified">
    <xsd:import namespace="http://schemas.microsoft.com/office/2006/documentManagement/types"/>
    <xsd:import namespace="http://schemas.microsoft.com/office/infopath/2007/PartnerControls"/>
    <xsd:element name="TaxCatchAll" ma:index="28" nillable="true" ma:displayName="Taxonomy Catch All Column" ma:hidden="true" ma:list="{66af9bd4-bb7c-4668-a263-6978df69964b}" ma:internalName="TaxCatchAll" ma:showField="CatchAllData" ma:web="50a1efa9-47d8-481f-aad5-38d3c45f03e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Flow_SignoffStatus xmlns="85de23fa-afbb-4735-89cf-e1fa90a11b58" xsi:nil="true"/>
    <TaxCatchAll xmlns="50a1efa9-47d8-481f-aad5-38d3c45f03e8" xsi:nil="true"/>
    <_ip_UnifiedCompliancePolicyProperties xmlns="http://schemas.microsoft.com/sharepoint/v3" xsi:nil="true"/>
    <lcf76f155ced4ddcb4097134ff3c332f xmlns="85de23fa-afbb-4735-89cf-e1fa90a11b58">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9DEDF286-4FF7-4674-B5F1-852AE764330C}"/>
</file>

<file path=customXml/itemProps2.xml><?xml version="1.0" encoding="utf-8"?>
<ds:datastoreItem xmlns:ds="http://schemas.openxmlformats.org/officeDocument/2006/customXml" ds:itemID="{044C8425-C779-41FD-ACE6-C30431F06194}"/>
</file>

<file path=customXml/itemProps3.xml><?xml version="1.0" encoding="utf-8"?>
<ds:datastoreItem xmlns:ds="http://schemas.openxmlformats.org/officeDocument/2006/customXml" ds:itemID="{0A07F4E2-18A5-405D-AA6D-D5086BA339E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Mary's Meals 3-5 Template</dc:title>
  <cp:revision>1</cp:revision>
  <dcterms:created xsi:type="dcterms:W3CDTF">2006-08-16T00:00:00Z</dcterms:created>
  <dcterms:modified xsi:type="dcterms:W3CDTF">2011-08-01T06:04:30Z</dcterms:modified>
  <dc:identifier>DAGeKYUXPBI</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0x01010023144A3D0E11D546A9248F60530CB31A</vt:lpwstr>
  </property>
</Properties>
</file>